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2"/>
  </p:notesMasterIdLst>
  <p:handoutMasterIdLst>
    <p:handoutMasterId r:id="rId13"/>
  </p:handoutMasterIdLst>
  <p:sldIdLst>
    <p:sldId id="256" r:id="rId2"/>
    <p:sldId id="474" r:id="rId3"/>
    <p:sldId id="504" r:id="rId4"/>
    <p:sldId id="505" r:id="rId5"/>
    <p:sldId id="511" r:id="rId6"/>
    <p:sldId id="513" r:id="rId7"/>
    <p:sldId id="514" r:id="rId8"/>
    <p:sldId id="515" r:id="rId9"/>
    <p:sldId id="516" r:id="rId10"/>
    <p:sldId id="518" r:id="rId11"/>
  </p:sldIdLst>
  <p:sldSz cx="12192000" cy="6858000"/>
  <p:notesSz cx="6669088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FB1038FA-FDCF-4B2C-8B7F-B70968F0BDED}">
          <p14:sldIdLst>
            <p14:sldId id="256"/>
            <p14:sldId id="474"/>
            <p14:sldId id="504"/>
            <p14:sldId id="505"/>
            <p14:sldId id="511"/>
            <p14:sldId id="513"/>
            <p14:sldId id="514"/>
            <p14:sldId id="515"/>
            <p14:sldId id="516"/>
            <p14:sldId id="518"/>
          </p14:sldIdLst>
        </p14:section>
        <p14:section name="제목 없는 구역" id="{538FB1C1-3DCC-4681-B7B8-3571CAAA72F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D6D"/>
    <a:srgbClr val="0066FF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93" autoAdjust="0"/>
    <p:restoredTop sz="94660"/>
  </p:normalViewPr>
  <p:slideViewPr>
    <p:cSldViewPr snapToGrid="0">
      <p:cViewPr varScale="1">
        <p:scale>
          <a:sx n="87" d="100"/>
          <a:sy n="87" d="100"/>
        </p:scale>
        <p:origin x="8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7" d="100"/>
          <a:sy n="67" d="100"/>
        </p:scale>
        <p:origin x="-3086" y="-110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D895A-DFE4-41C8-81C2-DBF2253FCA15}" type="datetimeFigureOut">
              <a:rPr lang="ko-KR" altLang="en-US" smtClean="0"/>
              <a:t>2020-10-08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C9516-B823-4B51-9F47-31057A6BC8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651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B32B6-A0C8-47D8-9F61-4987C3ABCAC0}" type="datetimeFigureOut">
              <a:rPr lang="ko-KR" altLang="en-US" smtClean="0"/>
              <a:t>2020-10-08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2EA33-1659-44D8-8D01-C44ED05AE6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10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096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4096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5D134F2-E046-4EF5-8DC3-565DD52BCB11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981888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430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DA22EDDD-26B7-4266-AE6B-729DF9B209F1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660636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529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5530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6826D88-EBA1-4CBC-B9CA-B7DA9BB5361D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789391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93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593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601E09FF-5E5A-4B38-AD90-BFF7C1FB5FA8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80184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14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E1EA4D37-621F-48AA-B35C-DA5302DC3544}" type="slidenum">
              <a:rPr lang="en-US" altLang="ko-KR" smtClean="0"/>
              <a:pPr>
                <a:spcBef>
                  <a:spcPct val="0"/>
                </a:spcBef>
              </a:pPr>
              <a:t>7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466508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34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34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2AAE6A6-39F7-477D-B85D-6B7358341BA7}" type="slidenum">
              <a:rPr lang="en-US" altLang="ko-KR" smtClean="0"/>
              <a:pPr>
                <a:spcBef>
                  <a:spcPct val="0"/>
                </a:spcBef>
              </a:pPr>
              <a:t>8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418386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55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55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C6B8F89E-787D-4598-8C8B-939F4DCE6A1B}" type="slidenum">
              <a:rPr lang="en-US" altLang="ko-KR" smtClean="0"/>
              <a:pPr>
                <a:spcBef>
                  <a:spcPct val="0"/>
                </a:spcBef>
              </a:pPr>
              <a:t>9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796656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96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96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EFCFFB2-4A0E-4B7F-B845-A087645B5960}" type="slidenum">
              <a:rPr lang="en-US" altLang="ko-KR" smtClean="0"/>
              <a:pPr>
                <a:spcBef>
                  <a:spcPct val="0"/>
                </a:spcBef>
              </a:pPr>
              <a:t>10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611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16024"/>
            <a:ext cx="10363200" cy="92654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1906" y="2288238"/>
            <a:ext cx="8534400" cy="386601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4400" y="252693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October, 20202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502309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511274"/>
            <a:ext cx="7048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27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30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6697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624418" y="1041528"/>
            <a:ext cx="10957983" cy="4968875"/>
          </a:xfrm>
          <a:prstGeom prst="rect">
            <a:avLst/>
          </a:prstGeom>
        </p:spPr>
        <p:txBody>
          <a:bodyPr/>
          <a:lstStyle/>
          <a:p>
            <a:pPr lvl="0"/>
            <a:endParaRPr lang="ko-KR" alt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194073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914400" y="252693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13, 20202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7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C39752-3820-48C1-BDB2-5DADC285E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696E56-2BB9-4126-B1EF-6C0E79254C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ACFB22-C0BA-43BE-992A-05EFCD7EA6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CCEC250-9880-48A6-82CA-0BB70FDC26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78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37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02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42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07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45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05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51127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4" y="6499246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08202" y="32081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802.11-1562/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4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6" r:id="rId11"/>
    <p:sldLayoutId id="2147483698" r:id="rId1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64332"/>
            <a:ext cx="10363200" cy="11398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pl-PL" sz="2800" dirty="0" smtClean="0">
                <a:cs typeface="Times New Roman" panose="02020603050405020304" pitchFamily="18" charset="0"/>
              </a:rPr>
              <a:t>5GS-WLAN Interworking Model and </a:t>
            </a:r>
            <a:br>
              <a:rPr lang="en-US" altLang="pl-PL" sz="2800" dirty="0" smtClean="0">
                <a:cs typeface="Times New Roman" panose="02020603050405020304" pitchFamily="18" charset="0"/>
              </a:rPr>
            </a:br>
            <a:r>
              <a:rPr lang="en-US" altLang="pl-PL" sz="2800" dirty="0" err="1" smtClean="0">
                <a:cs typeface="Times New Roman" panose="02020603050405020304" pitchFamily="18" charset="0"/>
              </a:rPr>
              <a:t>QoS</a:t>
            </a:r>
            <a:r>
              <a:rPr lang="en-US" altLang="pl-PL" sz="2800" dirty="0" smtClean="0">
                <a:cs typeface="Times New Roman" panose="02020603050405020304" pitchFamily="18" charset="0"/>
              </a:rPr>
              <a:t> management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37954"/>
            <a:ext cx="8534400" cy="386601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2020-10-13</a:t>
            </a:r>
            <a:endParaRPr lang="en-GB" sz="20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233260" y="6510581"/>
            <a:ext cx="4246562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Hyun Seo OH (ETRI)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879231" y="304463"/>
            <a:ext cx="2500313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noProof="0" dirty="0" smtClean="0">
                <a:latin typeface="Times New Roman" pitchFamily="16" charset="0"/>
                <a:ea typeface="MS Gothic" charset="-128"/>
              </a:rPr>
              <a:t>October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0115" y="257785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536977"/>
              </p:ext>
            </p:extLst>
          </p:nvPr>
        </p:nvGraphicFramePr>
        <p:xfrm>
          <a:off x="484188" y="3065463"/>
          <a:ext cx="11161712" cy="427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2" name="Document" r:id="rId4" imgW="8235535" imgH="3157135" progId="Word.Document.8">
                  <p:embed/>
                </p:oleObj>
              </mc:Choice>
              <mc:Fallback>
                <p:oleObj name="Document" r:id="rId4" imgW="8235535" imgH="3157135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3065463"/>
                        <a:ext cx="11161712" cy="427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TextBox 79"/>
          <p:cNvSpPr txBox="1">
            <a:spLocks noChangeArrowheads="1"/>
          </p:cNvSpPr>
          <p:nvPr/>
        </p:nvSpPr>
        <p:spPr bwMode="auto">
          <a:xfrm>
            <a:off x="811824" y="816466"/>
            <a:ext cx="10319238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2857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GB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5GS-WLAN Interworking Considerations  </a:t>
            </a:r>
          </a:p>
          <a:p>
            <a:pPr marL="0" indent="0"/>
            <a:endParaRPr lang="en-US" altLang="ko-K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From 5GS and WLAN interworking reference model’s view, IEEE 802.11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should consider adding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functional entities and signaling procedures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to support interworking with the 3GPP 5G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network in terms of 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ctive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scanning 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facility, association  and authentication, </a:t>
            </a:r>
            <a:r>
              <a:rPr lang="en-US" altLang="ko-KR" sz="1600" dirty="0" err="1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facility. </a:t>
            </a:r>
            <a:endParaRPr lang="ko-KR" altLang="ko-KR" sz="1600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/>
              <a:t> </a:t>
            </a:r>
            <a:endParaRPr lang="en-GB" altLang="ko-KR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GB" altLang="ko-KR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GB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Management is essential !</a:t>
            </a:r>
          </a:p>
          <a:p>
            <a:pPr marL="0" lvl="0" indent="0"/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ko-K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mapping to WLAN is necessary to support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granularity of </a:t>
            </a:r>
            <a:r>
              <a:rPr lang="en-US" altLang="ko-KR" sz="1600" dirty="0" err="1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and 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parameters.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scheduling in the STA and AP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should meet data rate, latency and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PER.</a:t>
            </a: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iming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scheduling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and the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adoption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of a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 ARQ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scheme are very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802.11ax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, as implemented,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cannot support 3GPP 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GBR and delay critical GBR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and improved version (11be EHT, 11bd NGV) should consider MAC enhancement to support the service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ko-K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Sensitive Network(TSN)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application is highly related to </a:t>
            </a:r>
            <a:r>
              <a:rPr lang="en-US" altLang="ko-K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management in WLAN domain.</a:t>
            </a:r>
          </a:p>
        </p:txBody>
      </p:sp>
    </p:spTree>
    <p:extLst>
      <p:ext uri="{BB962C8B-B14F-4D97-AF65-F5344CB8AC3E}">
        <p14:creationId xmlns:p14="http://schemas.microsoft.com/office/powerpoint/2010/main" val="856202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D32641-F09A-4093-A1B7-EF7E5C88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1200" dirty="0">
                <a:solidFill>
                  <a:schemeClr val="tx1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Abstract</a:t>
            </a:r>
            <a:endParaRPr lang="ko-KR" altLang="en-US" kern="1200" dirty="0">
              <a:solidFill>
                <a:schemeClr val="tx1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95ABEB-ADE0-43EC-918D-CAA026594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expected that WLAN </a:t>
            </a:r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enhance </a:t>
            </a:r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throughput </a:t>
            </a:r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data traffic </a:t>
            </a:r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needs, and WLAN interworking to 3GPP 5G system for </a:t>
            </a:r>
            <a:r>
              <a:rPr lang="en-US" altLang="pl-PL" sz="20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ATSSS applications.</a:t>
            </a:r>
            <a:endParaRPr lang="en-US" altLang="pl-PL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en-US" altLang="pl-PL" sz="20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tutorial </a:t>
            </a:r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introduces </a:t>
            </a:r>
            <a:r>
              <a:rPr lang="en-US" altLang="pl-PL" sz="2000" b="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WLAN </a:t>
            </a:r>
            <a:r>
              <a:rPr lang="en-US" altLang="pl-PL" sz="2000" b="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interworking model to </a:t>
            </a:r>
            <a:r>
              <a:rPr lang="en-US" altLang="pl-PL" sz="2000" b="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3GPP 5G </a:t>
            </a:r>
            <a:r>
              <a:rPr lang="en-US" altLang="pl-PL" sz="2000" b="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system, </a:t>
            </a:r>
            <a:r>
              <a:rPr lang="en-US" altLang="pl-PL" sz="2000" b="0" dirty="0" err="1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pl-PL" sz="2000" b="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requirements and management for Non-GBR or GBR traffic </a:t>
            </a:r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referred from IEEE 802.11 AANI technical report “draft technical report on interworking between 3GPP 5G network and WLAN(IEEE 802.11-20/0013r5)”. </a:t>
            </a:r>
            <a:endParaRPr lang="en-US" altLang="pl-PL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en-US" altLang="ko-KR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ATSSS</a:t>
            </a:r>
            <a:r>
              <a:rPr lang="en-US" altLang="ko-KR" sz="1600" b="0" dirty="0">
                <a:latin typeface="Arial" panose="020B0604020202020204" pitchFamily="34" charset="0"/>
                <a:cs typeface="Arial" panose="020B0604020202020204" pitchFamily="34" charset="0"/>
              </a:rPr>
              <a:t>: Access Traffic Steering, Switching &amp; </a:t>
            </a:r>
            <a:r>
              <a:rPr lang="en-US" altLang="ko-KR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Splitting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GBR : Guaranteed Bit Rate.</a:t>
            </a:r>
            <a:endParaRPr lang="en-US" altLang="ko-KR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ko-KR" altLang="en-US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F253B4E-C7EC-4A24-9587-18BB531A55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1E068D-658A-41FF-8A71-BF3C5AAC74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</a:t>
            </a:r>
            <a:r>
              <a:rPr lang="en-GB" dirty="0" err="1"/>
              <a:t>Seo</a:t>
            </a:r>
            <a:r>
              <a:rPr lang="en-GB" dirty="0"/>
              <a:t> OH (ETRI)</a:t>
            </a:r>
          </a:p>
        </p:txBody>
      </p:sp>
    </p:spTree>
    <p:extLst>
      <p:ext uri="{BB962C8B-B14F-4D97-AF65-F5344CB8AC3E}">
        <p14:creationId xmlns:p14="http://schemas.microsoft.com/office/powerpoint/2010/main" val="30678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Box 79"/>
          <p:cNvSpPr txBox="1">
            <a:spLocks noChangeArrowheads="1"/>
          </p:cNvSpPr>
          <p:nvPr/>
        </p:nvSpPr>
        <p:spPr bwMode="auto">
          <a:xfrm>
            <a:off x="811823" y="931862"/>
            <a:ext cx="1052146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algn="just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WLAN Interworking Types : Tightly coupled or Loosely coupled</a:t>
            </a:r>
            <a:endParaRPr lang="en-US" altLang="ko-KR" sz="1600" b="1" dirty="0">
              <a:latin typeface="Arial" panose="020B0604020202020204" pitchFamily="34" charset="0"/>
              <a:ea typeface="나눔고딕 ExtraBold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Clr>
                <a:schemeClr val="tx1"/>
              </a:buClr>
              <a:defRPr/>
            </a:pPr>
            <a:endParaRPr lang="en-US" altLang="ko-KR" sz="1600" dirty="0" smtClean="0">
              <a:latin typeface="Arial" panose="020B0604020202020204" pitchFamily="34" charset="0"/>
              <a:ea typeface="나눔고딕 ExtraBold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The tightly coupled interworking type assumes that functional entities of the terminal and the two access networks are combined together and connect to 3GPP core network thus allowing a co-located  3GPP Access Network and a WLAN Access.</a:t>
            </a:r>
            <a:r>
              <a:rPr lang="en-US" altLang="ko-KR" sz="1600" dirty="0" smtClean="0"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 This</a:t>
            </a:r>
            <a:r>
              <a:rPr lang="ko-KR" altLang="en-US" sz="1600" dirty="0" smtClean="0"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 </a:t>
            </a:r>
            <a:r>
              <a:rPr lang="en-US" altLang="ko-KR" sz="1600" dirty="0" smtClean="0"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type is 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RAN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level 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interworking.</a:t>
            </a:r>
          </a:p>
          <a:p>
            <a:pPr marL="0" indent="0" algn="just">
              <a:spcBef>
                <a:spcPts val="600"/>
              </a:spcBef>
              <a:buClr>
                <a:schemeClr val="tx1"/>
              </a:buClr>
              <a:defRPr/>
            </a:pPr>
            <a:endParaRPr lang="en-US" altLang="ko-KR" sz="1600" dirty="0">
              <a:latin typeface="Arial" panose="020B0604020202020204" pitchFamily="34" charset="0"/>
              <a:ea typeface="나눔고딕 ExtraBold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The loosely coupled interworking type assumes that 3GPP and WLAN access networks operate independently and may be either co-located or be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separate. This type is 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CN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level 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Interworking</a:t>
            </a:r>
            <a:r>
              <a:rPr lang="en-US" altLang="ko-KR" sz="1600" dirty="0" smtClean="0"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 and may have trusted or untrusted non-3GPP interworking. </a:t>
            </a:r>
          </a:p>
          <a:p>
            <a:pPr marL="0" indent="0" algn="just">
              <a:spcBef>
                <a:spcPts val="600"/>
              </a:spcBef>
              <a:buClr>
                <a:schemeClr val="tx1"/>
              </a:buClr>
              <a:defRPr/>
            </a:pPr>
            <a:endParaRPr lang="en-US" altLang="ko-KR" sz="1600" dirty="0" smtClean="0">
              <a:latin typeface="Arial" panose="020B0604020202020204" pitchFamily="34" charset="0"/>
              <a:ea typeface="나눔고딕 ExtraBold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600" dirty="0" smtClean="0"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There are two type of terminals: 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UE and STA, STA only.</a:t>
            </a:r>
            <a:endParaRPr lang="en-US" altLang="ko-KR" sz="1600" dirty="0">
              <a:solidFill>
                <a:srgbClr val="0066FF"/>
              </a:solidFill>
              <a:latin typeface="Arial" panose="020B0604020202020204" pitchFamily="34" charset="0"/>
              <a:ea typeface="나눔고딕 ExtraBold"/>
              <a:cs typeface="Arial" panose="020B0604020202020204" pitchFamily="34" charset="0"/>
            </a:endParaRPr>
          </a:p>
        </p:txBody>
      </p:sp>
      <p:pic>
        <p:nvPicPr>
          <p:cNvPr id="7" name="그림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992" y="4251447"/>
            <a:ext cx="4918561" cy="1357630"/>
          </a:xfrm>
          <a:prstGeom prst="rect">
            <a:avLst/>
          </a:prstGeom>
          <a:noFill/>
        </p:spPr>
      </p:pic>
      <p:pic>
        <p:nvPicPr>
          <p:cNvPr id="8" name="그림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470" y="4251447"/>
            <a:ext cx="4475286" cy="1739235"/>
          </a:xfrm>
          <a:prstGeom prst="rect">
            <a:avLst/>
          </a:prstGeom>
          <a:noFill/>
        </p:spPr>
      </p:pic>
      <p:sp>
        <p:nvSpPr>
          <p:cNvPr id="3" name="직사각형 2"/>
          <p:cNvSpPr/>
          <p:nvPr/>
        </p:nvSpPr>
        <p:spPr>
          <a:xfrm>
            <a:off x="1195754" y="5964306"/>
            <a:ext cx="46687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dirty="0">
                <a:solidFill>
                  <a:srgbClr val="000000"/>
                </a:solidFill>
                <a:ea typeface="맑은 고딕" panose="020B0503020000020004" pitchFamily="50" charset="-127"/>
                <a:cs typeface="Arial" panose="020B0604020202020204" pitchFamily="34" charset="0"/>
              </a:rPr>
              <a:t>Tightly coupled interworking reference model </a:t>
            </a:r>
            <a:r>
              <a:rPr lang="en-US" altLang="ko-KR" sz="1400" dirty="0" smtClean="0">
                <a:solidFill>
                  <a:srgbClr val="000000"/>
                </a:solidFill>
                <a:ea typeface="맑은 고딕" panose="020B0503020000020004" pitchFamily="50" charset="-127"/>
                <a:cs typeface="Arial" panose="020B0604020202020204" pitchFamily="34" charset="0"/>
              </a:rPr>
              <a:t>between </a:t>
            </a:r>
            <a:r>
              <a:rPr lang="en-US" altLang="ko-KR" sz="1400" dirty="0">
                <a:solidFill>
                  <a:srgbClr val="000000"/>
                </a:solidFill>
                <a:ea typeface="맑은 고딕" panose="020B0503020000020004" pitchFamily="50" charset="-127"/>
                <a:cs typeface="Arial" panose="020B0604020202020204" pitchFamily="34" charset="0"/>
              </a:rPr>
              <a:t>5G core network and </a:t>
            </a:r>
            <a:r>
              <a:rPr lang="en-US" altLang="ko-KR" sz="1400" dirty="0" smtClean="0">
                <a:solidFill>
                  <a:srgbClr val="000000"/>
                </a:solidFill>
                <a:ea typeface="맑은 고딕" panose="020B0503020000020004" pitchFamily="50" charset="-127"/>
                <a:cs typeface="Arial" panose="020B0604020202020204" pitchFamily="34" charset="0"/>
              </a:rPr>
              <a:t>WLAN(IEEE 802-11-20/0013r5)</a:t>
            </a:r>
            <a:endParaRPr lang="ko-KR" altLang="en-US" sz="1400" dirty="0">
              <a:cs typeface="Arial" panose="020B0604020202020204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638193" y="5990682"/>
            <a:ext cx="45260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dirty="0">
                <a:latin typeface="+mj-lt"/>
                <a:ea typeface="맑은 고딕" panose="020B0503020000020004" pitchFamily="50" charset="-127"/>
                <a:cs typeface="Arial" panose="020B0604020202020204" pitchFamily="34" charset="0"/>
              </a:rPr>
              <a:t>Loosely coupled interworking reference model </a:t>
            </a:r>
            <a:r>
              <a:rPr lang="en-US" altLang="ko-KR" sz="1400" dirty="0" smtClean="0">
                <a:latin typeface="+mj-lt"/>
                <a:ea typeface="맑은 고딕" panose="020B0503020000020004" pitchFamily="50" charset="-127"/>
                <a:cs typeface="Arial" panose="020B0604020202020204" pitchFamily="34" charset="0"/>
              </a:rPr>
              <a:t>between </a:t>
            </a:r>
            <a:r>
              <a:rPr lang="en-US" altLang="ko-KR" sz="1400" dirty="0">
                <a:latin typeface="+mj-lt"/>
                <a:ea typeface="맑은 고딕" panose="020B0503020000020004" pitchFamily="50" charset="-127"/>
                <a:cs typeface="Arial" panose="020B0604020202020204" pitchFamily="34" charset="0"/>
              </a:rPr>
              <a:t>5G core network and </a:t>
            </a:r>
            <a:r>
              <a:rPr lang="en-US" altLang="ko-KR" sz="1400" dirty="0" smtClean="0">
                <a:latin typeface="+mj-lt"/>
                <a:ea typeface="맑은 고딕" panose="020B0503020000020004" pitchFamily="50" charset="-127"/>
                <a:cs typeface="Arial" panose="020B0604020202020204" pitchFamily="34" charset="0"/>
              </a:rPr>
              <a:t>WLAN</a:t>
            </a:r>
            <a:r>
              <a:rPr lang="en-US" altLang="ko-KR" sz="1400" dirty="0">
                <a:solidFill>
                  <a:srgbClr val="000000"/>
                </a:solidFill>
                <a:latin typeface="+mj-lt"/>
                <a:ea typeface="맑은 고딕" panose="020B0503020000020004" pitchFamily="50" charset="-127"/>
                <a:cs typeface="Arial" panose="020B0604020202020204" pitchFamily="34" charset="0"/>
              </a:rPr>
              <a:t>(IEEE 802-11-20/0013r5</a:t>
            </a:r>
            <a:r>
              <a:rPr lang="en-US" altLang="ko-KR" sz="1400" dirty="0" smtClean="0">
                <a:solidFill>
                  <a:srgbClr val="000000"/>
                </a:solidFill>
                <a:latin typeface="+mj-lt"/>
                <a:ea typeface="맑은 고딕" panose="020B0503020000020004" pitchFamily="50" charset="-127"/>
                <a:cs typeface="Arial" panose="020B0604020202020204" pitchFamily="34" charset="0"/>
              </a:rPr>
              <a:t>)</a:t>
            </a:r>
            <a:endParaRPr lang="ko-KR" altLang="en-US" sz="1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779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Box 79"/>
          <p:cNvSpPr txBox="1">
            <a:spLocks noChangeArrowheads="1"/>
          </p:cNvSpPr>
          <p:nvPr/>
        </p:nvSpPr>
        <p:spPr bwMode="auto">
          <a:xfrm>
            <a:off x="811825" y="943344"/>
            <a:ext cx="10292861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algn="just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WLAN Interworking Functional Model in 5G System</a:t>
            </a: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endParaRPr lang="en-US" altLang="ko-K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WLAN interworking function model consists of UE/STA terminal, 3GPP/WLAN access network and 3GPP core </a:t>
            </a:r>
            <a:r>
              <a:rPr lang="en-US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network.</a:t>
            </a:r>
          </a:p>
          <a:p>
            <a:pPr marL="285750" indent="-285750" algn="just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US" altLang="ko-K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In the WLAN domain, </a:t>
            </a:r>
            <a:r>
              <a:rPr lang="en-US" altLang="ko-KR" sz="18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R1 and R3 interfaces </a:t>
            </a: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support the data flow via the PHY and MAC layers of STA and WLAN access network. In addition to the R1 and R3 interfaces, </a:t>
            </a:r>
            <a:r>
              <a:rPr lang="en-US" altLang="ko-KR" sz="18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R8 and </a:t>
            </a:r>
            <a:r>
              <a:rPr lang="en-US" altLang="ko-KR" sz="18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R9 </a:t>
            </a:r>
            <a:r>
              <a:rPr lang="en-US" altLang="ko-KR" sz="18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and management interfaces </a:t>
            </a:r>
            <a:r>
              <a:rPr lang="en-US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are considered to </a:t>
            </a: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provide </a:t>
            </a:r>
            <a:r>
              <a:rPr lang="en-US" altLang="ko-KR" sz="18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 mapping and MAC scheduling. </a:t>
            </a:r>
          </a:p>
        </p:txBody>
      </p:sp>
      <p:pic>
        <p:nvPicPr>
          <p:cNvPr id="5" name="그림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754316"/>
            <a:ext cx="5132120" cy="1978126"/>
          </a:xfrm>
          <a:prstGeom prst="rect">
            <a:avLst/>
          </a:prstGeom>
          <a:noFill/>
        </p:spPr>
      </p:pic>
      <p:sp>
        <p:nvSpPr>
          <p:cNvPr id="2" name="직사각형 1"/>
          <p:cNvSpPr/>
          <p:nvPr/>
        </p:nvSpPr>
        <p:spPr>
          <a:xfrm>
            <a:off x="811825" y="5969648"/>
            <a:ext cx="53076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Times New Roman" panose="02020603050405020304" pitchFamily="18" charset="0"/>
                <a:ea typeface="맑은 고딕" panose="020B0503020000020004" pitchFamily="50" charset="-127"/>
              </a:rPr>
              <a:t>Untrusted WLAN interworking reference model with 5G core </a:t>
            </a:r>
            <a:r>
              <a:rPr lang="en-US" altLang="ko-KR" sz="1400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network </a:t>
            </a:r>
            <a:r>
              <a:rPr lang="en-US" altLang="ko-KR" sz="1400" dirty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(IEEE 802-11-20/0013r5</a:t>
            </a:r>
            <a:r>
              <a:rPr lang="en-US" altLang="ko-KR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</a:t>
            </a:r>
            <a:endParaRPr lang="ko-KR" altLang="en-US" sz="1400" dirty="0"/>
          </a:p>
        </p:txBody>
      </p:sp>
      <p:pic>
        <p:nvPicPr>
          <p:cNvPr id="7" name="그림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969" y="3754316"/>
            <a:ext cx="5117123" cy="2154901"/>
          </a:xfrm>
          <a:prstGeom prst="rect">
            <a:avLst/>
          </a:prstGeom>
          <a:noFill/>
        </p:spPr>
      </p:pic>
      <p:sp>
        <p:nvSpPr>
          <p:cNvPr id="8" name="직사각형 7"/>
          <p:cNvSpPr/>
          <p:nvPr/>
        </p:nvSpPr>
        <p:spPr>
          <a:xfrm>
            <a:off x="6435969" y="5963824"/>
            <a:ext cx="53545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Times New Roman" panose="02020603050405020304" pitchFamily="18" charset="0"/>
                <a:ea typeface="맑은 고딕" panose="020B0503020000020004" pitchFamily="50" charset="-127"/>
              </a:rPr>
              <a:t>T</a:t>
            </a:r>
            <a:r>
              <a:rPr lang="en-US" altLang="ko-KR" sz="1400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rusted </a:t>
            </a:r>
            <a:r>
              <a:rPr lang="en-US" altLang="ko-KR" sz="1400" dirty="0">
                <a:latin typeface="Times New Roman" panose="02020603050405020304" pitchFamily="18" charset="0"/>
                <a:ea typeface="맑은 고딕" panose="020B0503020000020004" pitchFamily="50" charset="-127"/>
              </a:rPr>
              <a:t>WLAN interworking reference model with 5G core </a:t>
            </a:r>
            <a:r>
              <a:rPr lang="en-US" altLang="ko-KR" sz="1400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network</a:t>
            </a:r>
          </a:p>
          <a:p>
            <a:r>
              <a:rPr lang="en-US" altLang="ko-KR" sz="1400" dirty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(IEEE 802-11-20/0013r5</a:t>
            </a:r>
            <a:r>
              <a:rPr lang="en-US" altLang="ko-KR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738176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Box 79"/>
          <p:cNvSpPr txBox="1">
            <a:spLocks noChangeArrowheads="1"/>
          </p:cNvSpPr>
          <p:nvPr/>
        </p:nvSpPr>
        <p:spPr bwMode="auto">
          <a:xfrm>
            <a:off x="804377" y="950656"/>
            <a:ext cx="9948618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2857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lvl="1">
              <a:buFont typeface="Wingdings" panose="05000000000000000000" pitchFamily="2" charset="2"/>
              <a:buChar char="l"/>
            </a:pPr>
            <a:r>
              <a:rPr lang="en-US" altLang="ko-KR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Characteristics in GBR and delay critical GBR </a:t>
            </a:r>
            <a:endParaRPr lang="en-GB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is necessary that  GBR flows are supported by the WLAN in both directions, e.g. non-AP STA to AP and AP to non-AP STA. </a:t>
            </a:r>
            <a:endParaRPr lang="ko-KR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680225"/>
              </p:ext>
            </p:extLst>
          </p:nvPr>
        </p:nvGraphicFramePr>
        <p:xfrm>
          <a:off x="1683362" y="2011363"/>
          <a:ext cx="9308487" cy="43253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97131">
                  <a:extLst>
                    <a:ext uri="{9D8B030D-6E8A-4147-A177-3AD203B41FA5}">
                      <a16:colId xmlns:a16="http://schemas.microsoft.com/office/drawing/2014/main" val="843505551"/>
                    </a:ext>
                  </a:extLst>
                </a:gridCol>
                <a:gridCol w="837956">
                  <a:extLst>
                    <a:ext uri="{9D8B030D-6E8A-4147-A177-3AD203B41FA5}">
                      <a16:colId xmlns:a16="http://schemas.microsoft.com/office/drawing/2014/main" val="2548335742"/>
                    </a:ext>
                  </a:extLst>
                </a:gridCol>
                <a:gridCol w="837956">
                  <a:extLst>
                    <a:ext uri="{9D8B030D-6E8A-4147-A177-3AD203B41FA5}">
                      <a16:colId xmlns:a16="http://schemas.microsoft.com/office/drawing/2014/main" val="419806844"/>
                    </a:ext>
                  </a:extLst>
                </a:gridCol>
                <a:gridCol w="952399">
                  <a:extLst>
                    <a:ext uri="{9D8B030D-6E8A-4147-A177-3AD203B41FA5}">
                      <a16:colId xmlns:a16="http://schemas.microsoft.com/office/drawing/2014/main" val="4021067247"/>
                    </a:ext>
                  </a:extLst>
                </a:gridCol>
                <a:gridCol w="1433477">
                  <a:extLst>
                    <a:ext uri="{9D8B030D-6E8A-4147-A177-3AD203B41FA5}">
                      <a16:colId xmlns:a16="http://schemas.microsoft.com/office/drawing/2014/main" val="2731668465"/>
                    </a:ext>
                  </a:extLst>
                </a:gridCol>
                <a:gridCol w="1034908">
                  <a:extLst>
                    <a:ext uri="{9D8B030D-6E8A-4147-A177-3AD203B41FA5}">
                      <a16:colId xmlns:a16="http://schemas.microsoft.com/office/drawing/2014/main" val="4271598278"/>
                    </a:ext>
                  </a:extLst>
                </a:gridCol>
                <a:gridCol w="3214660">
                  <a:extLst>
                    <a:ext uri="{9D8B030D-6E8A-4147-A177-3AD203B41FA5}">
                      <a16:colId xmlns:a16="http://schemas.microsoft.com/office/drawing/2014/main" val="1261236009"/>
                    </a:ext>
                  </a:extLst>
                </a:gridCol>
              </a:tblGrid>
              <a:tr h="5032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Default Priority Level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Packet Delay Budget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Packet 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Error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 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Default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Maximum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Burst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Volume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Default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Averaging Window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Services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888032"/>
                  </a:ext>
                </a:extLst>
              </a:tr>
              <a:tr h="167639"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GBR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Conversational Voice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529407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Conversational Video (Live Streaming)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131922"/>
                  </a:ext>
                </a:extLst>
              </a:tr>
              <a:tr h="41147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 Time Gaming, V2X messages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Electricity distribution – medium voltage, Process automation - monitoring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192410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Non-Conversational Video (Buffered Streaming)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872510"/>
                  </a:ext>
                </a:extLst>
              </a:tr>
              <a:tr h="27431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Mission Critical user plane Push To Talk voice (e.g., MCPTT)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80334"/>
                  </a:ext>
                </a:extLst>
              </a:tr>
              <a:tr h="1676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 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Non-Mission-Critical user plane Push To Talk voice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147812"/>
                  </a:ext>
                </a:extLst>
              </a:tr>
              <a:tr h="1676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 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Mission Critical Video user plane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425563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 ms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(e.g. TS 26.238 [y])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774730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ms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(e.g. TS 26.238 [y])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801463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ms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(e.g. TS 26.238 [y])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269563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ms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(e.g. TS 26.238 [y])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805492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(e.g. TS 26.238 [y])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472675"/>
                  </a:ext>
                </a:extLst>
              </a:tr>
              <a:tr h="235904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Delay Critical GBR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10-4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 bytes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Discrete Automation (see TS 22.261 [x])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904600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 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10-4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1354 bytes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Discrete Automation (see TS 22.261 [x])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3505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 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10-5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1354 bytes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Intelligent transport systems (see TS 22.261 [x])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306597"/>
                  </a:ext>
                </a:extLst>
              </a:tr>
              <a:tr h="27431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5 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10-5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 bytes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Electricity Distribution- high voltage (see TS 22.261 [x])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037761"/>
                  </a:ext>
                </a:extLst>
              </a:tr>
            </a:tbl>
          </a:graphicData>
        </a:graphic>
      </p:graphicFrame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928939" y="1760022"/>
            <a:ext cx="184731" cy="36933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9686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Box 79"/>
          <p:cNvSpPr txBox="1">
            <a:spLocks noChangeArrowheads="1"/>
          </p:cNvSpPr>
          <p:nvPr/>
        </p:nvSpPr>
        <p:spPr bwMode="auto">
          <a:xfrm>
            <a:off x="813289" y="934796"/>
            <a:ext cx="10221057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2857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lvl="1">
              <a:buFont typeface="Wingdings" panose="05000000000000000000" pitchFamily="2" charset="2"/>
              <a:buChar char="l"/>
            </a:pP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3GPP </a:t>
            </a:r>
            <a:r>
              <a:rPr lang="en-US" altLang="ko-KR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endParaRPr lang="en-GB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SMF assigns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profile to AN in WLAN domain with </a:t>
            </a:r>
            <a:r>
              <a:rPr lang="en-US" altLang="ko-KR" sz="1600" dirty="0" err="1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Flow Identification (QFI), which defines the </a:t>
            </a:r>
            <a:r>
              <a:rPr lang="en-US" altLang="ko-KR" sz="1600" dirty="0" err="1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parameters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for a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flow in the PDU session. </a:t>
            </a:r>
            <a:endParaRPr lang="en-US" altLang="ko-K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ko-K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flow is then mapped to AN resources for the assigned QFI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o-KR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8372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133696"/>
              </p:ext>
            </p:extLst>
          </p:nvPr>
        </p:nvGraphicFramePr>
        <p:xfrm>
          <a:off x="2469204" y="2523239"/>
          <a:ext cx="7263881" cy="3469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6" name="Picture" r:id="rId4" imgW="5786883" imgH="2758870" progId="Word.Picture.8">
                  <p:embed/>
                </p:oleObj>
              </mc:Choice>
              <mc:Fallback>
                <p:oleObj name="Picture" r:id="rId4" imgW="5786883" imgH="2758870" progId="Word.Picture.8">
                  <p:embed/>
                  <p:pic>
                    <p:nvPicPr>
                      <p:cNvPr id="58372" name="개체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9204" y="2523239"/>
                        <a:ext cx="7263881" cy="3469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직사각형 3"/>
          <p:cNvSpPr/>
          <p:nvPr/>
        </p:nvSpPr>
        <p:spPr>
          <a:xfrm>
            <a:off x="2935168" y="6165227"/>
            <a:ext cx="69649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err="1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QoS</a:t>
            </a:r>
            <a:r>
              <a:rPr lang="en-US" altLang="ko-KR" sz="1400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 flow and mapping to AN resources in user plane </a:t>
            </a:r>
            <a:r>
              <a:rPr lang="en-US" altLang="ko-KR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for ATSSS support(3GPP TS 23.501)</a:t>
            </a:r>
          </a:p>
          <a:p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997458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TextBox 79"/>
          <p:cNvSpPr txBox="1">
            <a:spLocks noChangeArrowheads="1"/>
          </p:cNvSpPr>
          <p:nvPr/>
        </p:nvSpPr>
        <p:spPr bwMode="auto">
          <a:xfrm>
            <a:off x="803032" y="848033"/>
            <a:ext cx="9914791" cy="198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2857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WLAN </a:t>
            </a:r>
            <a:r>
              <a:rPr lang="en-US" altLang="ko-KR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Mapping </a:t>
            </a: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Scheduling</a:t>
            </a:r>
            <a:endParaRPr lang="en-US" altLang="ko-K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mapping from 3GPP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to WLAN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scheduling in STA and AP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shall control MAC operation to meet required </a:t>
            </a:r>
            <a:r>
              <a:rPr lang="en-US" altLang="ko-K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AP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profile and STA DRB (Data Radio Bearers) contains service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identification and its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parameters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data rate, packet latency and PER value. </a:t>
            </a:r>
            <a:r>
              <a:rPr lang="en-GB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ko-KR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2959101" y="2820472"/>
            <a:ext cx="184731" cy="36933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ko-KR" altLang="en-US"/>
          </a:p>
        </p:txBody>
      </p:sp>
      <p:pic>
        <p:nvPicPr>
          <p:cNvPr id="60421" name="그림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454" y="2833192"/>
            <a:ext cx="5226294" cy="3280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3506668" y="6133221"/>
            <a:ext cx="60857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err="1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QoS</a:t>
            </a:r>
            <a:r>
              <a:rPr lang="en-US" altLang="ko-KR" sz="1400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 mapping and scheduling example of WLAN</a:t>
            </a:r>
            <a:r>
              <a:rPr lang="en-US" altLang="ko-KR" sz="1400" dirty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(IEEE 802-11-20/0013r5</a:t>
            </a:r>
            <a:r>
              <a:rPr lang="en-US" altLang="ko-KR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85972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Box 79"/>
          <p:cNvSpPr txBox="1">
            <a:spLocks noChangeArrowheads="1"/>
          </p:cNvSpPr>
          <p:nvPr/>
        </p:nvSpPr>
        <p:spPr bwMode="auto">
          <a:xfrm>
            <a:off x="811823" y="904387"/>
            <a:ext cx="83296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2857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lvl="1">
              <a:buFont typeface="Wingdings" panose="05000000000000000000" pitchFamily="2" charset="2"/>
              <a:buChar char="l"/>
            </a:pP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Gap analysis </a:t>
            </a: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GBR service </a:t>
            </a:r>
            <a:endParaRPr lang="en-GB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ko-KR" altLang="ko-KR" dirty="0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2959101" y="2820472"/>
            <a:ext cx="184731" cy="36933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ko-KR" altLang="en-US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366568"/>
              </p:ext>
            </p:extLst>
          </p:nvPr>
        </p:nvGraphicFramePr>
        <p:xfrm>
          <a:off x="1118212" y="1595194"/>
          <a:ext cx="9854588" cy="42165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86726">
                  <a:extLst>
                    <a:ext uri="{9D8B030D-6E8A-4147-A177-3AD203B41FA5}">
                      <a16:colId xmlns:a16="http://schemas.microsoft.com/office/drawing/2014/main" val="2971979763"/>
                    </a:ext>
                  </a:extLst>
                </a:gridCol>
                <a:gridCol w="1997232">
                  <a:extLst>
                    <a:ext uri="{9D8B030D-6E8A-4147-A177-3AD203B41FA5}">
                      <a16:colId xmlns:a16="http://schemas.microsoft.com/office/drawing/2014/main" val="2845913267"/>
                    </a:ext>
                  </a:extLst>
                </a:gridCol>
                <a:gridCol w="1223594">
                  <a:extLst>
                    <a:ext uri="{9D8B030D-6E8A-4147-A177-3AD203B41FA5}">
                      <a16:colId xmlns:a16="http://schemas.microsoft.com/office/drawing/2014/main" val="1556135136"/>
                    </a:ext>
                  </a:extLst>
                </a:gridCol>
                <a:gridCol w="819371">
                  <a:extLst>
                    <a:ext uri="{9D8B030D-6E8A-4147-A177-3AD203B41FA5}">
                      <a16:colId xmlns:a16="http://schemas.microsoft.com/office/drawing/2014/main" val="1663226025"/>
                    </a:ext>
                  </a:extLst>
                </a:gridCol>
                <a:gridCol w="1168969">
                  <a:extLst>
                    <a:ext uri="{9D8B030D-6E8A-4147-A177-3AD203B41FA5}">
                      <a16:colId xmlns:a16="http://schemas.microsoft.com/office/drawing/2014/main" val="766471032"/>
                    </a:ext>
                  </a:extLst>
                </a:gridCol>
                <a:gridCol w="3758696">
                  <a:extLst>
                    <a:ext uri="{9D8B030D-6E8A-4147-A177-3AD203B41FA5}">
                      <a16:colId xmlns:a16="http://schemas.microsoft.com/office/drawing/2014/main" val="2963808279"/>
                    </a:ext>
                  </a:extLst>
                </a:gridCol>
              </a:tblGrid>
              <a:tr h="669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Services Examples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Packet Delay Budget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Default Maximum Data Burst Volume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Analysis of WLAN specification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453316"/>
                  </a:ext>
                </a:extLst>
              </a:tr>
              <a:tr h="266749"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GBR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Conversational Voice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ko-KR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802.11ax MAC cannot support 3GPP GBR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service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requirements of deterministic packet latency, PER and data rate because </a:t>
                      </a:r>
                      <a:r>
                        <a:rPr lang="en-US" sz="1200" b="0" dirty="0" smtClean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1200" b="0" baseline="0" dirty="0" smtClean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current </a:t>
                      </a:r>
                      <a:r>
                        <a:rPr lang="en-US" sz="1200" b="0" dirty="0" smtClean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EDCA </a:t>
                      </a:r>
                      <a:r>
                        <a:rPr lang="en-US" sz="1200" b="0" dirty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CSMA based MAC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supports only 4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 of </a:t>
                      </a:r>
                      <a:r>
                        <a:rPr lang="en-US" sz="1200" b="0" dirty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 effort, back ground, voice and video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controlling TXOP, AIFSN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contention window size. 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i="1" dirty="0" smtClean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HCCA</a:t>
                      </a:r>
                      <a:r>
                        <a:rPr lang="en-US" sz="1200" b="0" i="1" baseline="0" dirty="0" smtClean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relies on TSPECs, has a low level of implementation.</a:t>
                      </a:r>
                      <a:endParaRPr lang="en-US" sz="1200" b="0" i="1" dirty="0" smtClean="0">
                        <a:solidFill>
                          <a:srgbClr val="0066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ko-KR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Enhanced MAC (802.11be) should consider </a:t>
                      </a:r>
                      <a:r>
                        <a:rPr lang="en-US" sz="1200" b="0" dirty="0" err="1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QoS</a:t>
                      </a:r>
                      <a:r>
                        <a:rPr lang="en-US" sz="1200" b="0" dirty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mapping, packet scheduling and related management procedures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support GBR. And PHY and MAC should be improved to control packet latency and reliability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ko-KR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flow identification and service priority shall be mapped to </a:t>
                      </a:r>
                      <a:r>
                        <a:rPr lang="en-US" sz="1200" b="0" dirty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 fine granularity of </a:t>
                      </a:r>
                      <a:r>
                        <a:rPr lang="en-US" sz="1200" b="0" dirty="0" smtClean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service </a:t>
                      </a:r>
                      <a:r>
                        <a:rPr lang="en-US" sz="1200" b="0" dirty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 and </a:t>
                      </a:r>
                      <a:r>
                        <a:rPr lang="en-US" sz="1200" b="0" dirty="0" err="1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QoS</a:t>
                      </a:r>
                      <a:r>
                        <a:rPr lang="en-US" sz="1200" b="0" dirty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parameters.</a:t>
                      </a:r>
                      <a:endParaRPr lang="ko-KR" sz="1200" b="0" dirty="0">
                        <a:solidFill>
                          <a:srgbClr val="0066FF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631470"/>
                  </a:ext>
                </a:extLst>
              </a:tr>
              <a:tr h="2667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Conversational Video 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535783"/>
                  </a:ext>
                </a:extLst>
              </a:tr>
              <a:tr h="405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 Time Gaming, V2X messages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50 </a:t>
                      </a:r>
                      <a:r>
                        <a:rPr lang="en-US" sz="11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360396"/>
                  </a:ext>
                </a:extLst>
              </a:tr>
              <a:tr h="3695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Non-Conversational 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056458"/>
                  </a:ext>
                </a:extLst>
              </a:tr>
              <a:tr h="20279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MCPTT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080268"/>
                  </a:ext>
                </a:extLst>
              </a:tr>
              <a:tr h="20279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Non-MCPTT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 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556315"/>
                  </a:ext>
                </a:extLst>
              </a:tr>
              <a:tr h="20279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MC-Video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 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146482"/>
                  </a:ext>
                </a:extLst>
              </a:tr>
              <a:tr h="2667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 ms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008900"/>
                  </a:ext>
                </a:extLst>
              </a:tr>
              <a:tr h="2667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326881"/>
                  </a:ext>
                </a:extLst>
              </a:tr>
              <a:tr h="2667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ms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="1" baseline="30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endParaRPr lang="ko-KR" sz="11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21932"/>
                  </a:ext>
                </a:extLst>
              </a:tr>
              <a:tr h="2667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568701"/>
                  </a:ext>
                </a:extLst>
              </a:tr>
              <a:tr h="56334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="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922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9292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Box 79"/>
          <p:cNvSpPr txBox="1">
            <a:spLocks noChangeArrowheads="1"/>
          </p:cNvSpPr>
          <p:nvPr/>
        </p:nvSpPr>
        <p:spPr bwMode="auto">
          <a:xfrm>
            <a:off x="820618" y="913180"/>
            <a:ext cx="83296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2857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lvl="1">
              <a:buFont typeface="Wingdings" panose="05000000000000000000" pitchFamily="2" charset="2"/>
              <a:buChar char="l"/>
            </a:pP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Gap analysis </a:t>
            </a: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Delay Critical GBR </a:t>
            </a: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service </a:t>
            </a:r>
            <a:endParaRPr lang="en-GB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ko-KR" altLang="ko-KR" dirty="0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2959101" y="2820472"/>
            <a:ext cx="184731" cy="36933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ko-KR" altLang="en-US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998232"/>
              </p:ext>
            </p:extLst>
          </p:nvPr>
        </p:nvGraphicFramePr>
        <p:xfrm>
          <a:off x="1080357" y="1577697"/>
          <a:ext cx="10244137" cy="32242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99427">
                  <a:extLst>
                    <a:ext uri="{9D8B030D-6E8A-4147-A177-3AD203B41FA5}">
                      <a16:colId xmlns:a16="http://schemas.microsoft.com/office/drawing/2014/main" val="2971979763"/>
                    </a:ext>
                  </a:extLst>
                </a:gridCol>
                <a:gridCol w="2260611">
                  <a:extLst>
                    <a:ext uri="{9D8B030D-6E8A-4147-A177-3AD203B41FA5}">
                      <a16:colId xmlns:a16="http://schemas.microsoft.com/office/drawing/2014/main" val="2845913267"/>
                    </a:ext>
                  </a:extLst>
                </a:gridCol>
                <a:gridCol w="1344949">
                  <a:extLst>
                    <a:ext uri="{9D8B030D-6E8A-4147-A177-3AD203B41FA5}">
                      <a16:colId xmlns:a16="http://schemas.microsoft.com/office/drawing/2014/main" val="1556135136"/>
                    </a:ext>
                  </a:extLst>
                </a:gridCol>
                <a:gridCol w="749092">
                  <a:extLst>
                    <a:ext uri="{9D8B030D-6E8A-4147-A177-3AD203B41FA5}">
                      <a16:colId xmlns:a16="http://schemas.microsoft.com/office/drawing/2014/main" val="1663226025"/>
                    </a:ext>
                  </a:extLst>
                </a:gridCol>
                <a:gridCol w="1330354">
                  <a:extLst>
                    <a:ext uri="{9D8B030D-6E8A-4147-A177-3AD203B41FA5}">
                      <a16:colId xmlns:a16="http://schemas.microsoft.com/office/drawing/2014/main" val="766471032"/>
                    </a:ext>
                  </a:extLst>
                </a:gridCol>
                <a:gridCol w="3559704">
                  <a:extLst>
                    <a:ext uri="{9D8B030D-6E8A-4147-A177-3AD203B41FA5}">
                      <a16:colId xmlns:a16="http://schemas.microsoft.com/office/drawing/2014/main" val="2963808279"/>
                    </a:ext>
                  </a:extLst>
                </a:gridCol>
              </a:tblGrid>
              <a:tr h="620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2" marR="501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Services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2" marR="501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Packet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Delay Budget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2" marR="501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2" marR="501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Default Maximum Data Burst Volume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2" marR="501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Analysis of WLAN specification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2" marR="501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453316"/>
                  </a:ext>
                </a:extLst>
              </a:tr>
              <a:tr h="247358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Delay Critical GBR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Discrete Automation </a:t>
                      </a:r>
                      <a:endParaRPr lang="ko-KR" sz="1100" b="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10 </a:t>
                      </a:r>
                      <a:r>
                        <a:rPr lang="en-US" sz="1100" b="0" dirty="0" err="1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ms</a:t>
                      </a:r>
                      <a:endParaRPr lang="ko-KR" sz="1100" b="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10-4</a:t>
                      </a:r>
                      <a:endParaRPr lang="ko-KR" sz="1100" b="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255 bytes</a:t>
                      </a:r>
                      <a:endParaRPr lang="ko-KR" sz="1100" b="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802.11ax MAC cannot guarantee 3GPP delay critical GBR service requirements of latency, PER and guaranteed data rate. </a:t>
                      </a:r>
                      <a:endParaRPr lang="ko-KR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. Enhanced MAC (802.11be) should 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consider </a:t>
                      </a:r>
                      <a:r>
                        <a:rPr lang="en-US" sz="1200" b="0" dirty="0" err="1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QoS</a:t>
                      </a:r>
                      <a:r>
                        <a:rPr lang="en-US" sz="1200" b="0" dirty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mapping, packet scheduling and related management procedures to support GBR.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And PHY and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 MAC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should be improved to control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 packet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latency and reliability.</a:t>
                      </a:r>
                      <a:endParaRPr lang="ko-KR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. 802.11bd NGV should consider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ITS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service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requirement.</a:t>
                      </a:r>
                      <a:endParaRPr lang="ko-KR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631470"/>
                  </a:ext>
                </a:extLst>
              </a:tr>
              <a:tr h="2473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Discrete Automation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10 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ms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10-4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1354 bytes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535783"/>
                  </a:ext>
                </a:extLst>
              </a:tr>
              <a:tr h="37609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Intelligent transport systems 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30 </a:t>
                      </a:r>
                      <a:r>
                        <a:rPr lang="en-US" sz="11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ms</a:t>
                      </a:r>
                      <a:endParaRPr lang="ko-KR" sz="11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10-5</a:t>
                      </a:r>
                      <a:endParaRPr lang="ko-KR" sz="11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1354 bytes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360396"/>
                  </a:ext>
                </a:extLst>
              </a:tr>
              <a:tr h="173284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Electricity Distribution- high voltage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5 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ms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10-5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255 bytes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056458"/>
                  </a:ext>
                </a:extLst>
              </a:tr>
            </a:tbl>
          </a:graphicData>
        </a:graphic>
      </p:graphicFrame>
      <p:sp>
        <p:nvSpPr>
          <p:cNvPr id="3" name="직사각형 2"/>
          <p:cNvSpPr/>
          <p:nvPr/>
        </p:nvSpPr>
        <p:spPr>
          <a:xfrm>
            <a:off x="996463" y="5006903"/>
            <a:ext cx="102313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WLAN </a:t>
            </a: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shall support </a:t>
            </a:r>
            <a:r>
              <a:rPr lang="en-US" altLang="ko-KR" dirty="0">
                <a:solidFill>
                  <a:srgbClr val="0066FF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fine granularity of </a:t>
            </a:r>
            <a:r>
              <a:rPr lang="en-US" altLang="ko-KR" dirty="0" err="1">
                <a:solidFill>
                  <a:srgbClr val="0066FF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QoS</a:t>
            </a:r>
            <a:r>
              <a:rPr lang="en-US" altLang="ko-KR" dirty="0">
                <a:solidFill>
                  <a:srgbClr val="0066FF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 and priority </a:t>
            </a: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because 5G </a:t>
            </a:r>
            <a:r>
              <a:rPr lang="en-US" altLang="ko-KR" dirty="0" err="1">
                <a:latin typeface="Times New Roman" panose="02020603050405020304" pitchFamily="18" charset="0"/>
                <a:ea typeface="맑은 고딕" panose="020B0503020000020004" pitchFamily="50" charset="-127"/>
              </a:rPr>
              <a:t>QoS</a:t>
            </a: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 ID has 6 bits and specifies </a:t>
            </a:r>
            <a:r>
              <a:rPr lang="en-US" altLang="ko-KR" dirty="0" err="1">
                <a:latin typeface="Times New Roman" panose="02020603050405020304" pitchFamily="18" charset="0"/>
                <a:ea typeface="맑은 고딕" panose="020B0503020000020004" pitchFamily="50" charset="-127"/>
              </a:rPr>
              <a:t>QoS</a:t>
            </a: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 parameters involving GBR (Guaranteed Bit Rate), latency and PER.  </a:t>
            </a:r>
            <a:endParaRPr lang="en-US" altLang="ko-KR" dirty="0" smtClean="0">
              <a:latin typeface="Times New Roman" panose="02020603050405020304" pitchFamily="18" charset="0"/>
              <a:ea typeface="맑은 고딕" panose="020B0503020000020004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 smtClean="0">
              <a:latin typeface="Times New Roman" panose="02020603050405020304" pitchFamily="18" charset="0"/>
              <a:ea typeface="맑은 고딕" panose="020B0503020000020004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P</a:t>
            </a:r>
            <a:r>
              <a:rPr lang="en-US" altLang="ko-KR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acket </a:t>
            </a: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scheduling in STA and AP shall control </a:t>
            </a:r>
            <a:r>
              <a:rPr lang="en-US" altLang="ko-KR" dirty="0">
                <a:solidFill>
                  <a:srgbClr val="0066FF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MAC operation to meet required </a:t>
            </a:r>
            <a:r>
              <a:rPr lang="en-US" altLang="ko-KR" dirty="0" err="1">
                <a:solidFill>
                  <a:srgbClr val="0066FF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QoS</a:t>
            </a: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. AP </a:t>
            </a:r>
            <a:r>
              <a:rPr lang="en-US" altLang="ko-KR" dirty="0" err="1">
                <a:latin typeface="Times New Roman" panose="02020603050405020304" pitchFamily="18" charset="0"/>
                <a:ea typeface="맑은 고딕" panose="020B0503020000020004" pitchFamily="50" charset="-127"/>
              </a:rPr>
              <a:t>QoS</a:t>
            </a: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 profile and STA DRB (Data Radio Bearers) contains service </a:t>
            </a:r>
            <a:r>
              <a:rPr lang="en-US" altLang="ko-KR" dirty="0" err="1">
                <a:latin typeface="Times New Roman" panose="02020603050405020304" pitchFamily="18" charset="0"/>
                <a:ea typeface="맑은 고딕" panose="020B0503020000020004" pitchFamily="50" charset="-127"/>
              </a:rPr>
              <a:t>QoS</a:t>
            </a: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 identification and its </a:t>
            </a:r>
            <a:r>
              <a:rPr lang="en-US" altLang="ko-KR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parameters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03548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6931</TotalTime>
  <Words>1459</Words>
  <Application>Microsoft Office PowerPoint</Application>
  <PresentationFormat>와이드스크린</PresentationFormat>
  <Paragraphs>289</Paragraphs>
  <Slides>10</Slides>
  <Notes>9</Notes>
  <HiddenSlides>0</HiddenSlides>
  <MMClips>0</MMClips>
  <ScaleCrop>false</ScaleCrop>
  <HeadingPairs>
    <vt:vector size="8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23" baseType="lpstr">
      <vt:lpstr>Arial Unicode MS</vt:lpstr>
      <vt:lpstr>HY헤드라인M</vt:lpstr>
      <vt:lpstr>MS Gothic</vt:lpstr>
      <vt:lpstr>굴림</vt:lpstr>
      <vt:lpstr>나눔고딕 ExtraBold</vt:lpstr>
      <vt:lpstr>돋움</vt:lpstr>
      <vt:lpstr>맑은 고딕</vt:lpstr>
      <vt:lpstr>Arial</vt:lpstr>
      <vt:lpstr>Times New Roman</vt:lpstr>
      <vt:lpstr>Wingdings</vt:lpstr>
      <vt:lpstr>Office Theme</vt:lpstr>
      <vt:lpstr>Document</vt:lpstr>
      <vt:lpstr>Picture</vt:lpstr>
      <vt:lpstr>5GS-WLAN Interworking Model and  QoS management </vt:lpstr>
      <vt:lpstr>Abstract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Namseok Ko</dc:creator>
  <cp:lastModifiedBy>hsoh3572 hsoh3572</cp:lastModifiedBy>
  <cp:revision>735</cp:revision>
  <cp:lastPrinted>2019-07-03T02:10:53Z</cp:lastPrinted>
  <dcterms:created xsi:type="dcterms:W3CDTF">2016-03-01T04:36:01Z</dcterms:created>
  <dcterms:modified xsi:type="dcterms:W3CDTF">2020-10-08T02:38:28Z</dcterms:modified>
</cp:coreProperties>
</file>