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6"/>
  </p:notesMasterIdLst>
  <p:handoutMasterIdLst>
    <p:handoutMasterId r:id="rId37"/>
  </p:handoutMasterIdLst>
  <p:sldIdLst>
    <p:sldId id="720" r:id="rId2"/>
    <p:sldId id="736" r:id="rId3"/>
    <p:sldId id="737" r:id="rId4"/>
    <p:sldId id="738" r:id="rId5"/>
    <p:sldId id="739" r:id="rId6"/>
    <p:sldId id="740" r:id="rId7"/>
    <p:sldId id="741" r:id="rId8"/>
    <p:sldId id="742" r:id="rId9"/>
    <p:sldId id="793" r:id="rId10"/>
    <p:sldId id="833" r:id="rId11"/>
    <p:sldId id="753" r:id="rId12"/>
    <p:sldId id="885" r:id="rId13"/>
    <p:sldId id="935" r:id="rId14"/>
    <p:sldId id="1028" r:id="rId15"/>
    <p:sldId id="1039" r:id="rId16"/>
    <p:sldId id="1030" r:id="rId17"/>
    <p:sldId id="1040" r:id="rId18"/>
    <p:sldId id="1033" r:id="rId19"/>
    <p:sldId id="1034" r:id="rId20"/>
    <p:sldId id="1035" r:id="rId21"/>
    <p:sldId id="1041" r:id="rId22"/>
    <p:sldId id="1036" r:id="rId23"/>
    <p:sldId id="1037" r:id="rId24"/>
    <p:sldId id="1038" r:id="rId25"/>
    <p:sldId id="1042" r:id="rId26"/>
    <p:sldId id="1043" r:id="rId27"/>
    <p:sldId id="1044" r:id="rId28"/>
    <p:sldId id="1048" r:id="rId29"/>
    <p:sldId id="1049" r:id="rId30"/>
    <p:sldId id="1050" r:id="rId31"/>
    <p:sldId id="1045" r:id="rId32"/>
    <p:sldId id="1046" r:id="rId33"/>
    <p:sldId id="1047" r:id="rId34"/>
    <p:sldId id="1051" r:id="rId35"/>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405"/>
  </p:normalViewPr>
  <p:slideViewPr>
    <p:cSldViewPr showGuides="1">
      <p:cViewPr varScale="1">
        <p:scale>
          <a:sx n="81" d="100"/>
          <a:sy n="81" d="100"/>
        </p:scale>
        <p:origin x="108"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a:t>
            </a:r>
            <a:r>
              <a:rPr kumimoji="0" lang="en-US"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Oct</a:t>
            </a:r>
            <a:r>
              <a:rPr lang="en-US" dirty="0" smtClean="0"/>
              <a:t> 2020</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/1561</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a:t>
            </a: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7</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a:t>
            </a:r>
            <a:r>
              <a:rPr lang="en-US" altLang="zh-CN" sz="1800" b="1" dirty="0">
                <a:solidFill>
                  <a:srgbClr val="000000"/>
                </a:solidFill>
                <a:ea typeface="Arial Unicode MS" pitchFamily="34" charset="-122"/>
              </a:rPr>
              <a:t>2020</a:t>
            </a: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Oct</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2020</a:t>
            </a: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2020-10-01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529" r:id="rId4" imgW="8290560" imgH="1017905" progId="Word.Document.8">
                  <p:embed/>
                </p:oleObj>
              </mc:Choice>
              <mc:Fallback>
                <p:oleObj r:id="rId4" imgW="8290560" imgH="1017905" progId="Word.Document.8">
                  <p:embed/>
                  <p:pic>
                    <p:nvPicPr>
                      <p:cNvPr id="0" name="图片 3075"/>
                      <p:cNvPicPr/>
                      <p:nvPr/>
                    </p:nvPicPr>
                    <p:blipFill>
                      <a:blip r:embed="rId5"/>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a:t>Current Teleconference Plan</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1905110" y="2156169"/>
            <a:ext cx="9600948" cy="3869055"/>
          </a:xfrm>
          <a:prstGeom prst="rect">
            <a:avLst/>
          </a:prstGeom>
          <a:noFill/>
          <a:ln w="9525">
            <a:noFill/>
          </a:ln>
        </p:spPr>
        <p:txBody>
          <a:bodyPr vert="horz" wrap="square" lIns="92160" tIns="46080" rIns="92160" bIns="46080" anchor="t" anchorCtr="0">
            <a:normAutofit fontScale="70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chemeClr val="bg1">
                    <a:lumMod val="85000"/>
                  </a:schemeClr>
                </a:solidFill>
                <a:cs typeface="+mn-ea"/>
                <a:sym typeface="+mn-ea"/>
              </a:rPr>
              <a:t>Oct 13</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10:00am </a:t>
            </a:r>
            <a:r>
              <a:rPr lang="en-US" altLang="zh-CN" sz="2400" dirty="0">
                <a:solidFill>
                  <a:schemeClr val="bg1">
                    <a:lumMod val="85000"/>
                  </a:schemeClr>
                </a:solidFill>
                <a:cs typeface="+mn-ea"/>
                <a:sym typeface="+mn-ea"/>
              </a:rPr>
              <a:t>~ 11:59 am, ET; Webex; </a:t>
            </a:r>
            <a:endParaRPr lang="en-US" altLang="zh-CN" sz="2400" dirty="0" smtClean="0">
              <a:solidFill>
                <a:schemeClr val="bg1">
                  <a:lumMod val="85000"/>
                </a:schemeClr>
              </a:solidFill>
              <a:cs typeface="+mn-ea"/>
              <a:sym typeface="+mn-ea"/>
            </a:endParaRPr>
          </a:p>
          <a:p>
            <a:pPr eaLnBrk="1" hangingPunct="1"/>
            <a:r>
              <a:rPr lang="en-US" altLang="zh-CN" sz="2400" dirty="0" smtClean="0">
                <a:solidFill>
                  <a:schemeClr val="bg1">
                    <a:lumMod val="85000"/>
                  </a:schemeClr>
                </a:solidFill>
                <a:cs typeface="+mn-ea"/>
                <a:sym typeface="+mn-ea"/>
              </a:rPr>
              <a:t>Oct 16</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a:t>
            </a:r>
            <a:r>
              <a:rPr lang="en-US" altLang="zh-CN" sz="2400" dirty="0">
                <a:solidFill>
                  <a:schemeClr val="bg1">
                    <a:lumMod val="85000"/>
                  </a:schemeClr>
                </a:solidFill>
                <a:cs typeface="+mn-ea"/>
                <a:sym typeface="+mn-ea"/>
              </a:rPr>
              <a:t>10:00am ~ 11:59 am, ET; </a:t>
            </a:r>
            <a:r>
              <a:rPr lang="en-US" altLang="zh-CN" sz="2400" dirty="0" err="1">
                <a:solidFill>
                  <a:schemeClr val="bg1">
                    <a:lumMod val="85000"/>
                  </a:schemeClr>
                </a:solidFill>
                <a:cs typeface="+mn-ea"/>
                <a:sym typeface="+mn-ea"/>
              </a:rPr>
              <a:t>Webex</a:t>
            </a:r>
            <a:r>
              <a:rPr lang="en-US" altLang="zh-CN" sz="2400" dirty="0">
                <a:solidFill>
                  <a:schemeClr val="bg1">
                    <a:lumMod val="85000"/>
                  </a:schemeClr>
                </a:solidFill>
                <a:cs typeface="+mn-ea"/>
                <a:sym typeface="+mn-ea"/>
              </a:rPr>
              <a:t>; </a:t>
            </a:r>
            <a:endParaRPr lang="en-US" altLang="zh-CN" sz="2400" dirty="0" smtClean="0">
              <a:solidFill>
                <a:schemeClr val="bg1">
                  <a:lumMod val="85000"/>
                </a:schemeClr>
              </a:solidFill>
              <a:cs typeface="+mn-ea"/>
              <a:sym typeface="+mn-ea"/>
            </a:endParaRPr>
          </a:p>
          <a:p>
            <a:pPr eaLnBrk="1" hangingPunct="1"/>
            <a:r>
              <a:rPr lang="en-US" altLang="zh-CN" sz="2400" strike="sngStrike" dirty="0" smtClean="0">
                <a:solidFill>
                  <a:srgbClr val="FF0000"/>
                </a:solidFill>
                <a:cs typeface="+mn-ea"/>
                <a:sym typeface="+mn-ea"/>
              </a:rPr>
              <a:t>Oct 20</a:t>
            </a:r>
            <a:r>
              <a:rPr lang="en-US" altLang="zh-CN" sz="2400" strike="sngStrike" baseline="30000" dirty="0" smtClean="0">
                <a:solidFill>
                  <a:srgbClr val="FF0000"/>
                </a:solidFill>
                <a:cs typeface="+mn-ea"/>
                <a:sym typeface="+mn-ea"/>
              </a:rPr>
              <a:t>th</a:t>
            </a:r>
            <a:r>
              <a:rPr lang="en-US" altLang="zh-CN" sz="2400" strike="sngStrike" dirty="0">
                <a:solidFill>
                  <a:srgbClr val="FF0000"/>
                </a:solidFill>
                <a:cs typeface="+mn-ea"/>
                <a:sym typeface="+mn-ea"/>
              </a:rPr>
              <a:t>, 10:00am ~ 11:59 am, ET; </a:t>
            </a:r>
            <a:r>
              <a:rPr lang="en-US" altLang="zh-CN" sz="2400" strike="sngStrike" dirty="0" err="1">
                <a:solidFill>
                  <a:srgbClr val="FF0000"/>
                </a:solidFill>
                <a:cs typeface="+mn-ea"/>
                <a:sym typeface="+mn-ea"/>
              </a:rPr>
              <a:t>Webex</a:t>
            </a:r>
            <a:r>
              <a:rPr lang="en-US" altLang="zh-CN" sz="2400" strike="sngStrike" dirty="0">
                <a:solidFill>
                  <a:srgbClr val="FF0000"/>
                </a:solidFill>
                <a:cs typeface="+mn-ea"/>
                <a:sym typeface="+mn-ea"/>
              </a:rPr>
              <a:t>; </a:t>
            </a:r>
            <a:endParaRPr lang="en-US" altLang="zh-CN" sz="2400" strike="sngStrike" dirty="0" smtClean="0">
              <a:solidFill>
                <a:srgbClr val="FF0000"/>
              </a:solidFill>
              <a:cs typeface="+mn-ea"/>
              <a:sym typeface="+mn-ea"/>
            </a:endParaRPr>
          </a:p>
          <a:p>
            <a:pPr eaLnBrk="1" hangingPunct="1"/>
            <a:r>
              <a:rPr lang="en-US" altLang="zh-CN" sz="2400" dirty="0" smtClean="0">
                <a:solidFill>
                  <a:schemeClr val="bg1">
                    <a:lumMod val="85000"/>
                  </a:schemeClr>
                </a:solidFill>
                <a:cs typeface="+mn-ea"/>
                <a:sym typeface="+mn-ea"/>
              </a:rPr>
              <a:t>Nov 3</a:t>
            </a:r>
            <a:r>
              <a:rPr lang="en-US" altLang="zh-CN" sz="2400" baseline="30000" dirty="0" smtClean="0">
                <a:solidFill>
                  <a:schemeClr val="bg1">
                    <a:lumMod val="85000"/>
                  </a:schemeClr>
                </a:solidFill>
                <a:cs typeface="+mn-ea"/>
                <a:sym typeface="+mn-ea"/>
              </a:rPr>
              <a:t>rd</a:t>
            </a:r>
            <a:r>
              <a:rPr lang="en-US" altLang="zh-CN" sz="2400" dirty="0" smtClean="0">
                <a:solidFill>
                  <a:schemeClr val="bg1">
                    <a:lumMod val="85000"/>
                  </a:schemeClr>
                </a:solidFill>
                <a:cs typeface="+mn-ea"/>
                <a:sym typeface="+mn-ea"/>
              </a:rPr>
              <a:t>, 9:00am </a:t>
            </a:r>
            <a:r>
              <a:rPr lang="en-US" altLang="zh-CN" sz="2400" dirty="0">
                <a:solidFill>
                  <a:schemeClr val="bg1">
                    <a:lumMod val="85000"/>
                  </a:schemeClr>
                </a:solidFill>
                <a:cs typeface="+mn-ea"/>
                <a:sym typeface="+mn-ea"/>
              </a:rPr>
              <a:t>~ </a:t>
            </a:r>
            <a:r>
              <a:rPr lang="en-US" altLang="zh-CN" sz="2400" dirty="0" smtClean="0">
                <a:solidFill>
                  <a:schemeClr val="bg1">
                    <a:lumMod val="85000"/>
                  </a:schemeClr>
                </a:solidFill>
                <a:cs typeface="+mn-ea"/>
                <a:sym typeface="+mn-ea"/>
              </a:rPr>
              <a:t>11:00 </a:t>
            </a:r>
            <a:r>
              <a:rPr lang="en-US" altLang="zh-CN" sz="2400" dirty="0">
                <a:solidFill>
                  <a:schemeClr val="bg1">
                    <a:lumMod val="85000"/>
                  </a:schemeClr>
                </a:solidFill>
                <a:cs typeface="+mn-ea"/>
                <a:sym typeface="+mn-ea"/>
              </a:rPr>
              <a:t>am, ET; </a:t>
            </a:r>
            <a:r>
              <a:rPr lang="en-US" altLang="zh-CN" sz="2400" dirty="0" err="1" smtClean="0">
                <a:solidFill>
                  <a:schemeClr val="bg1">
                    <a:lumMod val="85000"/>
                  </a:schemeClr>
                </a:solidFill>
                <a:cs typeface="+mn-ea"/>
                <a:sym typeface="+mn-ea"/>
              </a:rPr>
              <a:t>Webex</a:t>
            </a:r>
            <a:r>
              <a:rPr lang="en-US" altLang="zh-CN" sz="2400" dirty="0" smtClean="0">
                <a:solidFill>
                  <a:schemeClr val="bg1">
                    <a:lumMod val="85000"/>
                  </a:schemeClr>
                </a:solidFill>
                <a:cs typeface="+mn-ea"/>
                <a:sym typeface="+mn-ea"/>
              </a:rPr>
              <a:t> (IEEE 802.11 plenary);</a:t>
            </a:r>
          </a:p>
          <a:p>
            <a:pPr eaLnBrk="1" hangingPunct="1"/>
            <a:r>
              <a:rPr lang="en-US" altLang="zh-CN" sz="2400" dirty="0" smtClean="0">
                <a:solidFill>
                  <a:srgbClr val="00B050"/>
                </a:solidFill>
                <a:cs typeface="+mn-ea"/>
                <a:sym typeface="+mn-ea"/>
              </a:rPr>
              <a:t>Nov 6</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a:t>
            </a:r>
            <a:r>
              <a:rPr lang="en-US" altLang="zh-CN" sz="2400" dirty="0" smtClean="0">
                <a:solidFill>
                  <a:srgbClr val="00B050"/>
                </a:solidFill>
                <a:cs typeface="+mn-ea"/>
                <a:sym typeface="+mn-ea"/>
              </a:rPr>
              <a:t>9:00am </a:t>
            </a:r>
            <a:r>
              <a:rPr lang="en-US" altLang="zh-CN" sz="2400" dirty="0">
                <a:solidFill>
                  <a:srgbClr val="00B050"/>
                </a:solidFill>
                <a:cs typeface="+mn-ea"/>
                <a:sym typeface="+mn-ea"/>
              </a:rPr>
              <a:t>~ </a:t>
            </a:r>
            <a:r>
              <a:rPr lang="en-US" altLang="zh-CN" sz="2400" dirty="0" smtClean="0">
                <a:solidFill>
                  <a:srgbClr val="00B050"/>
                </a:solidFill>
                <a:cs typeface="+mn-ea"/>
                <a:sym typeface="+mn-ea"/>
              </a:rPr>
              <a:t>11:00 </a:t>
            </a:r>
            <a:r>
              <a:rPr lang="en-US" altLang="zh-CN" sz="2400" dirty="0">
                <a:solidFill>
                  <a:srgbClr val="00B050"/>
                </a:solidFill>
                <a:cs typeface="+mn-ea"/>
                <a:sym typeface="+mn-ea"/>
              </a:rPr>
              <a:t>am, ET; </a:t>
            </a:r>
            <a:r>
              <a:rPr lang="en-US" altLang="zh-CN" sz="2400" dirty="0" err="1" smtClean="0">
                <a:solidFill>
                  <a:srgbClr val="00B050"/>
                </a:solidFill>
                <a:cs typeface="+mn-ea"/>
                <a:sym typeface="+mn-ea"/>
              </a:rPr>
              <a:t>Webex</a:t>
            </a:r>
            <a:r>
              <a:rPr lang="en-US" altLang="zh-CN" sz="2400" dirty="0" smtClean="0">
                <a:solidFill>
                  <a:srgbClr val="00B050"/>
                </a:solidFill>
                <a:cs typeface="+mn-ea"/>
                <a:sym typeface="+mn-ea"/>
              </a:rPr>
              <a:t> </a:t>
            </a:r>
            <a:r>
              <a:rPr lang="en-US" altLang="zh-CN" sz="2400" dirty="0">
                <a:solidFill>
                  <a:srgbClr val="00B050"/>
                </a:solidFill>
                <a:cs typeface="+mn-ea"/>
                <a:sym typeface="+mn-ea"/>
              </a:rPr>
              <a:t>(IEEE 802.11 plenary</a:t>
            </a:r>
            <a:r>
              <a:rPr lang="en-US" altLang="zh-CN" sz="2400" dirty="0" smtClean="0">
                <a:solidFill>
                  <a:srgbClr val="00B050"/>
                </a:solidFill>
                <a:cs typeface="+mn-ea"/>
                <a:sym typeface="+mn-ea"/>
              </a:rPr>
              <a:t>);</a:t>
            </a:r>
          </a:p>
          <a:p>
            <a:pPr eaLnBrk="1" hangingPunct="1"/>
            <a:r>
              <a:rPr lang="en-US" altLang="zh-CN" sz="2400" dirty="0">
                <a:solidFill>
                  <a:srgbClr val="00B050"/>
                </a:solidFill>
                <a:cs typeface="+mn-ea"/>
                <a:sym typeface="+mn-ea"/>
              </a:rPr>
              <a:t>Nov 20</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10:00am ~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(LB comments assignment)</a:t>
            </a:r>
          </a:p>
          <a:p>
            <a:pPr eaLnBrk="1" hangingPunct="1"/>
            <a:r>
              <a:rPr lang="en-US" altLang="zh-CN" sz="2400" dirty="0">
                <a:solidFill>
                  <a:srgbClr val="00B050"/>
                </a:solidFill>
                <a:cs typeface="+mn-ea"/>
                <a:sym typeface="+mn-ea"/>
              </a:rPr>
              <a:t>Nov 24</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smtClean="0">
                <a:solidFill>
                  <a:srgbClr val="00B050"/>
                </a:solidFill>
                <a:cs typeface="+mn-ea"/>
                <a:sym typeface="+mn-ea"/>
              </a:rPr>
              <a:t>Dec </a:t>
            </a:r>
            <a:r>
              <a:rPr lang="en-US" altLang="zh-CN" sz="2400" dirty="0">
                <a:solidFill>
                  <a:srgbClr val="00B050"/>
                </a:solidFill>
                <a:cs typeface="+mn-ea"/>
                <a:sym typeface="+mn-ea"/>
              </a:rPr>
              <a:t>1</a:t>
            </a:r>
            <a:r>
              <a:rPr lang="en-US" altLang="zh-CN" sz="2400" baseline="30000" dirty="0">
                <a:solidFill>
                  <a:srgbClr val="00B050"/>
                </a:solidFill>
                <a:cs typeface="+mn-ea"/>
                <a:sym typeface="+mn-ea"/>
              </a:rPr>
              <a:t>st</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a:solidFill>
                  <a:srgbClr val="00B050"/>
                </a:solidFill>
                <a:cs typeface="+mn-ea"/>
                <a:sym typeface="+mn-ea"/>
              </a:rPr>
              <a:t>Dec 4</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a:solidFill>
                  <a:srgbClr val="00B050"/>
                </a:solidFill>
                <a:cs typeface="+mn-ea"/>
                <a:sym typeface="+mn-ea"/>
              </a:rPr>
              <a:t>Dec 8</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a:solidFill>
                  <a:srgbClr val="00B050"/>
                </a:solidFill>
                <a:cs typeface="+mn-ea"/>
                <a:sym typeface="+mn-ea"/>
              </a:rPr>
              <a:t>Dec 11</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a:solidFill>
                  <a:srgbClr val="00B050"/>
                </a:solidFill>
                <a:cs typeface="+mn-ea"/>
                <a:sym typeface="+mn-ea"/>
              </a:rPr>
              <a:t>Dec 15</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a:solidFill>
                  <a:srgbClr val="00B050"/>
                </a:solidFill>
                <a:cs typeface="+mn-ea"/>
                <a:sym typeface="+mn-ea"/>
              </a:rPr>
              <a:t>Dec 18</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smtClean="0">
                <a:solidFill>
                  <a:srgbClr val="00B050"/>
                </a:solidFill>
                <a:cs typeface="+mn-ea"/>
                <a:sym typeface="+mn-ea"/>
              </a:rPr>
              <a:t>Dec </a:t>
            </a:r>
            <a:r>
              <a:rPr lang="en-US" altLang="zh-CN" sz="2400" dirty="0">
                <a:solidFill>
                  <a:srgbClr val="00B050"/>
                </a:solidFill>
                <a:cs typeface="+mn-ea"/>
                <a:sym typeface="+mn-ea"/>
              </a:rPr>
              <a:t>29</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endParaRPr lang="en-US" altLang="zh-CN" sz="2400" dirty="0">
              <a:solidFill>
                <a:srgbClr val="00B050"/>
              </a:solidFill>
              <a:cs typeface="+mn-ea"/>
            </a:endParaRPr>
          </a:p>
          <a:p>
            <a:pPr eaLnBrk="1" hangingPunct="1"/>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extLst>
              <p:ext uri="{D42A27DB-BD31-4B8C-83A1-F6EECF244321}">
                <p14:modId xmlns:p14="http://schemas.microsoft.com/office/powerpoint/2010/main" val="3247448147"/>
              </p:ext>
            </p:extLst>
          </p:nvPr>
        </p:nvGraphicFramePr>
        <p:xfrm>
          <a:off x="1752714" y="2133634"/>
          <a:ext cx="8610374" cy="3931920"/>
        </p:xfrm>
        <a:graphic>
          <a:graphicData uri="http://schemas.openxmlformats.org/drawingml/2006/table">
            <a:tbl>
              <a:tblPr firstRow="1" bandRow="1">
                <a:tableStyleId>{5C22544A-7EE6-4342-B048-85BDC9FD1C3A}</a:tableStyleId>
              </a:tblPr>
              <a:tblGrid>
                <a:gridCol w="3124118"/>
                <a:gridCol w="5486256"/>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sym typeface="+mn-ea"/>
                        </a:rPr>
                        <a:t>11-20/0774r10, </a:t>
                      </a:r>
                      <a:r>
                        <a:rPr lang="en-US" altLang="zh-CN" sz="1200" dirty="0" smtClean="0">
                          <a:solidFill>
                            <a:schemeClr val="tx1"/>
                          </a:solidFill>
                        </a:rPr>
                        <a:t>11-20/1164r7, 11-20/1352r9, </a:t>
                      </a:r>
                      <a:r>
                        <a:rPr lang="en-US" altLang="zh-CN" sz="1200" dirty="0" smtClean="0">
                          <a:solidFill>
                            <a:srgbClr val="0070C0"/>
                          </a:solidFill>
                        </a:rPr>
                        <a:t>11-20/1561r6</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a:t>
                      </a:r>
                      <a:r>
                        <a:rPr lang="en-US" altLang="zh-CN" sz="1200" dirty="0" smtClean="0">
                          <a:solidFill>
                            <a:srgbClr val="0070C0"/>
                          </a:solidFill>
                          <a:sym typeface="+mn-ea"/>
                        </a:rPr>
                        <a:t>11-20/1655r3</a:t>
                      </a: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11-19/2045r7</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Current TGbd Timeline</a:t>
            </a:r>
          </a:p>
        </p:txBody>
      </p:sp>
      <p:sp>
        <p:nvSpPr>
          <p:cNvPr id="3" name="文本占位符 2"/>
          <p:cNvSpPr>
            <a:spLocks noGrp="1"/>
          </p:cNvSpPr>
          <p:nvPr>
            <p:ph type="body" idx="1"/>
          </p:nvPr>
        </p:nvSpPr>
        <p:spPr>
          <a:xfrm>
            <a:off x="2447290" y="1966595"/>
            <a:ext cx="8144392" cy="4443095"/>
          </a:xfrm>
        </p:spPr>
        <p:txBody>
          <a:bodyPr/>
          <a:lstStyle/>
          <a:p>
            <a:pPr lvl="1" defTabSz="337185">
              <a:buFont typeface="Arial" panose="020B0604020202020204" pitchFamily="34" charset="0"/>
              <a:buChar char="•"/>
              <a:defRPr/>
            </a:pPr>
            <a:r>
              <a:rPr lang="en-US" altLang="en-US" sz="2000" dirty="0">
                <a:solidFill>
                  <a:srgbClr val="00B050"/>
                </a:solidFill>
                <a:sym typeface="+mn-ea"/>
              </a:rPr>
              <a:t>PAR approved						</a:t>
            </a:r>
            <a:r>
              <a:rPr lang="en-US" altLang="en-US" sz="2000" dirty="0" smtClean="0">
                <a:solidFill>
                  <a:srgbClr val="00B050"/>
                </a:solidFill>
                <a:sym typeface="+mn-ea"/>
              </a:rPr>
              <a:t>	Dec </a:t>
            </a:r>
            <a:r>
              <a:rPr lang="en-US" altLang="en-US" sz="2000" dirty="0">
                <a:solidFill>
                  <a:srgbClr val="00B050"/>
                </a:solidFill>
                <a:sym typeface="+mn-ea"/>
              </a:rPr>
              <a:t>2018</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First TG meeting					</a:t>
            </a:r>
            <a:r>
              <a:rPr lang="en-US" altLang="en-US" sz="2000" dirty="0" smtClean="0">
                <a:solidFill>
                  <a:srgbClr val="00B050"/>
                </a:solidFill>
                <a:sym typeface="+mn-ea"/>
              </a:rPr>
              <a:t>		Jan </a:t>
            </a:r>
            <a:r>
              <a:rPr lang="en-US" altLang="en-US" sz="2000" dirty="0">
                <a:solidFill>
                  <a:srgbClr val="00B050"/>
                </a:solidFill>
                <a:sym typeface="+mn-ea"/>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D0.1 								</a:t>
            </a:r>
            <a:r>
              <a:rPr lang="en-US" altLang="en-US" sz="2000" dirty="0" smtClean="0">
                <a:solidFill>
                  <a:srgbClr val="00B050"/>
                </a:solidFill>
                <a:sym typeface="+mn-ea"/>
              </a:rPr>
              <a:t>		</a:t>
            </a:r>
            <a:r>
              <a:rPr lang="en-US" altLang="en-US" sz="2000" dirty="0" smtClean="0">
                <a:solidFill>
                  <a:srgbClr val="00B050"/>
                </a:solidFill>
                <a:sym typeface="Wingdings" panose="05000000000000000000" pitchFamily="2" charset="2"/>
              </a:rPr>
              <a:t>Nov </a:t>
            </a:r>
            <a:r>
              <a:rPr lang="en-US" altLang="en-US" sz="2000" dirty="0">
                <a:solidFill>
                  <a:srgbClr val="00B050"/>
                </a:solidFill>
                <a:sym typeface="Wingdings" panose="05000000000000000000" pitchFamily="2" charset="2"/>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chemeClr val="tx1"/>
                </a:solidFill>
                <a:sym typeface="+mn-ea"/>
              </a:rPr>
              <a:t>D1.0 Letter Ballot					</a:t>
            </a:r>
            <a:r>
              <a:rPr lang="en-US" altLang="en-US" sz="2000" dirty="0" smtClean="0">
                <a:solidFill>
                  <a:schemeClr val="tx1"/>
                </a:solidFill>
                <a:sym typeface="+mn-ea"/>
              </a:rPr>
              <a:t>	</a:t>
            </a:r>
            <a:r>
              <a:rPr lang="en-US" altLang="en-US" sz="2000" dirty="0">
                <a:solidFill>
                  <a:srgbClr val="FF0000"/>
                </a:solidFill>
                <a:cs typeface="+mn-ea"/>
                <a:sym typeface="Wingdings" panose="05000000000000000000" pitchFamily="2" charset="2"/>
              </a:rPr>
              <a:t>Sep 2020  Oct 2020</a:t>
            </a:r>
            <a:endParaRPr lang="en-US" altLang="en-US" sz="2000" dirty="0">
              <a:solidFill>
                <a:srgbClr val="FF0000"/>
              </a:solidFill>
              <a:cs typeface="+mn-ea"/>
            </a:endParaRPr>
          </a:p>
          <a:p>
            <a:pPr lvl="1" defTabSz="337185">
              <a:buFont typeface="Arial" panose="020B0604020202020204" pitchFamily="34" charset="0"/>
              <a:buChar char="•"/>
              <a:defRPr/>
            </a:pPr>
            <a:r>
              <a:rPr lang="en-US" altLang="en-US" sz="2000" dirty="0" smtClean="0">
                <a:solidFill>
                  <a:schemeClr val="tx1"/>
                </a:solidFill>
                <a:sym typeface="+mn-ea"/>
              </a:rPr>
              <a:t>D2.0 </a:t>
            </a:r>
            <a:r>
              <a:rPr lang="en-US" altLang="en-US" sz="2000" dirty="0">
                <a:solidFill>
                  <a:schemeClr val="tx1"/>
                </a:solidFill>
                <a:sym typeface="+mn-ea"/>
              </a:rPr>
              <a:t>LB recirculation					</a:t>
            </a:r>
            <a:r>
              <a:rPr lang="en-US" altLang="en-US" sz="2000" dirty="0" smtClean="0">
                <a:solidFill>
                  <a:schemeClr val="tx1"/>
                </a:solidFill>
                <a:cs typeface="+mn-ea"/>
                <a:sym typeface="Wingdings" panose="05000000000000000000" pitchFamily="2" charset="2"/>
              </a:rPr>
              <a:t>Jan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Form Sponsor Ballot Pool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LB recirculation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unchanged recirculation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Initial Sponsor Ballot (D4.0)			</a:t>
            </a:r>
            <a:r>
              <a:rPr lang="en-US" altLang="en-US" sz="2000" dirty="0" smtClean="0">
                <a:solidFill>
                  <a:schemeClr val="tx1"/>
                </a:solidFill>
                <a:cs typeface="+mn-ea"/>
                <a:sym typeface="Wingdings" panose="05000000000000000000" pitchFamily="2" charset="2"/>
              </a:rPr>
              <a:t>Jul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Final 802.11 WG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802 EC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err="1">
                <a:solidFill>
                  <a:schemeClr val="tx1"/>
                </a:solidFill>
                <a:sym typeface="+mn-ea"/>
              </a:rPr>
              <a:t>RevCom</a:t>
            </a:r>
            <a:r>
              <a:rPr lang="en-US" altLang="en-US" sz="2000" dirty="0">
                <a:solidFill>
                  <a:schemeClr val="tx1"/>
                </a:solidFill>
                <a:sym typeface="+mn-ea"/>
              </a:rPr>
              <a:t> and SASB approval			</a:t>
            </a:r>
            <a:r>
              <a:rPr lang="en-US" altLang="en-US" sz="2000" dirty="0" smtClean="0">
                <a:solidFill>
                  <a:schemeClr val="tx1"/>
                </a:solidFill>
                <a:cs typeface="+mn-ea"/>
                <a:sym typeface="Wingdings" panose="05000000000000000000" pitchFamily="2" charset="2"/>
              </a:rPr>
              <a:t>Jun 2022</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Oct 13</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4042590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sz="2400" dirty="0" smtClean="0"/>
              <a:t>173 057 9286</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173 057 </a:t>
            </a:r>
            <a:r>
              <a:rPr lang="en-US" altLang="zh-CN" sz="2400" dirty="0" smtClean="0"/>
              <a:t>9286</a:t>
            </a:r>
            <a:endParaRPr sz="2400" dirty="0">
              <a:sym typeface="+mn-ea"/>
            </a:endParaRPr>
          </a:p>
          <a:p>
            <a:endParaRPr sz="2400" dirty="0"/>
          </a:p>
          <a:p>
            <a:r>
              <a:rPr lang="en-US" sz="2400" dirty="0"/>
              <a:t>Join from a video system or application: dial </a:t>
            </a:r>
            <a:r>
              <a:rPr lang="en-US" altLang="zh-CN" sz="2400" dirty="0" smtClean="0"/>
              <a:t>1730579286</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a:t>1730579286</a:t>
            </a:r>
            <a:r>
              <a:rPr lang="en-US" sz="2400" dirty="0" smtClean="0"/>
              <a:t>.ieee802.my@lync.webex.com</a:t>
            </a:r>
            <a:endParaRPr lang="en-US" sz="2400" dirty="0"/>
          </a:p>
          <a:p>
            <a:endParaRPr lang="en-US"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7"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459123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en-GB" dirty="0" err="1" smtClean="0"/>
              <a:t>TGbd</a:t>
            </a:r>
            <a:r>
              <a:rPr lang="en-US" altLang="en-GB" dirty="0" smtClean="0"/>
              <a:t> Secretary appointment</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t>WG LB procedure update</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Teleconference plan update</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a:t>
            </a:r>
          </a:p>
          <a:p>
            <a:pPr lvl="1" indent="-342900" algn="just" eaLnBrk="0" hangingPunct="0">
              <a:buFontTx/>
              <a:buChar char="•"/>
              <a:defRPr/>
            </a:pPr>
            <a:r>
              <a:rPr lang="en-US" altLang="zh-CN" b="1" dirty="0" smtClean="0"/>
              <a:t>11-20/1564r0, </a:t>
            </a:r>
            <a:r>
              <a:rPr lang="en-US" altLang="zh-CN" b="1" dirty="0" err="1" smtClean="0"/>
              <a:t>TGbd</a:t>
            </a:r>
            <a:r>
              <a:rPr lang="en-US" altLang="zh-CN" b="1" dirty="0" smtClean="0"/>
              <a:t> Coexistence Assurance document, </a:t>
            </a:r>
            <a:r>
              <a:rPr lang="en-US" altLang="zh-CN" b="1" dirty="0" err="1" smtClean="0"/>
              <a:t>Rui</a:t>
            </a:r>
            <a:r>
              <a:rPr lang="en-US" altLang="zh-CN" b="1" dirty="0" smtClean="0"/>
              <a:t> Cao (NXP)</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Oct 16</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93112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IEEE P802.11bd D1.0 WG LB Progress</a:t>
            </a:r>
            <a:endParaRPr lang="zh-CN" altLang="en-US" dirty="0"/>
          </a:p>
        </p:txBody>
      </p:sp>
      <p:sp>
        <p:nvSpPr>
          <p:cNvPr id="3" name="内容占位符 2"/>
          <p:cNvSpPr>
            <a:spLocks noGrp="1"/>
          </p:cNvSpPr>
          <p:nvPr>
            <p:ph idx="1"/>
          </p:nvPr>
        </p:nvSpPr>
        <p:spPr/>
        <p:txBody>
          <a:bodyPr/>
          <a:lstStyle/>
          <a:p>
            <a:r>
              <a:rPr lang="en-US" altLang="zh-CN" dirty="0" smtClean="0"/>
              <a:t>IEEE 802.11 CAC discussion of 11bd D1.0 WG LB:</a:t>
            </a:r>
          </a:p>
          <a:p>
            <a:endParaRPr lang="en-US" altLang="zh-CN" dirty="0"/>
          </a:p>
          <a:p>
            <a:pPr marL="0" lvl="0" indent="0" defTabSz="914400">
              <a:spcBef>
                <a:spcPts val="0"/>
              </a:spcBef>
              <a:spcAft>
                <a:spcPts val="0"/>
              </a:spcAft>
              <a:buClrTx/>
              <a:buSzTx/>
            </a:pPr>
            <a:r>
              <a:rPr lang="zh-CN" altLang="zh-CN" b="0" dirty="0">
                <a:latin typeface="Calibri" panose="020F0502020204030204" pitchFamily="34" charset="0"/>
                <a:cs typeface="Calibri" panose="020F0502020204030204" pitchFamily="34" charset="0"/>
              </a:rPr>
              <a:t>Discussion re: TGbd Coexistence Assurance document and need for WG approval prior to WGLB. Internal or external motion</a:t>
            </a:r>
            <a:r>
              <a:rPr lang="zh-CN" altLang="zh-CN" b="0" dirty="0" smtClean="0">
                <a:latin typeface="Calibri" panose="020F0502020204030204" pitchFamily="34" charset="0"/>
                <a:cs typeface="Calibri" panose="020F0502020204030204" pitchFamily="34" charset="0"/>
              </a:rPr>
              <a:t>.</a:t>
            </a:r>
            <a:endParaRPr lang="en-US" altLang="zh-CN" b="0" dirty="0" smtClean="0">
              <a:latin typeface="Calibri" panose="020F0502020204030204" pitchFamily="34" charset="0"/>
              <a:cs typeface="Calibri" panose="020F0502020204030204" pitchFamily="34" charset="0"/>
            </a:endParaRPr>
          </a:p>
          <a:p>
            <a:pPr marL="0" lvl="0" indent="0" defTabSz="914400">
              <a:spcBef>
                <a:spcPts val="0"/>
              </a:spcBef>
              <a:spcAft>
                <a:spcPts val="0"/>
              </a:spcAft>
              <a:buClrTx/>
              <a:buSzTx/>
            </a:pPr>
            <a:endParaRPr lang="en-US" altLang="zh-CN" b="0" dirty="0" smtClean="0">
              <a:latin typeface="Calibri" panose="020F0502020204030204" pitchFamily="34" charset="0"/>
              <a:cs typeface="Calibri" panose="020F0502020204030204" pitchFamily="34" charset="0"/>
            </a:endParaRPr>
          </a:p>
          <a:p>
            <a:pPr marL="0" lvl="0" indent="0" defTabSz="914400">
              <a:spcBef>
                <a:spcPts val="0"/>
              </a:spcBef>
              <a:spcAft>
                <a:spcPts val="0"/>
              </a:spcAft>
              <a:buClrTx/>
              <a:buSzTx/>
            </a:pPr>
            <a:r>
              <a:rPr lang="zh-CN" altLang="zh-CN" b="0" dirty="0" smtClean="0">
                <a:latin typeface="Calibri" panose="020F0502020204030204" pitchFamily="34" charset="0"/>
                <a:cs typeface="Calibri" panose="020F0502020204030204" pitchFamily="34" charset="0"/>
              </a:rPr>
              <a:t>i</a:t>
            </a:r>
            <a:r>
              <a:rPr lang="zh-CN" altLang="zh-CN" b="0" dirty="0">
                <a:latin typeface="Calibri" panose="020F0502020204030204" pitchFamily="34" charset="0"/>
                <a:cs typeface="Calibri" panose="020F0502020204030204" pitchFamily="34" charset="0"/>
              </a:rPr>
              <a:t>.</a:t>
            </a:r>
            <a:r>
              <a:rPr lang="zh-CN" altLang="zh-CN" sz="2000" b="0" dirty="0">
                <a:latin typeface="Times New Roman" panose="02020603050405020304" pitchFamily="18" charset="0"/>
                <a:cs typeface="Times New Roman" panose="02020603050405020304" pitchFamily="18" charset="0"/>
              </a:rPr>
              <a:t>     </a:t>
            </a:r>
            <a:r>
              <a:rPr lang="en-US" altLang="zh-CN" sz="2000" b="0" dirty="0" smtClean="0">
                <a:latin typeface="Times New Roman" panose="02020603050405020304" pitchFamily="18" charset="0"/>
                <a:cs typeface="Times New Roman" panose="02020603050405020304" pitchFamily="18" charset="0"/>
              </a:rPr>
              <a:t> </a:t>
            </a:r>
            <a:r>
              <a:rPr lang="zh-CN" altLang="zh-CN" b="0" dirty="0" smtClean="0">
                <a:latin typeface="Calibri" panose="020F0502020204030204" pitchFamily="34" charset="0"/>
                <a:cs typeface="Calibri" panose="020F0502020204030204" pitchFamily="34" charset="0"/>
              </a:rPr>
              <a:t>No</a:t>
            </a:r>
            <a:r>
              <a:rPr lang="zh-CN" altLang="zh-CN" b="0" dirty="0">
                <a:latin typeface="Calibri" panose="020F0502020204030204" pitchFamily="34" charset="0"/>
                <a:cs typeface="Calibri" panose="020F0502020204030204" pitchFamily="34" charset="0"/>
              </a:rPr>
              <a:t>: WG approved initiation of WGLB, sufficient.</a:t>
            </a:r>
            <a:endParaRPr lang="zh-CN" altLang="zh-CN" sz="1100" b="0" dirty="0">
              <a:solidFill>
                <a:schemeClr val="tx1"/>
              </a:solidFill>
            </a:endParaRPr>
          </a:p>
          <a:p>
            <a:pPr marL="0" lvl="0" indent="0" defTabSz="914400">
              <a:spcBef>
                <a:spcPts val="0"/>
              </a:spcBef>
              <a:spcAft>
                <a:spcPts val="0"/>
              </a:spcAft>
              <a:buClrTx/>
              <a:buSzTx/>
            </a:pPr>
            <a:r>
              <a:rPr lang="zh-CN" altLang="zh-CN" b="0" dirty="0" smtClean="0">
                <a:latin typeface="Calibri" panose="020F0502020204030204" pitchFamily="34" charset="0"/>
                <a:cs typeface="Calibri" panose="020F0502020204030204" pitchFamily="34" charset="0"/>
              </a:rPr>
              <a:t>ii</a:t>
            </a:r>
            <a:r>
              <a:rPr lang="zh-CN" altLang="zh-CN" b="0" dirty="0">
                <a:latin typeface="Calibri" panose="020F0502020204030204" pitchFamily="34" charset="0"/>
                <a:cs typeface="Calibri" panose="020F0502020204030204" pitchFamily="34" charset="0"/>
              </a:rPr>
              <a:t>.</a:t>
            </a:r>
            <a:r>
              <a:rPr lang="zh-CN" altLang="zh-CN" sz="2000" b="0" dirty="0">
                <a:latin typeface="Times New Roman" panose="02020603050405020304" pitchFamily="18" charset="0"/>
                <a:cs typeface="Times New Roman" panose="02020603050405020304" pitchFamily="18" charset="0"/>
              </a:rPr>
              <a:t>     </a:t>
            </a:r>
            <a:r>
              <a:rPr lang="zh-CN" altLang="zh-CN" b="0" dirty="0">
                <a:latin typeface="Calibri" panose="020F0502020204030204" pitchFamily="34" charset="0"/>
                <a:cs typeface="Calibri" panose="020F0502020204030204" pitchFamily="34" charset="0"/>
              </a:rPr>
              <a:t>Yes: CAD approval also needed, per prior practice, and to approve companion CAD doc for WGLB</a:t>
            </a:r>
            <a:endParaRPr lang="zh-CN" altLang="zh-CN" sz="1100" b="0" dirty="0">
              <a:solidFill>
                <a:schemeClr val="tx1"/>
              </a:solidFill>
            </a:endParaRPr>
          </a:p>
          <a:p>
            <a:pPr marL="0" lvl="0" indent="0" defTabSz="914400">
              <a:spcBef>
                <a:spcPts val="0"/>
              </a:spcBef>
              <a:spcAft>
                <a:spcPts val="0"/>
              </a:spcAft>
              <a:buClrTx/>
              <a:buSzTx/>
            </a:pPr>
            <a:r>
              <a:rPr lang="zh-CN" altLang="zh-CN" b="0" dirty="0" smtClean="0">
                <a:latin typeface="Calibri" panose="020F0502020204030204" pitchFamily="34" charset="0"/>
                <a:cs typeface="Calibri" panose="020F0502020204030204" pitchFamily="34" charset="0"/>
              </a:rPr>
              <a:t>iii</a:t>
            </a:r>
            <a:r>
              <a:rPr lang="zh-CN" altLang="zh-CN" b="0" dirty="0">
                <a:latin typeface="Calibri" panose="020F0502020204030204" pitchFamily="34" charset="0"/>
                <a:cs typeface="Calibri" panose="020F0502020204030204" pitchFamily="34" charset="0"/>
              </a:rPr>
              <a:t>.</a:t>
            </a:r>
            <a:r>
              <a:rPr lang="zh-CN" altLang="zh-CN" sz="2000" b="0" dirty="0">
                <a:latin typeface="Times New Roman" panose="02020603050405020304" pitchFamily="18" charset="0"/>
                <a:cs typeface="Times New Roman" panose="02020603050405020304" pitchFamily="18" charset="0"/>
              </a:rPr>
              <a:t>    </a:t>
            </a:r>
            <a:r>
              <a:rPr lang="zh-CN" altLang="zh-CN" b="0" dirty="0">
                <a:latin typeface="Calibri" panose="020F0502020204030204" pitchFamily="34" charset="0"/>
                <a:cs typeface="Calibri" panose="020F0502020204030204" pitchFamily="34" charset="0"/>
              </a:rPr>
              <a:t>Straw poll of CAC members: 6-yes for WG motion, </a:t>
            </a:r>
            <a:r>
              <a:rPr lang="zh-CN" altLang="zh-CN" b="0" dirty="0" smtClean="0">
                <a:latin typeface="Calibri" panose="020F0502020204030204" pitchFamily="34" charset="0"/>
                <a:cs typeface="Calibri" panose="020F0502020204030204" pitchFamily="34" charset="0"/>
              </a:rPr>
              <a:t>3-No.</a:t>
            </a:r>
            <a:r>
              <a:rPr lang="en-US" altLang="zh-CN" b="0" dirty="0" smtClean="0">
                <a:latin typeface="Calibri" panose="020F0502020204030204" pitchFamily="34" charset="0"/>
                <a:cs typeface="Calibri" panose="020F0502020204030204" pitchFamily="34" charset="0"/>
              </a:rPr>
              <a:t> </a:t>
            </a:r>
          </a:p>
          <a:p>
            <a:pPr marL="0" lvl="0" indent="0" defTabSz="914400">
              <a:spcBef>
                <a:spcPts val="0"/>
              </a:spcBef>
              <a:spcAft>
                <a:spcPts val="0"/>
              </a:spcAft>
              <a:buClrTx/>
              <a:buSzTx/>
            </a:pPr>
            <a:r>
              <a:rPr lang="zh-CN" altLang="zh-CN" b="0" dirty="0" smtClean="0">
                <a:latin typeface="Calibri" panose="020F0502020204030204" pitchFamily="34" charset="0"/>
                <a:cs typeface="Calibri" panose="020F0502020204030204" pitchFamily="34" charset="0"/>
              </a:rPr>
              <a:t>iv</a:t>
            </a:r>
            <a:r>
              <a:rPr lang="zh-CN" altLang="zh-CN" b="0" dirty="0">
                <a:latin typeface="Calibri" panose="020F0502020204030204" pitchFamily="34" charset="0"/>
                <a:cs typeface="Calibri" panose="020F0502020204030204" pitchFamily="34" charset="0"/>
              </a:rPr>
              <a:t>.</a:t>
            </a:r>
            <a:r>
              <a:rPr lang="zh-CN" altLang="zh-CN" sz="2000" b="0" dirty="0">
                <a:latin typeface="Times New Roman" panose="02020603050405020304" pitchFamily="18" charset="0"/>
                <a:cs typeface="Times New Roman" panose="02020603050405020304" pitchFamily="18" charset="0"/>
              </a:rPr>
              <a:t>    </a:t>
            </a:r>
            <a:r>
              <a:rPr lang="zh-CN" altLang="zh-CN" b="0" dirty="0" smtClean="0">
                <a:latin typeface="Calibri" panose="020F0502020204030204" pitchFamily="34" charset="0"/>
                <a:cs typeface="Calibri" panose="020F0502020204030204" pitchFamily="34" charset="0"/>
              </a:rPr>
              <a:t>Dorothy </a:t>
            </a:r>
            <a:r>
              <a:rPr lang="zh-CN" altLang="zh-CN" b="0" dirty="0">
                <a:latin typeface="Calibri" panose="020F0502020204030204" pitchFamily="34" charset="0"/>
                <a:cs typeface="Calibri" panose="020F0502020204030204" pitchFamily="34" charset="0"/>
              </a:rPr>
              <a:t>to ask James Gilb for his opinion</a:t>
            </a:r>
            <a:r>
              <a:rPr lang="zh-CN" altLang="zh-CN" b="0" dirty="0" smtClean="0">
                <a:latin typeface="Calibri" panose="020F0502020204030204" pitchFamily="34" charset="0"/>
                <a:cs typeface="Calibri" panose="020F0502020204030204" pitchFamily="34" charset="0"/>
              </a:rPr>
              <a:t>.</a:t>
            </a:r>
            <a:r>
              <a:rPr lang="zh-CN" altLang="zh-CN" sz="2000" b="0" dirty="0">
                <a:latin typeface="Times New Roman" panose="02020603050405020304" pitchFamily="18" charset="0"/>
                <a:cs typeface="Times New Roman" panose="02020603050405020304" pitchFamily="18" charset="0"/>
              </a:rPr>
              <a:t> </a:t>
            </a:r>
            <a:endParaRPr lang="en-US" altLang="zh-CN" sz="2000" b="0" dirty="0" smtClean="0">
              <a:latin typeface="Times New Roman" panose="02020603050405020304" pitchFamily="18" charset="0"/>
              <a:cs typeface="Times New Roman" panose="02020603050405020304" pitchFamily="18" charset="0"/>
            </a:endParaRPr>
          </a:p>
          <a:p>
            <a:pPr marL="0" lvl="0" indent="0" defTabSz="914400">
              <a:spcBef>
                <a:spcPts val="0"/>
              </a:spcBef>
              <a:spcAft>
                <a:spcPts val="0"/>
              </a:spcAft>
              <a:buClrTx/>
              <a:buSzTx/>
            </a:pPr>
            <a:r>
              <a:rPr lang="zh-CN" altLang="zh-CN" b="0" dirty="0" smtClean="0">
                <a:latin typeface="Calibri" panose="020F0502020204030204" pitchFamily="34" charset="0"/>
                <a:cs typeface="Calibri" panose="020F0502020204030204" pitchFamily="34" charset="0"/>
              </a:rPr>
              <a:t>v</a:t>
            </a:r>
            <a:r>
              <a:rPr lang="zh-CN" altLang="zh-CN" b="0" dirty="0">
                <a:latin typeface="Calibri" panose="020F0502020204030204" pitchFamily="34" charset="0"/>
                <a:cs typeface="Calibri" panose="020F0502020204030204" pitchFamily="34" charset="0"/>
              </a:rPr>
              <a:t>.</a:t>
            </a:r>
            <a:r>
              <a:rPr lang="zh-CN" altLang="zh-CN" sz="2000" b="0" dirty="0">
                <a:latin typeface="Times New Roman" panose="02020603050405020304" pitchFamily="18" charset="0"/>
                <a:cs typeface="Times New Roman" panose="02020603050405020304" pitchFamily="18" charset="0"/>
              </a:rPr>
              <a:t>     </a:t>
            </a:r>
            <a:r>
              <a:rPr lang="zh-CN" altLang="zh-CN" b="0" u="sng" dirty="0">
                <a:latin typeface="Calibri" panose="020F0502020204030204" pitchFamily="34" charset="0"/>
                <a:cs typeface="Calibri" panose="020F0502020204030204" pitchFamily="34" charset="0"/>
              </a:rPr>
              <a:t>Proceed with plan for Nov 2 CAD WG motion. Pull </a:t>
            </a:r>
            <a:r>
              <a:rPr lang="en-US" altLang="zh-CN" b="0" u="sng" dirty="0">
                <a:latin typeface="Calibri" panose="020F0502020204030204" pitchFamily="34" charset="0"/>
                <a:cs typeface="Calibri" panose="020F0502020204030204" pitchFamily="34" charset="0"/>
              </a:rPr>
              <a:t>f</a:t>
            </a:r>
            <a:r>
              <a:rPr lang="zh-CN" altLang="zh-CN" b="0" u="sng" dirty="0" smtClean="0">
                <a:latin typeface="Calibri" panose="020F0502020204030204" pitchFamily="34" charset="0"/>
                <a:cs typeface="Calibri" panose="020F0502020204030204" pitchFamily="34" charset="0"/>
              </a:rPr>
              <a:t>orward </a:t>
            </a:r>
            <a:r>
              <a:rPr lang="zh-CN" altLang="zh-CN" b="0" u="sng" dirty="0">
                <a:latin typeface="Calibri" panose="020F0502020204030204" pitchFamily="34" charset="0"/>
                <a:cs typeface="Calibri" panose="020F0502020204030204" pitchFamily="34" charset="0"/>
              </a:rPr>
              <a:t>if motion not needed</a:t>
            </a:r>
            <a:endParaRPr lang="zh-CN" altLang="zh-CN" sz="3200" b="0" u="sng" dirty="0">
              <a:solidFill>
                <a:schemeClr val="tx1"/>
              </a:solidFill>
              <a:latin typeface="Arial" panose="020B0604020202020204" pitchFamily="34" charset="0"/>
            </a:endParaRPr>
          </a:p>
          <a:p>
            <a:pPr>
              <a:spcBef>
                <a:spcPts val="0"/>
              </a:spcBef>
              <a:spcAft>
                <a:spcPts val="0"/>
              </a:spcAft>
            </a:pPr>
            <a:endParaRPr lang="en-US" altLang="zh-CN" dirty="0" smtClean="0"/>
          </a:p>
          <a:p>
            <a:pPr>
              <a:spcBef>
                <a:spcPts val="0"/>
              </a:spcBef>
              <a:spcAft>
                <a:spcPts val="0"/>
              </a:spcAft>
            </a:pP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b="1"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b="1"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2020</a:t>
            </a:r>
            <a:endParaRPr kumimoji="0" lang="en-US"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28682420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Oct 16</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noProof="0" dirty="0" smtClean="0">
                <a:latin typeface="Arial" panose="020B0604020202020204" pitchFamily="34" charset="0"/>
              </a:rPr>
              <a:t>Yan Zhang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636558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sz="2400" dirty="0" smtClean="0"/>
              <a:t>173 284 6127</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a:t>
            </a:r>
            <a:r>
              <a:rPr sz="2400" dirty="0" smtClean="0">
                <a:hlinkClick r:id="rId2" action="ppaction://hlinkfile"/>
              </a:rPr>
              <a:t>call-in </a:t>
            </a:r>
            <a:r>
              <a:rPr sz="2400" dirty="0">
                <a:hlinkClick r:id="rId2" action="ppaction://hlinkfile"/>
              </a:rPr>
              <a:t>numbers</a:t>
            </a:r>
            <a:endParaRPr sz="2400" dirty="0"/>
          </a:p>
          <a:p>
            <a:r>
              <a:rPr sz="2400" dirty="0"/>
              <a:t>Access code: </a:t>
            </a:r>
            <a:r>
              <a:rPr lang="en-US" altLang="zh-CN" sz="2400" dirty="0"/>
              <a:t>173 284 </a:t>
            </a:r>
            <a:r>
              <a:rPr lang="en-US" altLang="zh-CN" sz="2400" dirty="0" smtClean="0"/>
              <a:t>6127</a:t>
            </a:r>
          </a:p>
          <a:p>
            <a:endParaRPr sz="2400" dirty="0"/>
          </a:p>
          <a:p>
            <a:r>
              <a:rPr lang="en-US" sz="2400" dirty="0"/>
              <a:t>Join from a video system or application: dial </a:t>
            </a:r>
            <a:r>
              <a:rPr lang="en-US" altLang="zh-CN" sz="2400" dirty="0" smtClean="0"/>
              <a:t>1732846127</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smtClean="0"/>
              <a:t>1732846127</a:t>
            </a:r>
            <a:r>
              <a:rPr lang="en-US" sz="2400" dirty="0" smtClean="0"/>
              <a:t>.ieee802.my@lync.webex.com</a:t>
            </a:r>
            <a:endParaRPr lang="en-US" sz="2400" dirty="0"/>
          </a:p>
          <a:p>
            <a:endParaRPr lang="en-US"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358969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Motion for CAD </a:t>
            </a:r>
            <a:r>
              <a:rPr lang="zh-CN" altLang="en-US" dirty="0" smtClean="0"/>
              <a:t>（</a:t>
            </a:r>
            <a:r>
              <a:rPr lang="en-US" altLang="zh-CN" dirty="0" smtClean="0"/>
              <a:t>11-20/1564r2)</a:t>
            </a:r>
            <a:endParaRPr lang="en-GB" altLang="en-US" dirty="0" smtClean="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lang="en-US" altLang="en-GB" dirty="0" smtClean="0"/>
              <a:t>Oct 20</a:t>
            </a:r>
            <a:r>
              <a:rPr lang="en-US" altLang="en-GB" baseline="30000" dirty="0" smtClean="0"/>
              <a:t>th</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4166771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for Coexistence Assurance Document</a:t>
            </a:r>
            <a:endParaRPr lang="zh-CN" altLang="en-US" dirty="0"/>
          </a:p>
        </p:txBody>
      </p:sp>
      <p:sp>
        <p:nvSpPr>
          <p:cNvPr id="3" name="内容占位符 2"/>
          <p:cNvSpPr>
            <a:spLocks noGrp="1"/>
          </p:cNvSpPr>
          <p:nvPr>
            <p:ph idx="1"/>
          </p:nvPr>
        </p:nvSpPr>
        <p:spPr/>
        <p:txBody>
          <a:bodyPr/>
          <a:lstStyle/>
          <a:p>
            <a:r>
              <a:rPr lang="en-US" altLang="zh-CN" sz="2400" dirty="0" smtClean="0"/>
              <a:t>Move to approve document 11-20/1564r2 as </a:t>
            </a:r>
            <a:r>
              <a:rPr lang="en-US" altLang="zh-CN" sz="2400" dirty="0" err="1" smtClean="0"/>
              <a:t>TGbd</a:t>
            </a:r>
            <a:r>
              <a:rPr lang="en-US" altLang="zh-CN" sz="2400" dirty="0" smtClean="0"/>
              <a:t> Coexistence Assurance Document for WG Letter Ballot.</a:t>
            </a:r>
          </a:p>
          <a:p>
            <a:endParaRPr lang="en-US" altLang="zh-CN" sz="2400" dirty="0"/>
          </a:p>
          <a:p>
            <a:r>
              <a:rPr lang="en-US" altLang="zh-CN" sz="2400" dirty="0" smtClean="0"/>
              <a:t>Moved: </a:t>
            </a:r>
            <a:r>
              <a:rPr lang="en-US" altLang="zh-CN" sz="2400" dirty="0" err="1" smtClean="0"/>
              <a:t>Rui</a:t>
            </a:r>
            <a:r>
              <a:rPr lang="en-US" altLang="zh-CN" sz="2400" dirty="0" smtClean="0"/>
              <a:t> Cao</a:t>
            </a:r>
          </a:p>
          <a:p>
            <a:r>
              <a:rPr lang="en-US" altLang="zh-CN" sz="2400" dirty="0" smtClean="0"/>
              <a:t>Seconded: Joseph Levy</a:t>
            </a:r>
          </a:p>
          <a:p>
            <a:endParaRPr lang="en-US" altLang="zh-CN" sz="2400" dirty="0"/>
          </a:p>
          <a:p>
            <a:r>
              <a:rPr lang="en-US" altLang="zh-CN" sz="2400" dirty="0" err="1" smtClean="0"/>
              <a:t>Webex</a:t>
            </a:r>
            <a:r>
              <a:rPr lang="en-US" altLang="zh-CN" sz="2400" dirty="0" smtClean="0"/>
              <a:t> Voting Result: 14Y/0N/1A</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b="1"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b="1"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2020</a:t>
            </a:r>
            <a:endParaRPr kumimoji="0" lang="en-US"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23144633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Oct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noProof="0" dirty="0" smtClean="0">
                <a:latin typeface="Arial" panose="020B0604020202020204" pitchFamily="34" charset="0"/>
              </a:rPr>
              <a:t>Yan Zhang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7622760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sz="2400" dirty="0" smtClean="0"/>
              <a:t>173 417 6169</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173 417 6169</a:t>
            </a:r>
            <a:endParaRPr sz="2400" dirty="0">
              <a:sym typeface="+mn-ea"/>
            </a:endParaRPr>
          </a:p>
          <a:p>
            <a:endParaRPr sz="2400" dirty="0"/>
          </a:p>
          <a:p>
            <a:r>
              <a:rPr lang="en-US" sz="2400" dirty="0"/>
              <a:t>Join from a video system or application: dial </a:t>
            </a:r>
            <a:r>
              <a:rPr lang="en-US" altLang="zh-CN" sz="2400" dirty="0" smtClean="0"/>
              <a:t>1734176169</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a:t>1734176169</a:t>
            </a:r>
            <a:r>
              <a:rPr lang="en-US" sz="2400" dirty="0" smtClean="0"/>
              <a:t>.ieee802.my@lync.webex.com</a:t>
            </a:r>
            <a:endParaRPr lang="en-US" sz="2400" dirty="0"/>
          </a:p>
          <a:p>
            <a:endParaRPr lang="en-US"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
        <p:nvSpPr>
          <p:cNvPr id="7"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8750319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S PGothic" panose="020B0600070205080204" pitchFamily="34" charset="-128"/>
                <a:cs typeface="+mn-cs"/>
              </a:rPr>
              <a:t>ations</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and 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lang="en-US" altLang="zh-CN" dirty="0" smtClean="0"/>
              <a:t>Nov</a:t>
            </a:r>
            <a:r>
              <a:rPr lang="en-US" altLang="en-GB" dirty="0" smtClean="0"/>
              <a:t> </a:t>
            </a:r>
            <a:r>
              <a:rPr lang="en-US" altLang="zh-CN" dirty="0" smtClean="0"/>
              <a:t>3</a:t>
            </a:r>
            <a:r>
              <a:rPr lang="en-US" altLang="zh-CN" baseline="30000" dirty="0" smtClean="0"/>
              <a:t>rd</a:t>
            </a:r>
            <a:r>
              <a:rPr lang="en-US" altLang="zh-CN"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4217228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Nov</a:t>
            </a:r>
            <a:r>
              <a:rPr kumimoji="0" lang="en-US" altLang="zh-CN" sz="3600" b="1" i="0" u="none" strike="noStrike" kern="0" cap="none" spc="0" normalizeH="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3</a:t>
            </a:r>
            <a:r>
              <a:rPr kumimoji="0" lang="en-US" altLang="zh-CN"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rd</a:t>
            </a:r>
            <a:r>
              <a:rPr kumimoji="0" lang="en-US" altLang="zh-CN" sz="3600" b="1" i="0" u="none" strike="noStrike" kern="0" cap="none" spc="0" normalizeH="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noProof="0" dirty="0" smtClean="0">
                <a:latin typeface="Arial" panose="020B0604020202020204" pitchFamily="34" charset="0"/>
              </a:rPr>
              <a:t>Yan Zhang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7966236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a:t>
            </a:r>
            <a:r>
              <a:rPr sz="2400" dirty="0" smtClean="0"/>
              <a:t>: </a:t>
            </a:r>
            <a:r>
              <a:rPr lang="en-US" sz="2400" dirty="0" smtClean="0"/>
              <a:t>173 611 0727</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173 611 0727</a:t>
            </a:r>
          </a:p>
          <a:p>
            <a:endParaRPr sz="2400" dirty="0"/>
          </a:p>
          <a:p>
            <a:r>
              <a:rPr lang="en-US" sz="2400" dirty="0"/>
              <a:t>Join from a video system or application: dial </a:t>
            </a:r>
            <a:r>
              <a:rPr lang="en-US" altLang="zh-CN" sz="2400" dirty="0" smtClean="0"/>
              <a:t>1731305901 </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smtClean="0"/>
              <a:t>1731305901</a:t>
            </a:r>
            <a:r>
              <a:rPr lang="en-US" sz="2400" dirty="0" smtClean="0"/>
              <a:t>.ieee802.my@lync.webex.com</a:t>
            </a:r>
            <a:endParaRPr lang="en-US" sz="2400" dirty="0"/>
          </a:p>
          <a:p>
            <a:endParaRPr lang="en-US"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7"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1352277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Approve the appointment</a:t>
            </a:r>
            <a:r>
              <a:rPr kumimoji="0" lang="en-GB" altLang="en-US" b="1" i="0" u="none" strike="noStrike" kern="1200" cap="none" spc="0" normalizeH="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 of </a:t>
            </a:r>
            <a:r>
              <a:rPr kumimoji="0" lang="en-GB" altLang="en-US" b="1" i="0" u="none" strike="noStrike" kern="1200" cap="none" spc="0" normalizeH="0" noProof="0" dirty="0" err="1" smtClean="0">
                <a:ln>
                  <a:noFill/>
                </a:ln>
                <a:solidFill>
                  <a:srgbClr val="00B050"/>
                </a:solidFill>
                <a:effectLst/>
                <a:uLnTx/>
                <a:uFillTx/>
                <a:latin typeface="Times New Roman" panose="02020603050405020304" pitchFamily="18" charset="0"/>
                <a:ea typeface="MS PGothic" panose="020B0600070205080204" pitchFamily="34" charset="-128"/>
                <a:cs typeface="+mn-cs"/>
              </a:rPr>
              <a:t>TGbd</a:t>
            </a:r>
            <a:r>
              <a:rPr kumimoji="0" lang="en-GB" altLang="en-US" b="1" i="0" u="none" strike="noStrike" kern="1200" cap="none" spc="0" normalizeH="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 Secretary</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olidFill>
                  <a:srgbClr val="00B050"/>
                </a:solidFill>
              </a:rPr>
              <a:t>Approve the minutes</a:t>
            </a:r>
            <a:endParaRPr kumimoji="0" lang="en-GB" altLang="en-US" b="1" i="0" u="none" strike="noStrike" kern="1200" cap="none" spc="0" normalizeH="0" noProof="0" dirty="0" smtClean="0">
              <a:ln>
                <a:noFill/>
              </a:ln>
              <a:solidFill>
                <a:srgbClr val="00B050"/>
              </a:solidFill>
              <a:effectLst/>
              <a:uLnTx/>
              <a:uFillTx/>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solidFill>
                  <a:srgbClr val="00B050"/>
                </a:solidFill>
              </a:rPr>
              <a:t>Teleconference plan for future</a:t>
            </a:r>
            <a:endParaRPr kumimoji="0" lang="en-GB" altLang="en-US" b="1" i="0" u="none" strike="noStrike" kern="1200" cap="none" spc="0" normalizeH="0" baseline="0" noProof="0" dirty="0" smtClean="0">
              <a:ln>
                <a:noFill/>
              </a:ln>
              <a:solidFill>
                <a:srgbClr val="00B050"/>
              </a:solidFill>
              <a:effectLst/>
              <a:uLnTx/>
              <a:uFillTx/>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Presentations</a:t>
            </a:r>
            <a:r>
              <a:rPr kumimoji="0" lang="en-US"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and discussion (call for submissions)</a:t>
            </a:r>
          </a:p>
          <a:p>
            <a:pPr marL="800100" lvl="1" indent="-342900" algn="just" eaLnBrk="0" hangingPunct="0">
              <a:buFontTx/>
              <a:buChar char="•"/>
              <a:defRPr/>
            </a:pPr>
            <a:r>
              <a:rPr lang="en-US" altLang="zh-CN" b="1" dirty="0" smtClean="0">
                <a:solidFill>
                  <a:srgbClr val="00B050"/>
                </a:solidFill>
              </a:rPr>
              <a:t>11-20/1166r3, NGV 11bd Architecture Discussion, Joseph Levy (</a:t>
            </a:r>
            <a:r>
              <a:rPr lang="en-US" altLang="zh-CN" b="1" dirty="0" err="1" smtClean="0">
                <a:solidFill>
                  <a:srgbClr val="00B050"/>
                </a:solidFill>
              </a:rPr>
              <a:t>InterDigital</a:t>
            </a:r>
            <a:r>
              <a:rPr lang="en-US" altLang="zh-CN" b="1" dirty="0" smtClean="0">
                <a:solidFill>
                  <a:srgbClr val="00B050"/>
                </a:solidFill>
              </a:rPr>
              <a:t>)</a:t>
            </a:r>
          </a:p>
          <a:p>
            <a:pPr marL="800100" lvl="1" indent="-342900" algn="just" eaLnBrk="0" hangingPunct="0">
              <a:buFontTx/>
              <a:buChar char="•"/>
              <a:defRPr/>
            </a:pPr>
            <a:r>
              <a:rPr lang="en-US" altLang="zh-CN" b="1" dirty="0" smtClean="0">
                <a:solidFill>
                  <a:srgbClr val="00B050"/>
                </a:solidFill>
              </a:rPr>
              <a:t>11-20/1728</a:t>
            </a:r>
            <a:r>
              <a:rPr lang="zh-CN" altLang="en-US" sz="2100" b="1" dirty="0">
                <a:solidFill>
                  <a:srgbClr val="00B050"/>
                </a:solidFill>
              </a:rPr>
              <a:t>， </a:t>
            </a:r>
            <a:r>
              <a:rPr lang="en-US" altLang="zh-CN" sz="2100" b="1" dirty="0" smtClean="0">
                <a:solidFill>
                  <a:srgbClr val="00B050"/>
                </a:solidFill>
              </a:rPr>
              <a:t>802-11bd-NGV-Ranging-Status-and-Types, Stephan Sand (DLR)</a:t>
            </a:r>
          </a:p>
          <a:p>
            <a:pPr marL="800100" lvl="1" indent="-342900" algn="just" eaLnBrk="0" hangingPunct="0">
              <a:buFontTx/>
              <a:buChar char="•"/>
              <a:defRPr/>
            </a:pPr>
            <a:r>
              <a:rPr lang="en-US" altLang="zh-CN" sz="2100" b="1" dirty="0" smtClean="0">
                <a:solidFill>
                  <a:srgbClr val="00B050"/>
                </a:solidFill>
              </a:rPr>
              <a:t>11-20/1761, 11az ranging in 11bd, </a:t>
            </a:r>
            <a:r>
              <a:rPr lang="en-US" altLang="zh-CN" sz="2100" b="1" dirty="0" err="1" smtClean="0">
                <a:solidFill>
                  <a:srgbClr val="00B050"/>
                </a:solidFill>
              </a:rPr>
              <a:t>Bahar</a:t>
            </a:r>
            <a:r>
              <a:rPr lang="en-US" altLang="zh-CN" sz="2100" b="1" dirty="0" smtClean="0">
                <a:solidFill>
                  <a:srgbClr val="00B050"/>
                </a:solidFill>
              </a:rPr>
              <a:t> </a:t>
            </a:r>
            <a:r>
              <a:rPr lang="en-US" altLang="zh-CN" sz="2100" b="1" dirty="0" err="1" smtClean="0">
                <a:solidFill>
                  <a:srgbClr val="00B050"/>
                </a:solidFill>
              </a:rPr>
              <a:t>Sadeghi</a:t>
            </a:r>
            <a:r>
              <a:rPr lang="en-US" altLang="zh-CN" sz="2100" b="1" dirty="0" smtClean="0">
                <a:solidFill>
                  <a:srgbClr val="00B050"/>
                </a:solidFill>
              </a:rPr>
              <a:t> (Intel)</a:t>
            </a:r>
            <a:endParaRPr lang="en-US" altLang="zh-CN" sz="2100" b="1" dirty="0">
              <a:solidFill>
                <a:srgbClr val="00B050"/>
              </a:solidFill>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lang="en-US" altLang="zh-CN" dirty="0" smtClean="0"/>
              <a:t>Nov</a:t>
            </a:r>
            <a:r>
              <a:rPr lang="en-US" altLang="en-GB" dirty="0" smtClean="0"/>
              <a:t> 6</a:t>
            </a:r>
            <a:r>
              <a:rPr lang="en-US" altLang="en-GB" baseline="30000" dirty="0" smtClean="0"/>
              <a:t>th</a:t>
            </a:r>
            <a:r>
              <a:rPr lang="en-US" altLang="en-GB" dirty="0" smtClean="0"/>
              <a:t> </a:t>
            </a:r>
            <a:r>
              <a:rPr lang="en-US" altLang="zh-CN"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7686743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Appointment of </a:t>
            </a:r>
            <a:r>
              <a:rPr lang="en-US" altLang="zh-CN" sz="2800" dirty="0" err="1" smtClean="0"/>
              <a:t>TGbd</a:t>
            </a:r>
            <a:r>
              <a:rPr lang="en-US" altLang="zh-CN" sz="2800" dirty="0" smtClean="0"/>
              <a:t> Secretary</a:t>
            </a:r>
            <a:endParaRPr lang="zh-CN" altLang="en-US" sz="2800" dirty="0"/>
          </a:p>
        </p:txBody>
      </p:sp>
      <p:sp>
        <p:nvSpPr>
          <p:cNvPr id="3" name="内容占位符 2"/>
          <p:cNvSpPr>
            <a:spLocks noGrp="1"/>
          </p:cNvSpPr>
          <p:nvPr>
            <p:ph idx="1"/>
          </p:nvPr>
        </p:nvSpPr>
        <p:spPr/>
        <p:txBody>
          <a:bodyPr/>
          <a:lstStyle/>
          <a:p>
            <a:r>
              <a:rPr lang="en-US" altLang="zh-CN" sz="2800" dirty="0" smtClean="0"/>
              <a:t>Approve the appointment of Yan </a:t>
            </a:r>
            <a:r>
              <a:rPr lang="en-US" altLang="zh-CN" sz="2800" dirty="0" err="1" smtClean="0"/>
              <a:t>Zang</a:t>
            </a:r>
            <a:r>
              <a:rPr lang="en-US" altLang="zh-CN" sz="2800" dirty="0" smtClean="0"/>
              <a:t> (NXP) as the </a:t>
            </a:r>
            <a:r>
              <a:rPr lang="en-US" altLang="zh-CN" sz="2800" dirty="0" err="1" smtClean="0"/>
              <a:t>TGbd</a:t>
            </a:r>
            <a:r>
              <a:rPr lang="en-US" altLang="zh-CN" sz="2800" dirty="0" smtClean="0"/>
              <a:t> Secretary</a:t>
            </a:r>
          </a:p>
          <a:p>
            <a:endParaRPr lang="en-US" altLang="zh-CN" dirty="0"/>
          </a:p>
          <a:p>
            <a:endParaRPr lang="en-US" altLang="zh-CN" dirty="0" smtClean="0"/>
          </a:p>
          <a:p>
            <a:r>
              <a:rPr lang="en-US" altLang="zh-CN" sz="2400" dirty="0" smtClean="0">
                <a:solidFill>
                  <a:srgbClr val="00B050"/>
                </a:solidFill>
              </a:rPr>
              <a:t>Approved with unanimous consensus.</a:t>
            </a:r>
            <a:endParaRPr lang="zh-CN" altLang="en-US" sz="2400" dirty="0">
              <a:solidFill>
                <a:srgbClr val="00B050"/>
              </a:solidFill>
            </a:endParaRP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b="1"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b="1"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2020</a:t>
            </a:r>
            <a:endParaRPr kumimoji="0" lang="en-US"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21857076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Future </a:t>
            </a:r>
            <a:r>
              <a:rPr lang="en-US" altLang="zh-CN" sz="3200" dirty="0"/>
              <a:t>Teleconference Plan</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1828912" y="2057436"/>
            <a:ext cx="9600948" cy="3869055"/>
          </a:xfrm>
          <a:prstGeom prst="rect">
            <a:avLst/>
          </a:prstGeom>
          <a:noFill/>
          <a:ln w="9525">
            <a:noFill/>
          </a:ln>
        </p:spPr>
        <p:txBody>
          <a:bodyPr vert="horz" wrap="square" lIns="92160" tIns="46080" rIns="92160" bIns="46080" anchor="t" anchorCtr="0">
            <a:normAutofit fontScale="70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rgbClr val="00B050"/>
                </a:solidFill>
                <a:cs typeface="+mn-ea"/>
                <a:sym typeface="+mn-ea"/>
              </a:rPr>
              <a:t>Nov 3</a:t>
            </a:r>
            <a:r>
              <a:rPr lang="en-US" altLang="zh-CN" sz="2400" baseline="30000" dirty="0" smtClean="0">
                <a:solidFill>
                  <a:srgbClr val="00B050"/>
                </a:solidFill>
                <a:cs typeface="+mn-ea"/>
                <a:sym typeface="+mn-ea"/>
              </a:rPr>
              <a:t>rd</a:t>
            </a:r>
            <a:r>
              <a:rPr lang="en-US" altLang="zh-CN" sz="2400" dirty="0" smtClean="0">
                <a:solidFill>
                  <a:srgbClr val="00B050"/>
                </a:solidFill>
                <a:cs typeface="+mn-ea"/>
                <a:sym typeface="+mn-ea"/>
              </a:rPr>
              <a:t>, 9:00am </a:t>
            </a:r>
            <a:r>
              <a:rPr lang="en-US" altLang="zh-CN" sz="2400" dirty="0">
                <a:solidFill>
                  <a:srgbClr val="00B050"/>
                </a:solidFill>
                <a:cs typeface="+mn-ea"/>
                <a:sym typeface="+mn-ea"/>
              </a:rPr>
              <a:t>~ </a:t>
            </a:r>
            <a:r>
              <a:rPr lang="en-US" altLang="zh-CN" sz="2400" dirty="0" smtClean="0">
                <a:solidFill>
                  <a:srgbClr val="00B050"/>
                </a:solidFill>
                <a:cs typeface="+mn-ea"/>
                <a:sym typeface="+mn-ea"/>
              </a:rPr>
              <a:t>11:00 </a:t>
            </a:r>
            <a:r>
              <a:rPr lang="en-US" altLang="zh-CN" sz="2400" dirty="0">
                <a:solidFill>
                  <a:srgbClr val="00B050"/>
                </a:solidFill>
                <a:cs typeface="+mn-ea"/>
                <a:sym typeface="+mn-ea"/>
              </a:rPr>
              <a:t>am, ET; </a:t>
            </a:r>
            <a:r>
              <a:rPr lang="en-US" altLang="zh-CN" sz="2400" dirty="0" err="1" smtClean="0">
                <a:solidFill>
                  <a:srgbClr val="00B050"/>
                </a:solidFill>
                <a:cs typeface="+mn-ea"/>
                <a:sym typeface="+mn-ea"/>
              </a:rPr>
              <a:t>Webex</a:t>
            </a:r>
            <a:r>
              <a:rPr lang="en-US" altLang="zh-CN" sz="2400" dirty="0" smtClean="0">
                <a:solidFill>
                  <a:srgbClr val="00B050"/>
                </a:solidFill>
                <a:cs typeface="+mn-ea"/>
                <a:sym typeface="+mn-ea"/>
              </a:rPr>
              <a:t> (IEEE 802.11 plenary);</a:t>
            </a:r>
          </a:p>
          <a:p>
            <a:pPr eaLnBrk="1" hangingPunct="1"/>
            <a:r>
              <a:rPr lang="en-US" altLang="zh-CN" sz="2400" dirty="0" smtClean="0">
                <a:solidFill>
                  <a:srgbClr val="00B050"/>
                </a:solidFill>
                <a:cs typeface="+mn-ea"/>
                <a:sym typeface="+mn-ea"/>
              </a:rPr>
              <a:t>Nov 6</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9:00am ~ 11:00 am, ET; </a:t>
            </a:r>
            <a:r>
              <a:rPr lang="en-US" altLang="zh-CN" sz="2400" dirty="0" err="1" smtClean="0">
                <a:solidFill>
                  <a:srgbClr val="00B050"/>
                </a:solidFill>
                <a:cs typeface="+mn-ea"/>
                <a:sym typeface="+mn-ea"/>
              </a:rPr>
              <a:t>Webex</a:t>
            </a:r>
            <a:r>
              <a:rPr lang="en-US" altLang="zh-CN" sz="2400" dirty="0" smtClean="0">
                <a:solidFill>
                  <a:srgbClr val="00B050"/>
                </a:solidFill>
                <a:cs typeface="+mn-ea"/>
                <a:sym typeface="+mn-ea"/>
              </a:rPr>
              <a:t> (IEEE 802.11 plenary).</a:t>
            </a:r>
          </a:p>
          <a:p>
            <a:pPr eaLnBrk="1" hangingPunct="1"/>
            <a:r>
              <a:rPr lang="en-US" altLang="zh-CN" sz="2400" u="sng" dirty="0" smtClean="0">
                <a:solidFill>
                  <a:srgbClr val="00B050"/>
                </a:solidFill>
                <a:cs typeface="+mn-ea"/>
                <a:sym typeface="+mn-ea"/>
              </a:rPr>
              <a:t>Nov 20</a:t>
            </a:r>
            <a:r>
              <a:rPr lang="en-US" altLang="zh-CN" sz="2400" u="sng" baseline="30000" dirty="0" smtClean="0">
                <a:solidFill>
                  <a:srgbClr val="00B050"/>
                </a:solidFill>
                <a:cs typeface="+mn-ea"/>
                <a:sym typeface="+mn-ea"/>
              </a:rPr>
              <a:t>th</a:t>
            </a:r>
            <a:r>
              <a:rPr lang="en-US" altLang="zh-CN" sz="2400" u="sng" dirty="0" smtClean="0">
                <a:solidFill>
                  <a:srgbClr val="00B050"/>
                </a:solidFill>
                <a:cs typeface="+mn-ea"/>
                <a:sym typeface="+mn-ea"/>
              </a:rPr>
              <a:t>, 10:00am ~ 11:59 am, ET; </a:t>
            </a:r>
            <a:r>
              <a:rPr lang="en-US" altLang="zh-CN" sz="2400" u="sng" dirty="0" err="1" smtClean="0">
                <a:solidFill>
                  <a:srgbClr val="00B050"/>
                </a:solidFill>
                <a:cs typeface="+mn-ea"/>
                <a:sym typeface="+mn-ea"/>
              </a:rPr>
              <a:t>Webex</a:t>
            </a:r>
            <a:r>
              <a:rPr lang="en-US" altLang="zh-CN" sz="2400" u="sng" dirty="0" smtClean="0">
                <a:solidFill>
                  <a:srgbClr val="00B050"/>
                </a:solidFill>
                <a:cs typeface="+mn-ea"/>
                <a:sym typeface="+mn-ea"/>
              </a:rPr>
              <a:t> (LB comments assignment)</a:t>
            </a:r>
          </a:p>
          <a:p>
            <a:pPr eaLnBrk="1" hangingPunct="1"/>
            <a:r>
              <a:rPr lang="en-US" altLang="zh-CN" sz="2400" u="sng" dirty="0" smtClean="0">
                <a:solidFill>
                  <a:srgbClr val="00B050"/>
                </a:solidFill>
                <a:cs typeface="+mn-ea"/>
                <a:sym typeface="+mn-ea"/>
              </a:rPr>
              <a:t>Nov 24</a:t>
            </a:r>
            <a:r>
              <a:rPr lang="en-US" altLang="zh-CN" sz="2400" u="sng" baseline="30000" dirty="0" smtClean="0">
                <a:solidFill>
                  <a:srgbClr val="00B050"/>
                </a:solidFill>
                <a:cs typeface="+mn-ea"/>
                <a:sym typeface="+mn-ea"/>
              </a:rPr>
              <a:t>th</a:t>
            </a:r>
            <a:r>
              <a:rPr lang="en-US" altLang="zh-CN" sz="2400" u="sng" dirty="0" smtClean="0">
                <a:solidFill>
                  <a:srgbClr val="00B050"/>
                </a:solidFill>
                <a:cs typeface="+mn-ea"/>
                <a:sym typeface="+mn-ea"/>
              </a:rPr>
              <a:t>, 9:00am ~ 11:00 am, ET; </a:t>
            </a:r>
            <a:r>
              <a:rPr lang="en-US" altLang="zh-CN" sz="2400" u="sng" dirty="0" err="1" smtClean="0">
                <a:solidFill>
                  <a:srgbClr val="00B050"/>
                </a:solidFill>
                <a:cs typeface="+mn-ea"/>
                <a:sym typeface="+mn-ea"/>
              </a:rPr>
              <a:t>Webex</a:t>
            </a:r>
            <a:r>
              <a:rPr lang="en-US" altLang="zh-CN" sz="2400" u="sng" dirty="0" smtClean="0">
                <a:solidFill>
                  <a:srgbClr val="00B050"/>
                </a:solidFill>
                <a:cs typeface="+mn-ea"/>
                <a:sym typeface="+mn-ea"/>
              </a:rPr>
              <a:t> </a:t>
            </a:r>
          </a:p>
          <a:p>
            <a:pPr eaLnBrk="1" hangingPunct="1"/>
            <a:r>
              <a:rPr lang="en-US" altLang="zh-CN" sz="2400" strike="sngStrike" dirty="0" smtClean="0">
                <a:solidFill>
                  <a:srgbClr val="00B050"/>
                </a:solidFill>
                <a:cs typeface="+mn-ea"/>
                <a:sym typeface="+mn-ea"/>
              </a:rPr>
              <a:t>Nov 27</a:t>
            </a:r>
            <a:r>
              <a:rPr lang="en-US" altLang="zh-CN" sz="2400" strike="sngStrike" baseline="30000" dirty="0" smtClean="0">
                <a:solidFill>
                  <a:srgbClr val="00B050"/>
                </a:solidFill>
                <a:cs typeface="+mn-ea"/>
                <a:sym typeface="+mn-ea"/>
              </a:rPr>
              <a:t>th</a:t>
            </a:r>
            <a:r>
              <a:rPr lang="en-US" altLang="zh-CN" sz="2400" strike="sngStrike" dirty="0" smtClean="0">
                <a:solidFill>
                  <a:srgbClr val="00B050"/>
                </a:solidFill>
                <a:cs typeface="+mn-ea"/>
                <a:sym typeface="+mn-ea"/>
              </a:rPr>
              <a:t>, 9:00am ~ 11:00 am, ET; </a:t>
            </a:r>
            <a:r>
              <a:rPr lang="en-US" altLang="zh-CN" sz="2400" strike="sngStrike" dirty="0" err="1" smtClean="0">
                <a:solidFill>
                  <a:srgbClr val="00B050"/>
                </a:solidFill>
                <a:cs typeface="+mn-ea"/>
                <a:sym typeface="+mn-ea"/>
              </a:rPr>
              <a:t>Webex</a:t>
            </a:r>
            <a:r>
              <a:rPr lang="en-US" altLang="zh-CN" sz="2400" strike="sngStrike" dirty="0" smtClean="0">
                <a:solidFill>
                  <a:srgbClr val="00B050"/>
                </a:solidFill>
                <a:cs typeface="+mn-ea"/>
                <a:sym typeface="+mn-ea"/>
              </a:rPr>
              <a:t> </a:t>
            </a:r>
            <a:r>
              <a:rPr lang="en-US" altLang="zh-CN" sz="2400" dirty="0" smtClean="0">
                <a:solidFill>
                  <a:srgbClr val="00B050"/>
                </a:solidFill>
                <a:cs typeface="+mn-ea"/>
                <a:sym typeface="+mn-ea"/>
              </a:rPr>
              <a:t>(Thanksgiving Day) </a:t>
            </a:r>
          </a:p>
          <a:p>
            <a:pPr eaLnBrk="1" hangingPunct="1"/>
            <a:r>
              <a:rPr lang="en-US" altLang="zh-CN" sz="2400" u="sng" dirty="0" smtClean="0">
                <a:solidFill>
                  <a:srgbClr val="00B050"/>
                </a:solidFill>
                <a:cs typeface="+mn-ea"/>
                <a:sym typeface="+mn-ea"/>
              </a:rPr>
              <a:t>Dec 1</a:t>
            </a:r>
            <a:r>
              <a:rPr lang="en-US" altLang="zh-CN" sz="2400" u="sng" baseline="30000" dirty="0" smtClean="0">
                <a:solidFill>
                  <a:srgbClr val="00B050"/>
                </a:solidFill>
                <a:cs typeface="+mn-ea"/>
                <a:sym typeface="+mn-ea"/>
              </a:rPr>
              <a:t>st</a:t>
            </a:r>
            <a:r>
              <a:rPr lang="en-US" altLang="zh-CN" sz="2400" u="sng" dirty="0" smtClean="0">
                <a:solidFill>
                  <a:srgbClr val="00B050"/>
                </a:solidFill>
                <a:cs typeface="+mn-ea"/>
                <a:sym typeface="+mn-ea"/>
              </a:rPr>
              <a:t>, 9:00am ~ 11:00 am, ET; </a:t>
            </a:r>
            <a:r>
              <a:rPr lang="en-US" altLang="zh-CN" sz="2400" u="sng" dirty="0" err="1" smtClean="0">
                <a:solidFill>
                  <a:srgbClr val="00B050"/>
                </a:solidFill>
                <a:cs typeface="+mn-ea"/>
                <a:sym typeface="+mn-ea"/>
              </a:rPr>
              <a:t>Webex</a:t>
            </a:r>
            <a:r>
              <a:rPr lang="en-US" altLang="zh-CN" sz="2400" u="sng" dirty="0" smtClean="0">
                <a:solidFill>
                  <a:srgbClr val="00B050"/>
                </a:solidFill>
                <a:cs typeface="+mn-ea"/>
                <a:sym typeface="+mn-ea"/>
              </a:rPr>
              <a:t> </a:t>
            </a:r>
          </a:p>
          <a:p>
            <a:pPr eaLnBrk="1" hangingPunct="1"/>
            <a:r>
              <a:rPr lang="en-US" altLang="zh-CN" sz="2400" u="sng" dirty="0" smtClean="0">
                <a:solidFill>
                  <a:srgbClr val="00B050"/>
                </a:solidFill>
                <a:cs typeface="+mn-ea"/>
                <a:sym typeface="+mn-ea"/>
              </a:rPr>
              <a:t>Dec 4</a:t>
            </a:r>
            <a:r>
              <a:rPr lang="en-US" altLang="zh-CN" sz="2400" u="sng" baseline="30000" dirty="0" smtClean="0">
                <a:solidFill>
                  <a:srgbClr val="00B050"/>
                </a:solidFill>
                <a:cs typeface="+mn-ea"/>
                <a:sym typeface="+mn-ea"/>
              </a:rPr>
              <a:t>th</a:t>
            </a:r>
            <a:r>
              <a:rPr lang="en-US" altLang="zh-CN" sz="2400" u="sng" dirty="0" smtClean="0">
                <a:solidFill>
                  <a:srgbClr val="00B050"/>
                </a:solidFill>
                <a:cs typeface="+mn-ea"/>
                <a:sym typeface="+mn-ea"/>
              </a:rPr>
              <a:t>, 9:00am ~ 11:00 am, ET; </a:t>
            </a:r>
            <a:r>
              <a:rPr lang="en-US" altLang="zh-CN" sz="2400" u="sng" dirty="0" err="1" smtClean="0">
                <a:solidFill>
                  <a:srgbClr val="00B050"/>
                </a:solidFill>
                <a:cs typeface="+mn-ea"/>
                <a:sym typeface="+mn-ea"/>
              </a:rPr>
              <a:t>Webex</a:t>
            </a:r>
            <a:r>
              <a:rPr lang="en-US" altLang="zh-CN" sz="2400" u="sng" dirty="0" smtClean="0">
                <a:solidFill>
                  <a:srgbClr val="00B050"/>
                </a:solidFill>
                <a:cs typeface="+mn-ea"/>
                <a:sym typeface="+mn-ea"/>
              </a:rPr>
              <a:t> </a:t>
            </a:r>
          </a:p>
          <a:p>
            <a:pPr eaLnBrk="1" hangingPunct="1"/>
            <a:r>
              <a:rPr lang="en-US" altLang="zh-CN" sz="2400" u="sng" dirty="0" smtClean="0">
                <a:solidFill>
                  <a:srgbClr val="00B050"/>
                </a:solidFill>
                <a:cs typeface="+mn-ea"/>
                <a:sym typeface="+mn-ea"/>
              </a:rPr>
              <a:t>Dec 8</a:t>
            </a:r>
            <a:r>
              <a:rPr lang="en-US" altLang="zh-CN" sz="2400" u="sng" baseline="30000" dirty="0" smtClean="0">
                <a:solidFill>
                  <a:srgbClr val="00B050"/>
                </a:solidFill>
                <a:cs typeface="+mn-ea"/>
                <a:sym typeface="+mn-ea"/>
              </a:rPr>
              <a:t>th</a:t>
            </a:r>
            <a:r>
              <a:rPr lang="en-US" altLang="zh-CN" sz="2400" u="sng" dirty="0" smtClean="0">
                <a:solidFill>
                  <a:srgbClr val="00B050"/>
                </a:solidFill>
                <a:cs typeface="+mn-ea"/>
                <a:sym typeface="+mn-ea"/>
              </a:rPr>
              <a:t>, 9:00am ~ 11:00 am, ET; </a:t>
            </a:r>
            <a:r>
              <a:rPr lang="en-US" altLang="zh-CN" sz="2400" u="sng" dirty="0" err="1" smtClean="0">
                <a:solidFill>
                  <a:srgbClr val="00B050"/>
                </a:solidFill>
                <a:cs typeface="+mn-ea"/>
                <a:sym typeface="+mn-ea"/>
              </a:rPr>
              <a:t>Webex</a:t>
            </a:r>
            <a:r>
              <a:rPr lang="en-US" altLang="zh-CN" sz="2400" u="sng" dirty="0" smtClean="0">
                <a:solidFill>
                  <a:srgbClr val="00B050"/>
                </a:solidFill>
                <a:cs typeface="+mn-ea"/>
                <a:sym typeface="+mn-ea"/>
              </a:rPr>
              <a:t> </a:t>
            </a:r>
          </a:p>
          <a:p>
            <a:pPr eaLnBrk="1" hangingPunct="1"/>
            <a:r>
              <a:rPr lang="en-US" altLang="zh-CN" sz="2400" u="sng" dirty="0" smtClean="0">
                <a:solidFill>
                  <a:srgbClr val="00B050"/>
                </a:solidFill>
                <a:cs typeface="+mn-ea"/>
                <a:sym typeface="+mn-ea"/>
              </a:rPr>
              <a:t>Dec 11</a:t>
            </a:r>
            <a:r>
              <a:rPr lang="en-US" altLang="zh-CN" sz="2400" u="sng" baseline="30000" dirty="0" smtClean="0">
                <a:solidFill>
                  <a:srgbClr val="00B050"/>
                </a:solidFill>
                <a:cs typeface="+mn-ea"/>
                <a:sym typeface="+mn-ea"/>
              </a:rPr>
              <a:t>th</a:t>
            </a:r>
            <a:r>
              <a:rPr lang="en-US" altLang="zh-CN" sz="2400" u="sng" dirty="0" smtClean="0">
                <a:solidFill>
                  <a:srgbClr val="00B050"/>
                </a:solidFill>
                <a:cs typeface="+mn-ea"/>
                <a:sym typeface="+mn-ea"/>
              </a:rPr>
              <a:t>, 9:00am ~ 11:00 am, ET; </a:t>
            </a:r>
            <a:r>
              <a:rPr lang="en-US" altLang="zh-CN" sz="2400" u="sng" dirty="0" err="1" smtClean="0">
                <a:solidFill>
                  <a:srgbClr val="00B050"/>
                </a:solidFill>
                <a:cs typeface="+mn-ea"/>
                <a:sym typeface="+mn-ea"/>
              </a:rPr>
              <a:t>Webex</a:t>
            </a:r>
            <a:r>
              <a:rPr lang="en-US" altLang="zh-CN" sz="2400" u="sng" dirty="0" smtClean="0">
                <a:solidFill>
                  <a:srgbClr val="00B050"/>
                </a:solidFill>
                <a:cs typeface="+mn-ea"/>
                <a:sym typeface="+mn-ea"/>
              </a:rPr>
              <a:t> </a:t>
            </a:r>
          </a:p>
          <a:p>
            <a:pPr eaLnBrk="1" hangingPunct="1"/>
            <a:r>
              <a:rPr lang="en-US" altLang="zh-CN" sz="2400" u="sng" dirty="0" smtClean="0">
                <a:solidFill>
                  <a:srgbClr val="00B050"/>
                </a:solidFill>
                <a:cs typeface="+mn-ea"/>
                <a:sym typeface="+mn-ea"/>
              </a:rPr>
              <a:t>Dec 15</a:t>
            </a:r>
            <a:r>
              <a:rPr lang="en-US" altLang="zh-CN" sz="2400" u="sng" baseline="30000" dirty="0" smtClean="0">
                <a:solidFill>
                  <a:srgbClr val="00B050"/>
                </a:solidFill>
                <a:cs typeface="+mn-ea"/>
                <a:sym typeface="+mn-ea"/>
              </a:rPr>
              <a:t>th</a:t>
            </a:r>
            <a:r>
              <a:rPr lang="en-US" altLang="zh-CN" sz="2400" u="sng" dirty="0" smtClean="0">
                <a:solidFill>
                  <a:srgbClr val="00B050"/>
                </a:solidFill>
                <a:cs typeface="+mn-ea"/>
                <a:sym typeface="+mn-ea"/>
              </a:rPr>
              <a:t>, 9:00am ~ 11:00 am, ET; </a:t>
            </a:r>
            <a:r>
              <a:rPr lang="en-US" altLang="zh-CN" sz="2400" u="sng" dirty="0" err="1" smtClean="0">
                <a:solidFill>
                  <a:srgbClr val="00B050"/>
                </a:solidFill>
                <a:cs typeface="+mn-ea"/>
                <a:sym typeface="+mn-ea"/>
              </a:rPr>
              <a:t>Webex</a:t>
            </a:r>
            <a:r>
              <a:rPr lang="en-US" altLang="zh-CN" sz="2400" u="sng" dirty="0" smtClean="0">
                <a:solidFill>
                  <a:srgbClr val="00B050"/>
                </a:solidFill>
                <a:cs typeface="+mn-ea"/>
                <a:sym typeface="+mn-ea"/>
              </a:rPr>
              <a:t> </a:t>
            </a:r>
          </a:p>
          <a:p>
            <a:pPr eaLnBrk="1" hangingPunct="1"/>
            <a:r>
              <a:rPr lang="en-US" altLang="zh-CN" sz="2400" u="sng" dirty="0" smtClean="0">
                <a:solidFill>
                  <a:srgbClr val="00B050"/>
                </a:solidFill>
                <a:cs typeface="+mn-ea"/>
                <a:sym typeface="+mn-ea"/>
              </a:rPr>
              <a:t>Dec 18</a:t>
            </a:r>
            <a:r>
              <a:rPr lang="en-US" altLang="zh-CN" sz="2400" u="sng" baseline="30000" dirty="0" smtClean="0">
                <a:solidFill>
                  <a:srgbClr val="00B050"/>
                </a:solidFill>
                <a:cs typeface="+mn-ea"/>
                <a:sym typeface="+mn-ea"/>
              </a:rPr>
              <a:t>th</a:t>
            </a:r>
            <a:r>
              <a:rPr lang="en-US" altLang="zh-CN" sz="2400" u="sng" dirty="0" smtClean="0">
                <a:solidFill>
                  <a:srgbClr val="00B050"/>
                </a:solidFill>
                <a:cs typeface="+mn-ea"/>
                <a:sym typeface="+mn-ea"/>
              </a:rPr>
              <a:t>, 9:00am ~ 11:00 am, ET; </a:t>
            </a:r>
            <a:r>
              <a:rPr lang="en-US" altLang="zh-CN" sz="2400" u="sng" dirty="0" err="1" smtClean="0">
                <a:solidFill>
                  <a:srgbClr val="00B050"/>
                </a:solidFill>
                <a:cs typeface="+mn-ea"/>
                <a:sym typeface="+mn-ea"/>
              </a:rPr>
              <a:t>Webex</a:t>
            </a:r>
            <a:r>
              <a:rPr lang="en-US" altLang="zh-CN" sz="2400" u="sng" dirty="0" smtClean="0">
                <a:solidFill>
                  <a:srgbClr val="00B050"/>
                </a:solidFill>
                <a:cs typeface="+mn-ea"/>
                <a:sym typeface="+mn-ea"/>
              </a:rPr>
              <a:t> </a:t>
            </a:r>
          </a:p>
          <a:p>
            <a:pPr eaLnBrk="1" hangingPunct="1"/>
            <a:r>
              <a:rPr lang="en-US" altLang="zh-CN" sz="2400" strike="sngStrike" dirty="0" smtClean="0">
                <a:solidFill>
                  <a:srgbClr val="00B050"/>
                </a:solidFill>
                <a:cs typeface="+mn-ea"/>
                <a:sym typeface="+mn-ea"/>
              </a:rPr>
              <a:t>Dec 22</a:t>
            </a:r>
            <a:r>
              <a:rPr lang="en-US" altLang="zh-CN" sz="2400" strike="sngStrike" baseline="30000" dirty="0" smtClean="0">
                <a:solidFill>
                  <a:srgbClr val="00B050"/>
                </a:solidFill>
                <a:cs typeface="+mn-ea"/>
                <a:sym typeface="+mn-ea"/>
              </a:rPr>
              <a:t>nd</a:t>
            </a:r>
            <a:r>
              <a:rPr lang="en-US" altLang="zh-CN" sz="2400" strike="sngStrike" dirty="0" smtClean="0">
                <a:solidFill>
                  <a:srgbClr val="00B050"/>
                </a:solidFill>
                <a:cs typeface="+mn-ea"/>
                <a:sym typeface="+mn-ea"/>
              </a:rPr>
              <a:t>, 9:00am ~ 11:00 am, ET; </a:t>
            </a:r>
            <a:r>
              <a:rPr lang="en-US" altLang="zh-CN" sz="2400" strike="sngStrike" dirty="0" err="1" smtClean="0">
                <a:solidFill>
                  <a:srgbClr val="00B050"/>
                </a:solidFill>
                <a:cs typeface="+mn-ea"/>
                <a:sym typeface="+mn-ea"/>
              </a:rPr>
              <a:t>Webex</a:t>
            </a:r>
            <a:r>
              <a:rPr lang="en-US" altLang="zh-CN" sz="2400" strike="sngStrike" dirty="0" smtClean="0">
                <a:solidFill>
                  <a:srgbClr val="00B050"/>
                </a:solidFill>
                <a:cs typeface="+mn-ea"/>
                <a:sym typeface="+mn-ea"/>
              </a:rPr>
              <a:t> </a:t>
            </a:r>
            <a:r>
              <a:rPr lang="en-US" altLang="zh-CN" sz="2400" dirty="0" smtClean="0">
                <a:solidFill>
                  <a:srgbClr val="00B050"/>
                </a:solidFill>
                <a:cs typeface="+mn-ea"/>
                <a:sym typeface="+mn-ea"/>
              </a:rPr>
              <a:t>(Christmas week)</a:t>
            </a:r>
          </a:p>
          <a:p>
            <a:pPr eaLnBrk="1" hangingPunct="1"/>
            <a:r>
              <a:rPr lang="en-US" altLang="zh-CN" sz="2400" strike="sngStrike" dirty="0" smtClean="0">
                <a:solidFill>
                  <a:srgbClr val="00B050"/>
                </a:solidFill>
                <a:cs typeface="+mn-ea"/>
                <a:sym typeface="+mn-ea"/>
              </a:rPr>
              <a:t>Dec 25</a:t>
            </a:r>
            <a:r>
              <a:rPr lang="en-US" altLang="zh-CN" sz="2400" strike="sngStrike" baseline="30000" dirty="0" smtClean="0">
                <a:solidFill>
                  <a:srgbClr val="00B050"/>
                </a:solidFill>
                <a:cs typeface="+mn-ea"/>
                <a:sym typeface="+mn-ea"/>
              </a:rPr>
              <a:t>th</a:t>
            </a:r>
            <a:r>
              <a:rPr lang="en-US" altLang="zh-CN" sz="2400" strike="sngStrike" dirty="0" smtClean="0">
                <a:solidFill>
                  <a:srgbClr val="00B050"/>
                </a:solidFill>
                <a:cs typeface="+mn-ea"/>
                <a:sym typeface="+mn-ea"/>
              </a:rPr>
              <a:t>, 9:00am ~ 11:00 am, ET; </a:t>
            </a:r>
            <a:r>
              <a:rPr lang="en-US" altLang="zh-CN" sz="2400" strike="sngStrike" dirty="0" err="1" smtClean="0">
                <a:solidFill>
                  <a:srgbClr val="00B050"/>
                </a:solidFill>
                <a:cs typeface="+mn-ea"/>
                <a:sym typeface="+mn-ea"/>
              </a:rPr>
              <a:t>Webex</a:t>
            </a:r>
            <a:r>
              <a:rPr lang="en-US" altLang="zh-CN" sz="2400" strike="sngStrike" dirty="0" smtClean="0">
                <a:solidFill>
                  <a:srgbClr val="00B050"/>
                </a:solidFill>
                <a:cs typeface="+mn-ea"/>
                <a:sym typeface="+mn-ea"/>
              </a:rPr>
              <a:t> </a:t>
            </a:r>
            <a:r>
              <a:rPr lang="en-US" altLang="zh-CN" sz="2400" dirty="0" smtClean="0">
                <a:solidFill>
                  <a:srgbClr val="00B050"/>
                </a:solidFill>
                <a:cs typeface="+mn-ea"/>
                <a:sym typeface="+mn-ea"/>
              </a:rPr>
              <a:t>(Christmas week)</a:t>
            </a:r>
          </a:p>
          <a:p>
            <a:pPr eaLnBrk="1" hangingPunct="1"/>
            <a:r>
              <a:rPr lang="en-US" altLang="zh-CN" sz="2400" u="sng" dirty="0" smtClean="0">
                <a:solidFill>
                  <a:srgbClr val="00B050"/>
                </a:solidFill>
                <a:cs typeface="+mn-ea"/>
                <a:sym typeface="+mn-ea"/>
              </a:rPr>
              <a:t>Dec 29</a:t>
            </a:r>
            <a:r>
              <a:rPr lang="en-US" altLang="zh-CN" sz="2400" u="sng" baseline="30000" dirty="0" smtClean="0">
                <a:solidFill>
                  <a:srgbClr val="00B050"/>
                </a:solidFill>
                <a:cs typeface="+mn-ea"/>
                <a:sym typeface="+mn-ea"/>
              </a:rPr>
              <a:t>th</a:t>
            </a:r>
            <a:r>
              <a:rPr lang="en-US" altLang="zh-CN" sz="2400" u="sng" dirty="0" smtClean="0">
                <a:solidFill>
                  <a:srgbClr val="00B050"/>
                </a:solidFill>
                <a:cs typeface="+mn-ea"/>
                <a:sym typeface="+mn-ea"/>
              </a:rPr>
              <a:t>, 9:00am ~ 11:00 am, ET; </a:t>
            </a:r>
            <a:r>
              <a:rPr lang="en-US" altLang="zh-CN" sz="2400" u="sng" dirty="0" err="1" smtClean="0">
                <a:solidFill>
                  <a:srgbClr val="00B050"/>
                </a:solidFill>
                <a:cs typeface="+mn-ea"/>
                <a:sym typeface="+mn-ea"/>
              </a:rPr>
              <a:t>Webex</a:t>
            </a:r>
            <a:endParaRPr lang="en-US" altLang="zh-CN" sz="2400" dirty="0">
              <a:solidFill>
                <a:srgbClr val="00B050"/>
              </a:solidFill>
              <a:cs typeface="+mn-ea"/>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816661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Approve the </a:t>
            </a:r>
            <a:r>
              <a:rPr lang="en-US" altLang="zh-CN" sz="2800" dirty="0" err="1" smtClean="0"/>
              <a:t>TGbd</a:t>
            </a:r>
            <a:r>
              <a:rPr lang="en-US" altLang="zh-CN" sz="2800" dirty="0" smtClean="0"/>
              <a:t> minutes</a:t>
            </a:r>
            <a:endParaRPr lang="zh-CN" altLang="en-US" sz="2800" dirty="0"/>
          </a:p>
        </p:txBody>
      </p:sp>
      <p:sp>
        <p:nvSpPr>
          <p:cNvPr id="3" name="内容占位符 2"/>
          <p:cNvSpPr>
            <a:spLocks noGrp="1"/>
          </p:cNvSpPr>
          <p:nvPr>
            <p:ph idx="1"/>
          </p:nvPr>
        </p:nvSpPr>
        <p:spPr/>
        <p:txBody>
          <a:bodyPr/>
          <a:lstStyle/>
          <a:p>
            <a:r>
              <a:rPr lang="en-US" altLang="zh-CN" sz="2800" dirty="0" smtClean="0"/>
              <a:t>Approve the teleconference minutes for Sep interim week and TCs after Sep interim week:</a:t>
            </a:r>
          </a:p>
          <a:p>
            <a:r>
              <a:rPr lang="en-US" altLang="zh-CN" sz="2800" dirty="0" smtClean="0"/>
              <a:t>  - 11-20/1489r1 for Sep interim week</a:t>
            </a:r>
          </a:p>
          <a:p>
            <a:r>
              <a:rPr lang="en-US" altLang="zh-CN" sz="2800" dirty="0"/>
              <a:t> </a:t>
            </a:r>
            <a:r>
              <a:rPr lang="en-US" altLang="zh-CN" sz="2800" dirty="0" smtClean="0"/>
              <a:t> - 11-20/1655r3 for TCs after Sep interim week</a:t>
            </a:r>
          </a:p>
          <a:p>
            <a:endParaRPr lang="en-US" altLang="zh-CN" sz="2800" dirty="0" smtClean="0"/>
          </a:p>
          <a:p>
            <a:r>
              <a:rPr lang="en-US" altLang="zh-CN" sz="2800" dirty="0" smtClean="0">
                <a:solidFill>
                  <a:srgbClr val="00B050"/>
                </a:solidFill>
              </a:rPr>
              <a:t>Approved with unanimous consensus</a:t>
            </a:r>
            <a:endParaRPr lang="en-US" altLang="zh-CN" sz="2800" dirty="0">
              <a:solidFill>
                <a:srgbClr val="00B050"/>
              </a:solidFill>
            </a:endParaRPr>
          </a:p>
          <a:p>
            <a:endParaRPr lang="en-US" altLang="zh-CN" sz="2800" dirty="0" smtClean="0"/>
          </a:p>
          <a:p>
            <a:endParaRPr lang="en-US" altLang="zh-CN" dirty="0"/>
          </a:p>
          <a:p>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b="1"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b="1"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2020</a:t>
            </a:r>
            <a:endParaRPr kumimoji="0" lang="en-US"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6690344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31</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Nov</a:t>
            </a:r>
            <a:r>
              <a:rPr kumimoji="0" lang="en-US" altLang="zh-CN" sz="3600" b="1" i="0" u="none" strike="noStrike" kern="0" cap="none" spc="0" normalizeH="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6</a:t>
            </a:r>
            <a:r>
              <a:rPr kumimoji="0" lang="en-US" altLang="zh-CN"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zh-CN" sz="3600" b="1" i="0" u="none" strike="noStrike" kern="0" cap="none" spc="0" normalizeH="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noProof="0" dirty="0" smtClean="0">
                <a:latin typeface="Arial" panose="020B0604020202020204" pitchFamily="34" charset="0"/>
              </a:rPr>
              <a:t>Yan Zhang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5539044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a:t>
            </a:r>
            <a:r>
              <a:rPr sz="2400" dirty="0" smtClean="0"/>
              <a:t>:</a:t>
            </a:r>
            <a:r>
              <a:rPr lang="en-US" sz="2400" dirty="0" smtClean="0"/>
              <a:t> </a:t>
            </a:r>
            <a:r>
              <a:rPr lang="en-US" altLang="zh-CN" sz="2400" dirty="0" smtClean="0"/>
              <a:t>173 574 7459</a:t>
            </a:r>
            <a:endParaRPr sz="2400" i="1" dirty="0">
              <a:solidFill>
                <a:srgbClr val="FF0000"/>
              </a:solidFill>
              <a:effectLst>
                <a:outerShdw blurRad="38100" dist="38100" dir="2700000" algn="tl">
                  <a:srgbClr val="000000">
                    <a:alpha val="43137"/>
                  </a:srgbClr>
                </a:outerShdw>
              </a:effectLst>
            </a:endParaRPr>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173 574 7459</a:t>
            </a:r>
            <a:endParaRPr sz="2400" dirty="0"/>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1735747459@ieee802.my.webex.com</a:t>
            </a:r>
            <a:r>
              <a:rPr lang="en-US" altLang="zh-CN" sz="2400" dirty="0"/>
              <a:t>, or 173.243.2.68</a:t>
            </a:r>
          </a:p>
          <a:p>
            <a:endParaRPr lang="en-US" altLang="zh-CN" sz="2400" dirty="0"/>
          </a:p>
          <a:p>
            <a:r>
              <a:rPr lang="en-US" altLang="zh-CN" sz="2400" dirty="0"/>
              <a:t>Join using Microsoft Lync or Microsoft Skype for Business: dial 1735747459</a:t>
            </a:r>
            <a:r>
              <a:rPr lang="en-US" altLang="zh-CN" sz="2400" dirty="0" smtClean="0"/>
              <a:t>.ieee802.my@lync.webex.com</a:t>
            </a:r>
            <a:endParaRPr lang="en-US" altLang="zh-CN" sz="2400" dirty="0"/>
          </a:p>
          <a:p>
            <a:endParaRPr lang="en-US"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32</a:t>
            </a:fld>
            <a:endParaRPr lang="en-US" altLang="en-US" dirty="0">
              <a:latin typeface="Times New Roman" panose="02020603050405020304" pitchFamily="18" charset="0"/>
              <a:ea typeface="Arial Unicode MS" pitchFamily="34" charset="-122"/>
            </a:endParaRPr>
          </a:p>
        </p:txBody>
      </p:sp>
      <p:sp>
        <p:nvSpPr>
          <p:cNvPr id="7"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9198023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33</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S PGothic" panose="020B0600070205080204" pitchFamily="34" charset="-128"/>
                <a:cs typeface="+mn-cs"/>
              </a:rPr>
              <a:t>ations</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and discussion</a:t>
            </a:r>
          </a:p>
          <a:p>
            <a:pPr marL="800100" lvl="1" indent="-342900" algn="just" eaLnBrk="0" hangingPunct="0">
              <a:buFontTx/>
              <a:buChar char="•"/>
              <a:defRPr/>
            </a:pPr>
            <a:r>
              <a:rPr lang="en-US" altLang="zh-CN" b="1" dirty="0" smtClean="0">
                <a:solidFill>
                  <a:srgbClr val="00B050"/>
                </a:solidFill>
              </a:rPr>
              <a:t>11-20/1761r2(updated), </a:t>
            </a:r>
            <a:r>
              <a:rPr lang="en-US" altLang="zh-CN" b="1" dirty="0">
                <a:solidFill>
                  <a:srgbClr val="00B050"/>
                </a:solidFill>
              </a:rPr>
              <a:t>11az ranging in 11bd, </a:t>
            </a:r>
            <a:r>
              <a:rPr lang="en-US" altLang="zh-CN" b="1" dirty="0" err="1">
                <a:solidFill>
                  <a:srgbClr val="00B050"/>
                </a:solidFill>
              </a:rPr>
              <a:t>Bahar</a:t>
            </a:r>
            <a:r>
              <a:rPr lang="en-US" altLang="zh-CN" b="1" dirty="0">
                <a:solidFill>
                  <a:srgbClr val="00B050"/>
                </a:solidFill>
              </a:rPr>
              <a:t> </a:t>
            </a:r>
            <a:r>
              <a:rPr lang="en-US" altLang="zh-CN" b="1" dirty="0" err="1">
                <a:solidFill>
                  <a:srgbClr val="00B050"/>
                </a:solidFill>
              </a:rPr>
              <a:t>Sadeghi</a:t>
            </a:r>
            <a:r>
              <a:rPr lang="en-US" altLang="zh-CN" b="1" dirty="0">
                <a:solidFill>
                  <a:srgbClr val="00B050"/>
                </a:solidFill>
              </a:rPr>
              <a:t> (Intel)</a:t>
            </a:r>
          </a:p>
          <a:p>
            <a:pPr marL="800100" lvl="1" indent="-342900" algn="just" eaLnBrk="0" hangingPunct="0">
              <a:buFontTx/>
              <a:buChar char="•"/>
              <a:defRPr/>
            </a:pPr>
            <a:r>
              <a:rPr lang="en-US" altLang="zh-CN" b="1" dirty="0" smtClean="0">
                <a:solidFill>
                  <a:srgbClr val="00B050"/>
                </a:solidFill>
              </a:rPr>
              <a:t>11-20/1728r1(updated)</a:t>
            </a:r>
            <a:r>
              <a:rPr lang="zh-CN" altLang="en-US" b="1" dirty="0" smtClean="0">
                <a:solidFill>
                  <a:srgbClr val="00B050"/>
                </a:solidFill>
              </a:rPr>
              <a:t>， </a:t>
            </a:r>
            <a:r>
              <a:rPr lang="en-US" altLang="zh-CN" b="1" dirty="0">
                <a:solidFill>
                  <a:srgbClr val="00B050"/>
                </a:solidFill>
              </a:rPr>
              <a:t>802-11bd-NGV-Ranging-Status-and-Types, Stephan Sand (DLR)</a:t>
            </a:r>
          </a:p>
          <a:p>
            <a:pPr marL="800100" lvl="1" indent="-342900" algn="just" eaLnBrk="0" hangingPunct="0">
              <a:buFontTx/>
              <a:buChar char="•"/>
              <a:defRPr/>
            </a:pPr>
            <a:r>
              <a:rPr lang="en-US" altLang="zh-CN" b="1" dirty="0" smtClean="0"/>
              <a:t>SPs</a:t>
            </a:r>
          </a:p>
          <a:p>
            <a:pPr marL="800100" lvl="1" indent="-342900" algn="just" eaLnBrk="0" hangingPunct="0">
              <a:buFontTx/>
              <a:buChar char="•"/>
              <a:defRPr/>
            </a:pPr>
            <a:r>
              <a:rPr lang="en-US" altLang="zh-CN" b="1" dirty="0" smtClean="0"/>
              <a:t>11-20/1802</a:t>
            </a:r>
            <a:r>
              <a:rPr lang="zh-CN" altLang="en-US" b="1" dirty="0" smtClean="0"/>
              <a:t>， </a:t>
            </a:r>
            <a:r>
              <a:rPr lang="en-US" altLang="zh-CN" b="1" dirty="0" smtClean="0"/>
              <a:t>summary of ARC SC discussion on 11-20/1164r4</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Nov 20th</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5498614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#1 (11-20/1728)</a:t>
            </a:r>
            <a:endParaRPr lang="zh-CN" altLang="en-US" dirty="0"/>
          </a:p>
        </p:txBody>
      </p:sp>
      <p:sp>
        <p:nvSpPr>
          <p:cNvPr id="3" name="内容占位符 2"/>
          <p:cNvSpPr>
            <a:spLocks noGrp="1"/>
          </p:cNvSpPr>
          <p:nvPr>
            <p:ph idx="1"/>
          </p:nvPr>
        </p:nvSpPr>
        <p:spPr/>
        <p:txBody>
          <a:bodyPr/>
          <a:lstStyle/>
          <a:p>
            <a:r>
              <a:rPr lang="en-US" altLang="zh-CN" dirty="0" smtClean="0"/>
              <a:t>Move to add </a:t>
            </a:r>
            <a:r>
              <a:rPr lang="en-US" altLang="zh-CN" dirty="0"/>
              <a:t>in the SFD </a:t>
            </a:r>
            <a:br>
              <a:rPr lang="en-US" altLang="zh-CN" dirty="0"/>
            </a:br>
            <a:r>
              <a:rPr lang="en-US" altLang="zh-CN" dirty="0"/>
              <a:t>“11bd supports distance measurement using NTB ranging for 10 MHz and 20 MHz bandwidth PPDUs in the 5.9 GHz </a:t>
            </a:r>
            <a:r>
              <a:rPr lang="en-US" altLang="zh-CN" dirty="0" smtClean="0"/>
              <a:t>band</a:t>
            </a:r>
            <a:r>
              <a:rPr lang="en-US" altLang="zh-CN" dirty="0"/>
              <a:t>. This feature is optional</a:t>
            </a:r>
            <a:r>
              <a:rPr lang="en-US" altLang="zh-CN" dirty="0" smtClean="0"/>
              <a:t>.“</a:t>
            </a:r>
          </a:p>
          <a:p>
            <a:endParaRPr lang="en-US" altLang="zh-CN" dirty="0"/>
          </a:p>
          <a:p>
            <a:r>
              <a:rPr lang="en-US" altLang="zh-CN" dirty="0" smtClean="0"/>
              <a:t>Moved: Stephan </a:t>
            </a:r>
          </a:p>
          <a:p>
            <a:r>
              <a:rPr lang="en-US" altLang="zh-CN" dirty="0" smtClean="0"/>
              <a:t>Seconded: </a:t>
            </a:r>
            <a:r>
              <a:rPr lang="en-US" altLang="zh-CN" dirty="0" err="1" smtClean="0"/>
              <a:t>Qinghua</a:t>
            </a:r>
            <a:r>
              <a:rPr lang="en-US" altLang="zh-CN" dirty="0" smtClean="0"/>
              <a:t> Li</a:t>
            </a:r>
          </a:p>
          <a:p>
            <a:endParaRPr lang="en-US" altLang="zh-CN" dirty="0"/>
          </a:p>
          <a:p>
            <a:r>
              <a:rPr lang="en-US" altLang="zh-CN" dirty="0" smtClean="0">
                <a:solidFill>
                  <a:srgbClr val="00B050"/>
                </a:solidFill>
              </a:rPr>
              <a:t>Approved unanimously</a:t>
            </a:r>
          </a:p>
          <a:p>
            <a:endParaRPr lang="en-US" altLang="zh-CN" dirty="0"/>
          </a:p>
          <a:p>
            <a:r>
              <a:rPr lang="en-US" altLang="zh-CN" dirty="0" smtClean="0"/>
              <a:t>(SP result: 21Y/0N/5A)</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b="1"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b="1"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2020</a:t>
            </a:r>
            <a:endParaRPr kumimoji="0" lang="en-US"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2891960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37063</TotalTime>
  <Words>2464</Words>
  <Application>Microsoft Office PowerPoint</Application>
  <PresentationFormat>宽屏</PresentationFormat>
  <Paragraphs>476</Paragraphs>
  <Slides>34</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34</vt:i4>
      </vt:variant>
    </vt:vector>
  </HeadingPairs>
  <TitlesOfParts>
    <vt:vector size="45"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Current Teleconference Plan</vt:lpstr>
      <vt:lpstr>TGbd Documents Update</vt:lpstr>
      <vt:lpstr>Current TGbd Timeline</vt:lpstr>
      <vt:lpstr>IEEE 802.11 TGbd Teleconference</vt:lpstr>
      <vt:lpstr>Teleconference Bridge Information</vt:lpstr>
      <vt:lpstr>PowerPoint 演示文稿</vt:lpstr>
      <vt:lpstr>IEEE P802.11bd D1.0 WG LB Progress</vt:lpstr>
      <vt:lpstr>IEEE 802.11 TGbd Teleconference</vt:lpstr>
      <vt:lpstr>Teleconference Bridge Information</vt:lpstr>
      <vt:lpstr>PowerPoint 演示文稿</vt:lpstr>
      <vt:lpstr>Motion for Coexistence Assurance Document</vt:lpstr>
      <vt:lpstr>IEEE 802.11 TGbd Teleconference</vt:lpstr>
      <vt:lpstr>Teleconference Bridge Information</vt:lpstr>
      <vt:lpstr>PowerPoint 演示文稿</vt:lpstr>
      <vt:lpstr>IEEE 802.11 TGbd Teleconference</vt:lpstr>
      <vt:lpstr>Teleconference Bridge Information</vt:lpstr>
      <vt:lpstr>PowerPoint 演示文稿</vt:lpstr>
      <vt:lpstr>Appointment of TGbd Secretary</vt:lpstr>
      <vt:lpstr>Future Teleconference Plan</vt:lpstr>
      <vt:lpstr>Approve the TGbd minutes</vt:lpstr>
      <vt:lpstr>IEEE 802.11 TGbd Teleconference</vt:lpstr>
      <vt:lpstr>Teleconference Bridge Information</vt:lpstr>
      <vt:lpstr>PowerPoint 演示文稿</vt:lpstr>
      <vt:lpstr>Motion #1 (11-20/1728)</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4728</cp:revision>
  <cp:lastPrinted>2014-11-04T15:04:00Z</cp:lastPrinted>
  <dcterms:created xsi:type="dcterms:W3CDTF">2007-04-17T18:10:00Z</dcterms:created>
  <dcterms:modified xsi:type="dcterms:W3CDTF">2020-11-06T16:43:16Z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