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8" r:id="rId29"/>
    <p:sldId id="1049" r:id="rId30"/>
    <p:sldId id="1050" r:id="rId31"/>
    <p:sldId id="1045" r:id="rId32"/>
    <p:sldId id="1046" r:id="rId33"/>
    <p:sldId id="1047" r:id="rId34"/>
    <p:sldId id="1051"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29"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Oct 13</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Oct 16</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Oct 20</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10:00am ~ 11:59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dirty="0">
                <a:solidFill>
                  <a:srgbClr val="00B050"/>
                </a:solidFill>
                <a:cs typeface="+mn-ea"/>
                <a:sym typeface="+mn-ea"/>
              </a:rPr>
              <a:t>Nov 24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29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247448147"/>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11-20/1561r6</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rgbClr val="0070C0"/>
                          </a:solidFill>
                          <a:sym typeface="+mn-ea"/>
                        </a:rPr>
                        <a:t>11-20/1655r3</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p>
          <a:p>
            <a:pPr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 </a:t>
            </a:r>
            <a:r>
              <a:rPr lang="zh-CN" altLang="en-US" dirty="0" smtClean="0"/>
              <a:t>（</a:t>
            </a:r>
            <a:r>
              <a:rPr lang="en-US" altLang="zh-CN" dirty="0" smtClean="0"/>
              <a:t>11-20/1564r2)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11-20/1564r2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Seconded: Joseph Levy</a:t>
            </a:r>
          </a:p>
          <a:p>
            <a:endParaRPr lang="en-US" altLang="zh-CN" sz="2400" dirty="0"/>
          </a:p>
          <a:p>
            <a:r>
              <a:rPr lang="en-US" altLang="zh-CN" sz="2400" dirty="0" err="1" smtClean="0"/>
              <a:t>Webex</a:t>
            </a:r>
            <a:r>
              <a:rPr lang="en-US" altLang="zh-CN" sz="2400" dirty="0" smtClean="0"/>
              <a:t> Voting Result: 14Y/0N/1A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173 611 0727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173 611 0727</a:t>
            </a:r>
          </a:p>
          <a:p>
            <a:endParaRPr sz="2400" dirty="0"/>
          </a:p>
          <a:p>
            <a:r>
              <a:rPr lang="en-US" sz="2400" dirty="0"/>
              <a:t>Join from a video system or application: dial </a:t>
            </a:r>
            <a:r>
              <a:rPr lang="en-US" altLang="zh-CN" sz="2400" dirty="0" smtClean="0"/>
              <a:t>1731305901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Approve the appointment</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of </a:t>
            </a:r>
            <a:r>
              <a:rPr kumimoji="0" lang="en-GB" altLang="en-US"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TGbd</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Secretary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olidFill>
                  <a:srgbClr val="00B050"/>
                </a:solidFill>
              </a:rPr>
              <a:t>Approve the minutes</a:t>
            </a:r>
            <a:endParaRPr kumimoji="0" lang="en-GB" altLang="en-US" b="1" i="0" u="none" strike="noStrike" kern="1200" cap="none" spc="0" normalizeH="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solidFill>
                  <a:srgbClr val="00B050"/>
                </a:solidFill>
              </a:rPr>
              <a:t>Teleconference plan for future</a:t>
            </a:r>
            <a:endParaRPr kumimoji="0" lang="en-GB" altLang="en-US" b="1" i="0" u="none" strike="noStrike" kern="1200" cap="none" spc="0" normalizeH="0" baseline="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Presentations</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discussion (call for submissions)</a:t>
            </a:r>
          </a:p>
          <a:p>
            <a:pPr marL="800100" lvl="1" indent="-342900" algn="just" eaLnBrk="0" hangingPunct="0">
              <a:buFontTx/>
              <a:buChar char="•"/>
              <a:defRPr/>
            </a:pPr>
            <a:r>
              <a:rPr lang="en-US" altLang="zh-CN" b="1" dirty="0" smtClean="0">
                <a:solidFill>
                  <a:srgbClr val="00B050"/>
                </a:solidFill>
              </a:rPr>
              <a:t>11-20/1166r3, NGV 11bd Architecture Discussion, Joseph Levy (</a:t>
            </a:r>
            <a:r>
              <a:rPr lang="en-US" altLang="zh-CN" b="1" dirty="0" err="1" smtClean="0">
                <a:solidFill>
                  <a:srgbClr val="00B050"/>
                </a:solidFill>
              </a:rPr>
              <a:t>InterDigital</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11-20/1728</a:t>
            </a:r>
            <a:r>
              <a:rPr lang="zh-CN" altLang="en-US" sz="2100" b="1" dirty="0">
                <a:solidFill>
                  <a:srgbClr val="00B050"/>
                </a:solidFill>
              </a:rPr>
              <a:t>， </a:t>
            </a:r>
            <a:r>
              <a:rPr lang="en-US" altLang="zh-CN" sz="2100" b="1" dirty="0" smtClean="0">
                <a:solidFill>
                  <a:srgbClr val="00B050"/>
                </a:solidFill>
              </a:rPr>
              <a:t>802-11bd-NGV-Ranging-Status-and-Types, Stephan Sand (DLR)</a:t>
            </a:r>
          </a:p>
          <a:p>
            <a:pPr marL="800100" lvl="1" indent="-342900" algn="just" eaLnBrk="0" hangingPunct="0">
              <a:buFontTx/>
              <a:buChar char="•"/>
              <a:defRPr/>
            </a:pPr>
            <a:r>
              <a:rPr lang="en-US" altLang="zh-CN" sz="2100" b="1" dirty="0" smtClean="0">
                <a:solidFill>
                  <a:srgbClr val="00B050"/>
                </a:solidFill>
              </a:rPr>
              <a:t>11-20/1761, 11az ranging in 11bd,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zh-CN"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6</a:t>
            </a:r>
            <a:r>
              <a:rPr lang="en-US" altLang="en-GB" baseline="30000" dirty="0" smtClean="0"/>
              <a:t>th</a:t>
            </a:r>
            <a:r>
              <a:rPr lang="en-US" altLang="en-GB" dirty="0" smtClean="0"/>
              <a:t> </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Appointment of </a:t>
            </a:r>
            <a:r>
              <a:rPr lang="en-US" altLang="zh-CN" sz="2800" dirty="0" err="1" smtClean="0"/>
              <a:t>TGbd</a:t>
            </a:r>
            <a:r>
              <a:rPr lang="en-US" altLang="zh-CN" sz="2800" dirty="0" smtClean="0"/>
              <a:t> Secretary</a:t>
            </a:r>
            <a:endParaRPr lang="zh-CN" altLang="en-US" sz="2800" dirty="0"/>
          </a:p>
        </p:txBody>
      </p:sp>
      <p:sp>
        <p:nvSpPr>
          <p:cNvPr id="3" name="内容占位符 2"/>
          <p:cNvSpPr>
            <a:spLocks noGrp="1"/>
          </p:cNvSpPr>
          <p:nvPr>
            <p:ph idx="1"/>
          </p:nvPr>
        </p:nvSpPr>
        <p:spPr/>
        <p:txBody>
          <a:bodyPr/>
          <a:lstStyle/>
          <a:p>
            <a:r>
              <a:rPr lang="en-US" altLang="zh-CN" sz="2800" dirty="0" smtClean="0"/>
              <a:t>Approve the appointment of Yan </a:t>
            </a:r>
            <a:r>
              <a:rPr lang="en-US" altLang="zh-CN" sz="2800" dirty="0" err="1" smtClean="0"/>
              <a:t>Zang</a:t>
            </a:r>
            <a:r>
              <a:rPr lang="en-US" altLang="zh-CN" sz="2800" dirty="0" smtClean="0"/>
              <a:t> (NXP) as the </a:t>
            </a:r>
            <a:r>
              <a:rPr lang="en-US" altLang="zh-CN" sz="2800" dirty="0" err="1" smtClean="0"/>
              <a:t>TGbd</a:t>
            </a:r>
            <a:r>
              <a:rPr lang="en-US" altLang="zh-CN" sz="2800" dirty="0" smtClean="0"/>
              <a:t> Secretary</a:t>
            </a:r>
          </a:p>
          <a:p>
            <a:endParaRPr lang="en-US" altLang="zh-CN" dirty="0"/>
          </a:p>
          <a:p>
            <a:endParaRPr lang="en-US" altLang="zh-CN" dirty="0" smtClean="0"/>
          </a:p>
          <a:p>
            <a:r>
              <a:rPr lang="en-US" altLang="zh-CN" sz="2400" dirty="0" smtClean="0">
                <a:solidFill>
                  <a:srgbClr val="00B050"/>
                </a:solidFill>
              </a:rPr>
              <a:t>Approved with unanimous consensus.</a:t>
            </a:r>
            <a:endParaRPr lang="zh-CN" altLang="en-US" sz="2400"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18570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a:t>
            </a:r>
            <a:r>
              <a:rPr lang="en-US" altLang="zh-CN" sz="3200" dirty="0"/>
              <a:t>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828912" y="2057436"/>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 11:00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u="sng" dirty="0" smtClean="0">
                <a:solidFill>
                  <a:srgbClr val="00B050"/>
                </a:solidFill>
                <a:cs typeface="+mn-ea"/>
                <a:sym typeface="+mn-ea"/>
              </a:rPr>
              <a:t>Nov 20</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10:00am ~ 11:59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(LB comments assignment)</a:t>
            </a:r>
          </a:p>
          <a:p>
            <a:pPr eaLnBrk="1" hangingPunct="1"/>
            <a:r>
              <a:rPr lang="en-US" altLang="zh-CN" sz="2400" u="sng" dirty="0" smtClean="0">
                <a:solidFill>
                  <a:srgbClr val="00B050"/>
                </a:solidFill>
                <a:cs typeface="+mn-ea"/>
                <a:sym typeface="+mn-ea"/>
              </a:rPr>
              <a:t>Nov 24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Nov 27</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(Thanksgiving Day) </a:t>
            </a:r>
          </a:p>
          <a:p>
            <a:pPr eaLnBrk="1" hangingPunct="1"/>
            <a:r>
              <a:rPr lang="en-US" altLang="zh-CN" sz="2400" u="sng" dirty="0" smtClean="0">
                <a:solidFill>
                  <a:srgbClr val="00B050"/>
                </a:solidFill>
                <a:cs typeface="+mn-ea"/>
                <a:sym typeface="+mn-ea"/>
              </a:rPr>
              <a:t>Dec 1</a:t>
            </a:r>
            <a:r>
              <a:rPr lang="en-US" altLang="zh-CN" sz="2400" u="sng" baseline="30000" dirty="0" smtClean="0">
                <a:solidFill>
                  <a:srgbClr val="00B050"/>
                </a:solidFill>
                <a:cs typeface="+mn-ea"/>
                <a:sym typeface="+mn-ea"/>
              </a:rPr>
              <a:t>st</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11</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15</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Dec 22</a:t>
            </a:r>
            <a:r>
              <a:rPr lang="en-US" altLang="zh-CN" sz="2400" strike="sngStrike" baseline="30000" dirty="0" smtClean="0">
                <a:solidFill>
                  <a:srgbClr val="00B050"/>
                </a:solidFill>
                <a:cs typeface="+mn-ea"/>
                <a:sym typeface="+mn-ea"/>
              </a:rPr>
              <a:t>nd</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strike="sngStrike" dirty="0" smtClean="0">
                <a:solidFill>
                  <a:srgbClr val="00B050"/>
                </a:solidFill>
                <a:cs typeface="+mn-ea"/>
                <a:sym typeface="+mn-ea"/>
              </a:rPr>
              <a:t>Dec 25</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u="sng" dirty="0" smtClean="0">
                <a:solidFill>
                  <a:srgbClr val="00B050"/>
                </a:solidFill>
                <a:cs typeface="+mn-ea"/>
                <a:sym typeface="+mn-ea"/>
              </a:rPr>
              <a:t>Dec 29</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1666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Approve the </a:t>
            </a:r>
            <a:r>
              <a:rPr lang="en-US" altLang="zh-CN" sz="2800" dirty="0" err="1" smtClean="0"/>
              <a:t>TGbd</a:t>
            </a:r>
            <a:r>
              <a:rPr lang="en-US" altLang="zh-CN" sz="2800" dirty="0" smtClean="0"/>
              <a:t> minutes</a:t>
            </a:r>
            <a:endParaRPr lang="zh-CN" altLang="en-US" sz="2800" dirty="0"/>
          </a:p>
        </p:txBody>
      </p:sp>
      <p:sp>
        <p:nvSpPr>
          <p:cNvPr id="3" name="内容占位符 2"/>
          <p:cNvSpPr>
            <a:spLocks noGrp="1"/>
          </p:cNvSpPr>
          <p:nvPr>
            <p:ph idx="1"/>
          </p:nvPr>
        </p:nvSpPr>
        <p:spPr/>
        <p:txBody>
          <a:bodyPr/>
          <a:lstStyle/>
          <a:p>
            <a:r>
              <a:rPr lang="en-US" altLang="zh-CN" sz="2800" dirty="0" smtClean="0"/>
              <a:t>Approve the teleconference minutes for Sep interim week and TCs after Sep interim week:</a:t>
            </a:r>
          </a:p>
          <a:p>
            <a:r>
              <a:rPr lang="en-US" altLang="zh-CN" sz="2800" dirty="0" smtClean="0"/>
              <a:t>  - 11-20/1489r1 for Sep interim week</a:t>
            </a:r>
          </a:p>
          <a:p>
            <a:r>
              <a:rPr lang="en-US" altLang="zh-CN" sz="2800" dirty="0"/>
              <a:t> </a:t>
            </a:r>
            <a:r>
              <a:rPr lang="en-US" altLang="zh-CN" sz="2800" dirty="0" smtClean="0"/>
              <a:t> - 11-20/1655r3 for TCs after Sep interim week</a:t>
            </a:r>
          </a:p>
          <a:p>
            <a:endParaRPr lang="en-US" altLang="zh-CN" sz="2800" dirty="0" smtClean="0"/>
          </a:p>
          <a:p>
            <a:r>
              <a:rPr lang="en-US" altLang="zh-CN" sz="2800" dirty="0" smtClean="0">
                <a:solidFill>
                  <a:srgbClr val="00B050"/>
                </a:solidFill>
              </a:rPr>
              <a:t>Approved with unanimous consensus</a:t>
            </a:r>
            <a:endParaRPr lang="en-US" altLang="zh-CN" sz="2800" dirty="0">
              <a:solidFill>
                <a:srgbClr val="00B050"/>
              </a:solidFill>
            </a:endParaRPr>
          </a:p>
          <a:p>
            <a:endParaRPr lang="en-US" altLang="zh-CN" sz="2800" dirty="0" smtClean="0"/>
          </a:p>
          <a:p>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669034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a:t>
            </a:r>
            <a:r>
              <a:rPr lang="en-US" sz="2400" dirty="0" smtClean="0"/>
              <a:t> </a:t>
            </a:r>
            <a:r>
              <a:rPr lang="en-US" altLang="zh-CN" sz="2400" dirty="0" smtClean="0"/>
              <a:t>173 574 7459</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173 574 7459</a:t>
            </a:r>
            <a:endParaRPr sz="2400" dirty="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1735747459@ieee802.my.webex.com</a:t>
            </a:r>
            <a:r>
              <a:rPr lang="en-US" altLang="zh-CN" sz="2400" dirty="0"/>
              <a:t>, or 173.243.2.68</a:t>
            </a:r>
          </a:p>
          <a:p>
            <a:endParaRPr lang="en-US" altLang="zh-CN" sz="2400" dirty="0"/>
          </a:p>
          <a:p>
            <a:r>
              <a:rPr lang="en-US" altLang="zh-CN" sz="2400" dirty="0"/>
              <a:t>Join using Microsoft Lync or Microsoft Skype for Business: dial 1735747459</a:t>
            </a:r>
            <a:r>
              <a:rPr lang="en-US" altLang="zh-CN" sz="2400" dirty="0" smtClean="0"/>
              <a:t>.ieee802.my@lync.webex.com</a:t>
            </a:r>
            <a:endParaRPr lang="en-US" altLang="zh-CN"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11-20/1761r2(updated), </a:t>
            </a:r>
            <a:r>
              <a:rPr lang="en-US" altLang="zh-CN" b="1" dirty="0">
                <a:solidFill>
                  <a:srgbClr val="00B050"/>
                </a:solidFill>
              </a:rPr>
              <a:t>11az ranging in 11bd, </a:t>
            </a:r>
            <a:r>
              <a:rPr lang="en-US" altLang="zh-CN" b="1" dirty="0" err="1">
                <a:solidFill>
                  <a:srgbClr val="00B050"/>
                </a:solidFill>
              </a:rPr>
              <a:t>Bahar</a:t>
            </a:r>
            <a:r>
              <a:rPr lang="en-US" altLang="zh-CN" b="1" dirty="0">
                <a:solidFill>
                  <a:srgbClr val="00B050"/>
                </a:solidFill>
              </a:rPr>
              <a:t> </a:t>
            </a:r>
            <a:r>
              <a:rPr lang="en-US" altLang="zh-CN" b="1" dirty="0" err="1">
                <a:solidFill>
                  <a:srgbClr val="00B050"/>
                </a:solidFill>
              </a:rPr>
              <a:t>Sadeghi</a:t>
            </a:r>
            <a:r>
              <a:rPr lang="en-US" altLang="zh-CN" b="1" dirty="0">
                <a:solidFill>
                  <a:srgbClr val="00B050"/>
                </a:solidFill>
              </a:rPr>
              <a:t> (Intel)</a:t>
            </a:r>
          </a:p>
          <a:p>
            <a:pPr marL="800100" lvl="1" indent="-342900" algn="just" eaLnBrk="0" hangingPunct="0">
              <a:buFontTx/>
              <a:buChar char="•"/>
              <a:defRPr/>
            </a:pPr>
            <a:r>
              <a:rPr lang="en-US" altLang="zh-CN" b="1" dirty="0" smtClean="0">
                <a:solidFill>
                  <a:srgbClr val="00B050"/>
                </a:solidFill>
              </a:rPr>
              <a:t>11-20/1728r1(updated)</a:t>
            </a:r>
            <a:r>
              <a:rPr lang="zh-CN" altLang="en-US" b="1" dirty="0" smtClean="0">
                <a:solidFill>
                  <a:srgbClr val="00B050"/>
                </a:solidFill>
              </a:rPr>
              <a:t>， </a:t>
            </a:r>
            <a:r>
              <a:rPr lang="en-US" altLang="zh-CN" b="1" dirty="0">
                <a:solidFill>
                  <a:srgbClr val="00B050"/>
                </a:solidFill>
              </a:rPr>
              <a:t>802-11bd-NGV-Ranging-Status-and-Types, Stephan Sand (DLR)</a:t>
            </a:r>
          </a:p>
          <a:p>
            <a:pPr marL="800100" lvl="1" indent="-342900" algn="just" eaLnBrk="0" hangingPunct="0">
              <a:buFontTx/>
              <a:buChar char="•"/>
              <a:defRPr/>
            </a:pPr>
            <a:r>
              <a:rPr lang="en-US" altLang="zh-CN" b="1" dirty="0" smtClean="0"/>
              <a:t>SPs</a:t>
            </a:r>
          </a:p>
          <a:p>
            <a:pPr marL="800100" lvl="1" indent="-342900" algn="just" eaLnBrk="0" hangingPunct="0">
              <a:buFontTx/>
              <a:buChar char="•"/>
              <a:defRPr/>
            </a:pPr>
            <a:r>
              <a:rPr lang="en-US" altLang="zh-CN" b="1" dirty="0" smtClean="0"/>
              <a:t>11-20/1802</a:t>
            </a:r>
            <a:r>
              <a:rPr lang="zh-CN" altLang="en-US" b="1" dirty="0" smtClean="0"/>
              <a:t>， </a:t>
            </a:r>
            <a:r>
              <a:rPr lang="en-US" altLang="zh-CN" b="1" dirty="0" smtClean="0"/>
              <a:t>summary of ARC SC discussion on 11-20/1164r4</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Nov 20th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(11-20/1728)</a:t>
            </a:r>
            <a:endParaRPr lang="zh-CN" altLang="en-US" dirty="0"/>
          </a:p>
        </p:txBody>
      </p:sp>
      <p:sp>
        <p:nvSpPr>
          <p:cNvPr id="3" name="内容占位符 2"/>
          <p:cNvSpPr>
            <a:spLocks noGrp="1"/>
          </p:cNvSpPr>
          <p:nvPr>
            <p:ph idx="1"/>
          </p:nvPr>
        </p:nvSpPr>
        <p:spPr/>
        <p:txBody>
          <a:bodyPr/>
          <a:lstStyle/>
          <a:p>
            <a:r>
              <a:rPr lang="en-US" altLang="zh-CN" dirty="0" smtClean="0"/>
              <a:t>Move to add </a:t>
            </a:r>
            <a:r>
              <a:rPr lang="en-US" altLang="zh-CN" dirty="0"/>
              <a:t>in the SFD </a:t>
            </a:r>
            <a:br>
              <a:rPr lang="en-US" altLang="zh-CN" dirty="0"/>
            </a:br>
            <a:r>
              <a:rPr lang="en-US" altLang="zh-CN" dirty="0"/>
              <a:t>“11bd supports distance measurement using NTB ranging for 10 MHz and 20 MHz bandwidth PPDUs in the 5.9 GHz </a:t>
            </a:r>
            <a:r>
              <a:rPr lang="en-US" altLang="zh-CN" dirty="0" smtClean="0"/>
              <a:t>band</a:t>
            </a:r>
            <a:r>
              <a:rPr lang="en-US" altLang="zh-CN" dirty="0"/>
              <a:t>. This feature is optional</a:t>
            </a:r>
            <a:r>
              <a:rPr lang="en-US" altLang="zh-CN" dirty="0" smtClean="0"/>
              <a:t>.“</a:t>
            </a:r>
          </a:p>
          <a:p>
            <a:endParaRPr lang="en-US" altLang="zh-CN" dirty="0"/>
          </a:p>
          <a:p>
            <a:r>
              <a:rPr lang="en-US" altLang="zh-CN" dirty="0" smtClean="0"/>
              <a:t>Moved: Stephan </a:t>
            </a:r>
          </a:p>
          <a:p>
            <a:r>
              <a:rPr lang="en-US" altLang="zh-CN" dirty="0" smtClean="0"/>
              <a:t>Seconded: </a:t>
            </a:r>
            <a:r>
              <a:rPr lang="en-US" altLang="zh-CN" dirty="0" err="1" smtClean="0"/>
              <a:t>Qinghua</a:t>
            </a:r>
            <a:r>
              <a:rPr lang="en-US" altLang="zh-CN" dirty="0" smtClean="0"/>
              <a:t> Li</a:t>
            </a:r>
          </a:p>
          <a:p>
            <a:endParaRPr lang="en-US" altLang="zh-CN" dirty="0"/>
          </a:p>
          <a:p>
            <a:r>
              <a:rPr lang="en-US" altLang="zh-CN" dirty="0" smtClean="0">
                <a:solidFill>
                  <a:srgbClr val="00B050"/>
                </a:solidFill>
              </a:rPr>
              <a:t>Approved unanimously</a:t>
            </a:r>
          </a:p>
          <a:p>
            <a:endParaRPr lang="en-US" altLang="zh-CN" dirty="0"/>
          </a:p>
          <a:p>
            <a:r>
              <a:rPr lang="en-US" altLang="zh-CN" dirty="0" smtClean="0"/>
              <a:t>(SP result: 21Y/0N/5A)</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9196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37063</TotalTime>
  <Words>2464</Words>
  <Application>Microsoft Office PowerPoint</Application>
  <PresentationFormat>宽屏</PresentationFormat>
  <Paragraphs>476</Paragraphs>
  <Slides>34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4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Appointment of TGbd Secretary</vt:lpstr>
      <vt:lpstr>Future Teleconference Plan</vt:lpstr>
      <vt:lpstr>Approve the TGbd minutes</vt:lpstr>
      <vt:lpstr>IEEE 802.11 TGbd Teleconference</vt:lpstr>
      <vt:lpstr>Teleconference Bridge Information</vt:lpstr>
      <vt:lpstr>PowerPoint 演示文稿</vt:lpstr>
      <vt:lpstr>Motion #1 (11-20/1728)</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4728</cp:revision>
  <cp:lastPrinted>2014-11-04T15:04:00Z</cp:lastPrinted>
  <dcterms:created xsi:type="dcterms:W3CDTF">2007-04-17T18:10:00Z</dcterms:created>
  <dcterms:modified xsi:type="dcterms:W3CDTF">2020-11-06T16:43:16Z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