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501" r:id="rId2"/>
    <p:sldId id="565" r:id="rId3"/>
    <p:sldId id="566" r:id="rId4"/>
    <p:sldId id="567" r:id="rId5"/>
    <p:sldId id="584" r:id="rId6"/>
    <p:sldId id="569" r:id="rId7"/>
    <p:sldId id="570" r:id="rId8"/>
    <p:sldId id="571" r:id="rId9"/>
    <p:sldId id="572" r:id="rId10"/>
    <p:sldId id="573" r:id="rId11"/>
    <p:sldId id="574" r:id="rId12"/>
    <p:sldId id="575" r:id="rId13"/>
    <p:sldId id="576" r:id="rId14"/>
    <p:sldId id="577" r:id="rId15"/>
    <p:sldId id="579" r:id="rId16"/>
    <p:sldId id="580" r:id="rId17"/>
    <p:sldId id="582" r:id="rId18"/>
    <p:sldId id="583" r:id="rId19"/>
  </p:sldIdLst>
  <p:sldSz cx="9144000" cy="6858000" type="screen4x3"/>
  <p:notesSz cx="7010400" cy="92964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 Stephens 6" initials="aps" lastIdx="6" clrIdx="0">
    <p:extLst/>
  </p:cmAuthor>
  <p:cmAuthor id="2" name="jsegev" initials="j" lastIdx="3" clrIdx="1"/>
  <p:cmAuthor id="3" name="Aldana, Carlos H" initials="ACH" lastIdx="4" clrIdx="2">
    <p:extLst>
      <p:ext uri="{19B8F6BF-5375-455C-9EA6-DF929625EA0E}">
        <p15:presenceInfo xmlns:p15="http://schemas.microsoft.com/office/powerpoint/2012/main" userId="S-1-5-21-725345543-602162358-527237240-3309005" providerId="AD"/>
      </p:ext>
    </p:extLst>
  </p:cmAuthor>
  <p:cmAuthor id="4" name="Erik Lindskog" initials="EL" lastIdx="5" clrIdx="3">
    <p:extLst>
      <p:ext uri="{19B8F6BF-5375-455C-9EA6-DF929625EA0E}">
        <p15:presenceInfo xmlns:p15="http://schemas.microsoft.com/office/powerpoint/2012/main" userId="S-1-5-21-191130273-305881739-1540833222-690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66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743" autoAdjust="0"/>
    <p:restoredTop sz="93190" autoAdjust="0"/>
  </p:normalViewPr>
  <p:slideViewPr>
    <p:cSldViewPr>
      <p:cViewPr varScale="1">
        <p:scale>
          <a:sx n="129" d="100"/>
          <a:sy n="129" d="100"/>
        </p:scale>
        <p:origin x="725" y="110"/>
      </p:cViewPr>
      <p:guideLst>
        <p:guide orient="horz" pos="2160"/>
        <p:guide pos="2880"/>
      </p:guideLst>
    </p:cSldViewPr>
  </p:slideViewPr>
  <p:outlineViewPr>
    <p:cViewPr>
      <p:scale>
        <a:sx n="33" d="100"/>
        <a:sy n="33" d="100"/>
      </p:scale>
      <p:origin x="0" y="-46147"/>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68" d="100"/>
          <a:sy n="68" d="100"/>
        </p:scale>
        <p:origin x="3010" y="67"/>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1576" y="175750"/>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a:lvl1pPr>
          </a:lstStyle>
          <a:p>
            <a:pPr>
              <a:defRPr/>
            </a:pPr>
            <a:r>
              <a:rPr lang="en-GB"/>
              <a:t>doc.: IEEE 802.11-yy/xxxxr0</a:t>
            </a:r>
          </a:p>
        </p:txBody>
      </p:sp>
      <p:sp>
        <p:nvSpPr>
          <p:cNvPr id="3075" name="Rectangle 3"/>
          <p:cNvSpPr>
            <a:spLocks noGrp="1" noChangeArrowheads="1"/>
          </p:cNvSpPr>
          <p:nvPr>
            <p:ph type="dt" sz="quarter" idx="1"/>
          </p:nvPr>
        </p:nvSpPr>
        <p:spPr bwMode="auto">
          <a:xfrm>
            <a:off x="702966" y="175750"/>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a:lvl1pPr>
          </a:lstStyle>
          <a:p>
            <a:pPr>
              <a:defRPr/>
            </a:pPr>
            <a:r>
              <a:rPr lang="en-GB"/>
              <a:t>Month Year</a:t>
            </a:r>
          </a:p>
        </p:txBody>
      </p:sp>
      <p:sp>
        <p:nvSpPr>
          <p:cNvPr id="3076" name="Rectangle 4"/>
          <p:cNvSpPr>
            <a:spLocks noGrp="1" noChangeArrowheads="1"/>
          </p:cNvSpPr>
          <p:nvPr>
            <p:ph type="ftr" sz="quarter" idx="2"/>
          </p:nvPr>
        </p:nvSpPr>
        <p:spPr bwMode="auto">
          <a:xfrm>
            <a:off x="5058787" y="8997439"/>
            <a:ext cx="1328895" cy="184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a:lvl1pPr>
          </a:lstStyle>
          <a:p>
            <a:pPr>
              <a:defRPr/>
            </a:pPr>
            <a:r>
              <a:rPr lang="en-GB" dirty="0"/>
              <a:t>Jonathan Segev, Intel</a:t>
            </a:r>
          </a:p>
        </p:txBody>
      </p:sp>
      <p:sp>
        <p:nvSpPr>
          <p:cNvPr id="3077" name="Rectangle 5"/>
          <p:cNvSpPr>
            <a:spLocks noGrp="1" noChangeArrowheads="1"/>
          </p:cNvSpPr>
          <p:nvPr>
            <p:ph type="sldNum" sz="quarter" idx="3"/>
          </p:nvPr>
        </p:nvSpPr>
        <p:spPr bwMode="auto">
          <a:xfrm>
            <a:off x="3168476" y="8997440"/>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8677">
              <a:defRPr/>
            </a:lvl1pPr>
          </a:lstStyle>
          <a:p>
            <a:pPr>
              <a:defRPr/>
            </a:pPr>
            <a:r>
              <a:rPr lang="en-GB"/>
              <a:t>Page </a:t>
            </a:r>
            <a:fld id="{50DA7F37-5871-4D08-9AD8-0EC62C959605}" type="slidenum">
              <a:rPr lang="en-GB"/>
              <a:pPr>
                <a:defRPr/>
              </a:pPr>
              <a:t>‹#›</a:t>
            </a:fld>
            <a:endParaRPr lang="en-GB"/>
          </a:p>
        </p:txBody>
      </p:sp>
      <p:sp>
        <p:nvSpPr>
          <p:cNvPr id="15366"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15367" name="Rectangle 7"/>
          <p:cNvSpPr>
            <a:spLocks noChangeArrowheads="1"/>
          </p:cNvSpPr>
          <p:nvPr/>
        </p:nvSpPr>
        <p:spPr bwMode="auto">
          <a:xfrm>
            <a:off x="701362" y="8997440"/>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8677"/>
            <a:r>
              <a:rPr lang="en-GB"/>
              <a:t>Submission</a:t>
            </a:r>
          </a:p>
        </p:txBody>
      </p:sp>
      <p:sp>
        <p:nvSpPr>
          <p:cNvPr id="15368"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4910" y="96239"/>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a:lvl1pPr>
          </a:lstStyle>
          <a:p>
            <a:pPr>
              <a:defRPr/>
            </a:pPr>
            <a:r>
              <a:rPr lang="en-GB"/>
              <a:t>doc.: IEEE 802.11-yy/xxxxr0</a:t>
            </a:r>
          </a:p>
        </p:txBody>
      </p:sp>
      <p:sp>
        <p:nvSpPr>
          <p:cNvPr id="2051" name="Rectangle 3"/>
          <p:cNvSpPr>
            <a:spLocks noGrp="1" noChangeArrowheads="1"/>
          </p:cNvSpPr>
          <p:nvPr>
            <p:ph type="dt" idx="1"/>
          </p:nvPr>
        </p:nvSpPr>
        <p:spPr bwMode="auto">
          <a:xfrm>
            <a:off x="661237" y="96239"/>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a:lvl1pPr>
          </a:lstStyle>
          <a:p>
            <a:pPr>
              <a:defRPr/>
            </a:pPr>
            <a:r>
              <a:rPr lang="en-GB"/>
              <a:t>Month Year</a:t>
            </a:r>
          </a:p>
        </p:txBody>
      </p:sp>
      <p:sp>
        <p:nvSpPr>
          <p:cNvPr id="13316"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4554835" y="9000620"/>
            <a:ext cx="1795934" cy="184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9760" lvl="4" algn="r" defTabSz="938677">
              <a:defRPr/>
            </a:lvl5pPr>
          </a:lstStyle>
          <a:p>
            <a:pPr lvl="4">
              <a:defRPr/>
            </a:pPr>
            <a:r>
              <a:rPr lang="en-GB" dirty="0"/>
              <a:t>Jonathan Segev, Intel</a:t>
            </a:r>
          </a:p>
        </p:txBody>
      </p:sp>
      <p:sp>
        <p:nvSpPr>
          <p:cNvPr id="2055" name="Rectangle 7"/>
          <p:cNvSpPr>
            <a:spLocks noGrp="1" noChangeArrowheads="1"/>
          </p:cNvSpPr>
          <p:nvPr>
            <p:ph type="sldNum" sz="quarter" idx="5"/>
          </p:nvPr>
        </p:nvSpPr>
        <p:spPr bwMode="auto">
          <a:xfrm>
            <a:off x="3258668" y="9000621"/>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a:lvl1pPr>
          </a:lstStyle>
          <a:p>
            <a:pPr>
              <a:defRPr/>
            </a:pPr>
            <a:r>
              <a:rPr lang="en-GB"/>
              <a:t>Page </a:t>
            </a:r>
            <a:fld id="{D2D11A6C-B4D3-4B35-9488-F1E9620A2584}" type="slidenum">
              <a:rPr lang="en-GB"/>
              <a:pPr>
                <a:defRPr/>
              </a:pPr>
              <a:t>‹#›</a:t>
            </a:fld>
            <a:endParaRPr lang="en-GB"/>
          </a:p>
        </p:txBody>
      </p:sp>
      <p:sp>
        <p:nvSpPr>
          <p:cNvPr id="13320" name="Rectangle 8"/>
          <p:cNvSpPr>
            <a:spLocks noChangeArrowheads="1"/>
          </p:cNvSpPr>
          <p:nvPr/>
        </p:nvSpPr>
        <p:spPr bwMode="auto">
          <a:xfrm>
            <a:off x="731855" y="900062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13321"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13322"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hdr="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defTabSz="449263">
              <a:buClr>
                <a:srgbClr val="000000"/>
              </a:buClr>
              <a:buSzPct val="100000"/>
              <a:buFont typeface="Times New Roman" pitchFamily="16" charset="0"/>
              <a:buNone/>
            </a:pPr>
            <a:endParaRPr lang="en-GB" sz="2400">
              <a:solidFill>
                <a:srgbClr val="FFFFFF"/>
              </a:solidFill>
              <a:latin typeface="Times New Roman" pitchFamily="16" charset="0"/>
              <a:ea typeface="MS Gothic" charset="-128"/>
            </a:endParaRPr>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8506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4BB4356B-64A4-49A3-9180-D4060259403F}" type="slidenum">
              <a:rPr lang="en-GB"/>
              <a:pPr>
                <a:defRPr/>
              </a:pPr>
              <a:t>‹#›</a:t>
            </a:fld>
            <a:endParaRPr lang="en-GB"/>
          </a:p>
        </p:txBody>
      </p:sp>
      <p:sp>
        <p:nvSpPr>
          <p:cNvPr id="6" name="Rectangle 5"/>
          <p:cNvSpPr/>
          <p:nvPr userDrawn="1"/>
        </p:nvSpPr>
        <p:spPr>
          <a:xfrm>
            <a:off x="6916236" y="6475413"/>
            <a:ext cx="1712328" cy="276999"/>
          </a:xfrm>
          <a:prstGeom prst="rect">
            <a:avLst/>
          </a:prstGeom>
        </p:spPr>
        <p:txBody>
          <a:bodyPr wrap="none">
            <a:spAutoFit/>
          </a:bodyPr>
          <a:lstStyle/>
          <a:p>
            <a:pPr>
              <a:defRPr/>
            </a:pPr>
            <a:r>
              <a:rPr lang="fr-FR" dirty="0" smtClean="0"/>
              <a:t>Erik</a:t>
            </a:r>
            <a:r>
              <a:rPr lang="fr-FR" baseline="0" dirty="0" smtClean="0"/>
              <a:t> Lindskog, Samsung</a:t>
            </a:r>
            <a:endParaRPr lang="en-GB" dirty="0"/>
          </a:p>
        </p:txBody>
      </p:sp>
    </p:spTree>
    <p:extLst>
      <p:ext uri="{BB962C8B-B14F-4D97-AF65-F5344CB8AC3E}">
        <p14:creationId xmlns:p14="http://schemas.microsoft.com/office/powerpoint/2010/main" val="3061354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6AE19327-4C68-46D6-BDB6-D6C46F595B13}" type="slidenum">
              <a:rPr lang="en-GB"/>
              <a:pPr>
                <a:defRPr/>
              </a:pPr>
              <a:t>‹#›</a:t>
            </a:fld>
            <a:endParaRPr lang="en-GB"/>
          </a:p>
        </p:txBody>
      </p:sp>
    </p:spTree>
    <p:extLst>
      <p:ext uri="{BB962C8B-B14F-4D97-AF65-F5344CB8AC3E}">
        <p14:creationId xmlns:p14="http://schemas.microsoft.com/office/powerpoint/2010/main" val="413120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98770FBA-13FD-45A2-B02A-86C02E5AF2C8}" type="slidenum">
              <a:rPr lang="en-GB"/>
              <a:pPr>
                <a:defRPr/>
              </a:pPr>
              <a:t>‹#›</a:t>
            </a:fld>
            <a:endParaRPr lang="en-GB"/>
          </a:p>
        </p:txBody>
      </p:sp>
    </p:spTree>
    <p:extLst>
      <p:ext uri="{BB962C8B-B14F-4D97-AF65-F5344CB8AC3E}">
        <p14:creationId xmlns:p14="http://schemas.microsoft.com/office/powerpoint/2010/main" val="2977916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857164"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479478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874134"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3003271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796136"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327778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796136"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524850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1999704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228620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4666"/>
          </a:xfrm>
        </p:spPr>
        <p:txBody>
          <a:bodyPr/>
          <a:lstStyle>
            <a:lvl1pPr>
              <a:defRPr/>
            </a:lvl1pPr>
          </a:lstStyle>
          <a:p>
            <a:r>
              <a:rPr lang="en-GB" dirty="0" smtClean="0"/>
              <a:t>Erik Lindskog, Samsung </a:t>
            </a:r>
            <a:endParaRPr lang="en-GB" dirty="0"/>
          </a:p>
        </p:txBody>
      </p:sp>
    </p:spTree>
    <p:extLst>
      <p:ext uri="{BB962C8B-B14F-4D97-AF65-F5344CB8AC3E}">
        <p14:creationId xmlns:p14="http://schemas.microsoft.com/office/powerpoint/2010/main" val="1201150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3588940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A1594516-5E1A-4508-A168-C8B6B68557E7}" type="slidenum">
              <a:rPr lang="en-GB"/>
              <a:pPr>
                <a:defRPr/>
              </a:pPr>
              <a:t>‹#›</a:t>
            </a:fld>
            <a:endParaRPr lang="en-GB"/>
          </a:p>
        </p:txBody>
      </p:sp>
      <p:sp>
        <p:nvSpPr>
          <p:cNvPr id="6" name="Rectangle 5"/>
          <p:cNvSpPr/>
          <p:nvPr userDrawn="1"/>
        </p:nvSpPr>
        <p:spPr>
          <a:xfrm>
            <a:off x="6804248" y="6475413"/>
            <a:ext cx="1779654" cy="276999"/>
          </a:xfrm>
          <a:prstGeom prst="rect">
            <a:avLst/>
          </a:prstGeom>
        </p:spPr>
        <p:txBody>
          <a:bodyPr wrap="none">
            <a:spAutoFit/>
          </a:bodyPr>
          <a:lstStyle/>
          <a:p>
            <a:pPr>
              <a:defRPr/>
            </a:pPr>
            <a:r>
              <a:rPr lang="fr-FR" dirty="0" smtClean="0"/>
              <a:t>Erik Lindskog, Samsung</a:t>
            </a:r>
            <a:endParaRPr lang="fr-FR" dirty="0"/>
          </a:p>
        </p:txBody>
      </p:sp>
    </p:spTree>
    <p:extLst>
      <p:ext uri="{BB962C8B-B14F-4D97-AF65-F5344CB8AC3E}">
        <p14:creationId xmlns:p14="http://schemas.microsoft.com/office/powerpoint/2010/main" val="7748039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1174160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1897056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3678874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915259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4666"/>
          </a:xfrm>
        </p:spPr>
        <p:txBody>
          <a:bodyPr/>
          <a:lstStyle>
            <a:lvl1pPr>
              <a:defRPr/>
            </a:lvl1pPr>
          </a:lstStyle>
          <a:p>
            <a:r>
              <a:rPr lang="en-GB" dirty="0" smtClean="0"/>
              <a:t>Erik Lindskog, Samsung </a:t>
            </a:r>
            <a:endParaRPr lang="en-GB" dirty="0"/>
          </a:p>
        </p:txBody>
      </p:sp>
    </p:spTree>
    <p:extLst>
      <p:ext uri="{BB962C8B-B14F-4D97-AF65-F5344CB8AC3E}">
        <p14:creationId xmlns:p14="http://schemas.microsoft.com/office/powerpoint/2010/main" val="869613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712280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738268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4018988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383761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Samsung</a:t>
            </a:r>
            <a:endParaRPr lang="en-GB"/>
          </a:p>
        </p:txBody>
      </p:sp>
    </p:spTree>
    <p:extLst>
      <p:ext uri="{BB962C8B-B14F-4D97-AF65-F5344CB8AC3E}">
        <p14:creationId xmlns:p14="http://schemas.microsoft.com/office/powerpoint/2010/main" val="1654418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5"/>
          <p:cNvSpPr>
            <a:spLocks noGrp="1" noChangeArrowheads="1"/>
          </p:cNvSpPr>
          <p:nvPr>
            <p:ph type="ftr" sz="quarter" idx="10"/>
          </p:nvPr>
        </p:nvSpPr>
        <p:spPr>
          <a:xfrm>
            <a:off x="5249753" y="6475413"/>
            <a:ext cx="3294172" cy="161583"/>
          </a:xfr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sz="1050"/>
            </a:lvl1pPr>
          </a:lstStyle>
          <a:p>
            <a:pPr>
              <a:defRPr/>
            </a:pPr>
            <a:r>
              <a:rPr lang="en-US" dirty="0" smtClean="0"/>
              <a:t>Erik Lindskog, Samsung </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291230A6-1ED8-40C7-B3D0-82B1B9814FDB}" type="slidenum">
              <a:rPr lang="en-GB"/>
              <a:pPr>
                <a:defRPr/>
              </a:pPr>
              <a:t>‹#›</a:t>
            </a:fld>
            <a:endParaRPr lang="en-GB"/>
          </a:p>
        </p:txBody>
      </p:sp>
    </p:spTree>
    <p:extLst>
      <p:ext uri="{BB962C8B-B14F-4D97-AF65-F5344CB8AC3E}">
        <p14:creationId xmlns:p14="http://schemas.microsoft.com/office/powerpoint/2010/main" val="35578528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507240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478193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760354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291940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273836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Samsung</a:t>
            </a:r>
            <a:endParaRPr lang="en-GB"/>
          </a:p>
        </p:txBody>
      </p:sp>
    </p:spTree>
    <p:extLst>
      <p:ext uri="{BB962C8B-B14F-4D97-AF65-F5344CB8AC3E}">
        <p14:creationId xmlns:p14="http://schemas.microsoft.com/office/powerpoint/2010/main" val="1407093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53299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100596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10912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482727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xfrm>
            <a:off x="5652120" y="6475413"/>
            <a:ext cx="2891805" cy="184666"/>
          </a:xfrm>
          <a:ln/>
        </p:spPr>
        <p:txBody>
          <a:bodyPr/>
          <a:lstStyle>
            <a:lvl1pPr>
              <a:defRPr/>
            </a:lvl1pPr>
          </a:lstStyle>
          <a:p>
            <a:pPr>
              <a:defRPr/>
            </a:pPr>
            <a:r>
              <a:rPr lang="en-US" dirty="0" smtClean="0"/>
              <a:t>Erik Lindskog, Samsung </a:t>
            </a: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F117D05D-D0C9-4B34-B1ED-C9E95193EB2E}" type="slidenum">
              <a:rPr lang="en-GB"/>
              <a:pPr>
                <a:defRPr/>
              </a:pPr>
              <a:t>‹#›</a:t>
            </a:fld>
            <a:endParaRPr lang="en-GB"/>
          </a:p>
        </p:txBody>
      </p:sp>
    </p:spTree>
    <p:extLst>
      <p:ext uri="{BB962C8B-B14F-4D97-AF65-F5344CB8AC3E}">
        <p14:creationId xmlns:p14="http://schemas.microsoft.com/office/powerpoint/2010/main" val="288188479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177030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Samsung</a:t>
            </a:r>
            <a:endParaRPr lang="en-GB"/>
          </a:p>
        </p:txBody>
      </p:sp>
    </p:spTree>
    <p:extLst>
      <p:ext uri="{BB962C8B-B14F-4D97-AF65-F5344CB8AC3E}">
        <p14:creationId xmlns:p14="http://schemas.microsoft.com/office/powerpoint/2010/main" val="1202952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3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147430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3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300291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3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716892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3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504310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3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735953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3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515896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3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538517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3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280578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xfrm>
            <a:off x="5508104" y="6475413"/>
            <a:ext cx="3035821" cy="184666"/>
          </a:xfrm>
          <a:ln/>
        </p:spPr>
        <p:txBody>
          <a:bodyPr/>
          <a:lstStyle>
            <a:lvl1pPr>
              <a:defRPr/>
            </a:lvl1pPr>
          </a:lstStyle>
          <a:p>
            <a:pPr>
              <a:defRPr/>
            </a:pPr>
            <a:r>
              <a:rPr lang="en-US" dirty="0" smtClean="0"/>
              <a:t>Erik Lindskog, Samsung </a:t>
            </a:r>
            <a:endParaRPr lang="en-GB"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GB"/>
              <a:t>Slide </a:t>
            </a:r>
            <a:fld id="{0D9E2F85-1C86-4BD5-B173-39EEDF247EAD}" type="slidenum">
              <a:rPr lang="en-GB"/>
              <a:pPr>
                <a:defRPr/>
              </a:pPr>
              <a:t>‹#›</a:t>
            </a:fld>
            <a:endParaRPr lang="en-GB"/>
          </a:p>
        </p:txBody>
      </p:sp>
    </p:spTree>
    <p:extLst>
      <p:ext uri="{BB962C8B-B14F-4D97-AF65-F5344CB8AC3E}">
        <p14:creationId xmlns:p14="http://schemas.microsoft.com/office/powerpoint/2010/main" val="213607047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3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629260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3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993965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4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572968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4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14860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4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05372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4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644840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4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543097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4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80616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4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033730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4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61105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GB"/>
              <a:t>Slide </a:t>
            </a:r>
            <a:fld id="{F122555B-E558-466E-8574-043BF9D9A5F0}" type="slidenum">
              <a:rPr lang="en-GB"/>
              <a:pPr>
                <a:defRPr/>
              </a:pPr>
              <a:t>‹#›</a:t>
            </a:fld>
            <a:endParaRPr lang="en-GB"/>
          </a:p>
        </p:txBody>
      </p:sp>
    </p:spTree>
    <p:extLst>
      <p:ext uri="{BB962C8B-B14F-4D97-AF65-F5344CB8AC3E}">
        <p14:creationId xmlns:p14="http://schemas.microsoft.com/office/powerpoint/2010/main" val="129455468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4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527025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4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44387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5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886988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5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63783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5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298894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5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868420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5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17742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5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178983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5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828856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5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057721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GB"/>
              <a:t>Slide </a:t>
            </a:r>
            <a:fld id="{35C880F8-9C7D-4760-B738-53F7D5677438}" type="slidenum">
              <a:rPr lang="en-GB"/>
              <a:pPr>
                <a:defRPr/>
              </a:pPr>
              <a:t>‹#›</a:t>
            </a:fld>
            <a:endParaRPr lang="en-GB"/>
          </a:p>
        </p:txBody>
      </p:sp>
    </p:spTree>
    <p:extLst>
      <p:ext uri="{BB962C8B-B14F-4D97-AF65-F5344CB8AC3E}">
        <p14:creationId xmlns:p14="http://schemas.microsoft.com/office/powerpoint/2010/main" val="118320532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5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265663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userDrawn="1">
  <p:cSld name="5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693906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userDrawn="1">
  <p:cSld name="6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045427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userDrawn="1">
  <p:cSld name="6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44124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userDrawn="1">
  <p:cSld name="6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086895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userDrawn="1">
  <p:cSld name="6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915670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userDrawn="1">
  <p:cSld name="6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972461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5AC5C183-5979-48EE-9F16-AA28435B14DC}" type="slidenum">
              <a:rPr lang="en-GB"/>
              <a:pPr>
                <a:defRPr/>
              </a:pPr>
              <a:t>‹#›</a:t>
            </a:fld>
            <a:endParaRPr lang="en-GB"/>
          </a:p>
        </p:txBody>
      </p:sp>
    </p:spTree>
    <p:extLst>
      <p:ext uri="{BB962C8B-B14F-4D97-AF65-F5344CB8AC3E}">
        <p14:creationId xmlns:p14="http://schemas.microsoft.com/office/powerpoint/2010/main" val="4251436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F6356C7F-401A-452F-A03B-44C52A153C7F}" type="slidenum">
              <a:rPr lang="en-GB"/>
              <a:pPr>
                <a:defRPr/>
              </a:pPr>
              <a:t>‹#›</a:t>
            </a:fld>
            <a:endParaRPr lang="en-GB"/>
          </a:p>
        </p:txBody>
      </p:sp>
    </p:spTree>
    <p:extLst>
      <p:ext uri="{BB962C8B-B14F-4D97-AF65-F5344CB8AC3E}">
        <p14:creationId xmlns:p14="http://schemas.microsoft.com/office/powerpoint/2010/main" val="1967612582"/>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16" Type="http://schemas.openxmlformats.org/officeDocument/2006/relationships/slideLayout" Target="../slideLayouts/slideLayout1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theme" Target="../theme/theme1.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7" Type="http://schemas.openxmlformats.org/officeDocument/2006/relationships/slideLayout" Target="../slideLayouts/slideLayout7.xml"/><Relationship Id="rId71" Type="http://schemas.openxmlformats.org/officeDocument/2006/relationships/slideLayout" Target="../slideLayouts/slideLayout71.xml"/><Relationship Id="rId2" Type="http://schemas.openxmlformats.org/officeDocument/2006/relationships/slideLayout" Target="../slideLayouts/slideLayout2.xml"/><Relationship Id="rId2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29" name="Rectangle 5"/>
          <p:cNvSpPr>
            <a:spLocks noGrp="1" noChangeArrowheads="1"/>
          </p:cNvSpPr>
          <p:nvPr>
            <p:ph type="ftr" sz="quarter" idx="3"/>
          </p:nvPr>
        </p:nvSpPr>
        <p:spPr bwMode="auto">
          <a:xfrm>
            <a:off x="5652120" y="6473309"/>
            <a:ext cx="280608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Erik Lindskog, Samsung </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a:t>Slide </a:t>
            </a:r>
            <a:fld id="{C229C781-9868-4EAE-9E92-FD9A8F450C8C}" type="slidenum">
              <a:rPr lang="en-GB"/>
              <a:pPr>
                <a:defRPr/>
              </a:pPr>
              <a:t>‹#›</a:t>
            </a:fld>
            <a:endParaRPr lang="en-GB"/>
          </a:p>
        </p:txBody>
      </p:sp>
      <p:sp>
        <p:nvSpPr>
          <p:cNvPr id="2" name="Rectangle 7"/>
          <p:cNvSpPr>
            <a:spLocks noChangeArrowheads="1"/>
          </p:cNvSpPr>
          <p:nvPr/>
        </p:nvSpPr>
        <p:spPr bwMode="auto">
          <a:xfrm>
            <a:off x="685800" y="310275"/>
            <a:ext cx="777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4763" lvl="4" algn="r"/>
            <a:r>
              <a:rPr lang="pt-BR" sz="1400" b="1" baseline="0" dirty="0" smtClean="0"/>
              <a:t>Sept 2020                                                                                                            doc.: IEEE </a:t>
            </a:r>
            <a:r>
              <a:rPr lang="pt-BR" sz="1400" b="1" baseline="0" dirty="0" smtClean="0"/>
              <a:t>802.11-20/1555r0</a:t>
            </a:r>
            <a:endParaRPr lang="pt-BR" sz="1400" b="1" baseline="0" dirty="0" smtClean="0"/>
          </a:p>
        </p:txBody>
      </p:sp>
      <p:sp>
        <p:nvSpPr>
          <p:cNvPr id="1031" name="Line 8"/>
          <p:cNvSpPr>
            <a:spLocks noChangeShapeType="1"/>
          </p:cNvSpPr>
          <p:nvPr/>
        </p:nvSpPr>
        <p:spPr bwMode="auto">
          <a:xfrm flipV="1">
            <a:off x="471819" y="603379"/>
            <a:ext cx="7986381" cy="476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2" name="Rectangle 9"/>
          <p:cNvSpPr>
            <a:spLocks noChangeArrowheads="1"/>
          </p:cNvSpPr>
          <p:nvPr/>
        </p:nvSpPr>
        <p:spPr bwMode="auto">
          <a:xfrm>
            <a:off x="685800" y="6475413"/>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dirty="0" smtClean="0"/>
              <a:t>Submission</a:t>
            </a:r>
            <a:endParaRPr lang="en-GB" dirty="0"/>
          </a:p>
        </p:txBody>
      </p:sp>
      <p:sp>
        <p:nvSpPr>
          <p:cNvPr id="1033" name="Line 10"/>
          <p:cNvSpPr>
            <a:spLocks noChangeShapeType="1"/>
          </p:cNvSpPr>
          <p:nvPr/>
        </p:nvSpPr>
        <p:spPr bwMode="auto">
          <a:xfrm>
            <a:off x="618065" y="6473568"/>
            <a:ext cx="798638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2" r:id="rId12"/>
    <p:sldLayoutId id="2147483684" r:id="rId13"/>
    <p:sldLayoutId id="2147483685" r:id="rId14"/>
    <p:sldLayoutId id="2147483686" r:id="rId15"/>
    <p:sldLayoutId id="2147483697" r:id="rId16"/>
    <p:sldLayoutId id="2147483698" r:id="rId17"/>
    <p:sldLayoutId id="2147483699" r:id="rId18"/>
    <p:sldLayoutId id="2147483700" r:id="rId19"/>
    <p:sldLayoutId id="2147483701" r:id="rId20"/>
    <p:sldLayoutId id="2147483702" r:id="rId21"/>
    <p:sldLayoutId id="2147483713" r:id="rId22"/>
    <p:sldLayoutId id="2147483714" r:id="rId23"/>
    <p:sldLayoutId id="2147483715" r:id="rId24"/>
    <p:sldLayoutId id="2147483716" r:id="rId25"/>
    <p:sldLayoutId id="2147483717" r:id="rId26"/>
    <p:sldLayoutId id="2147483718" r:id="rId27"/>
    <p:sldLayoutId id="2147483729" r:id="rId28"/>
    <p:sldLayoutId id="2147483730" r:id="rId29"/>
    <p:sldLayoutId id="2147483731" r:id="rId30"/>
    <p:sldLayoutId id="2147483732" r:id="rId31"/>
    <p:sldLayoutId id="2147483733" r:id="rId32"/>
    <p:sldLayoutId id="2147483734" r:id="rId33"/>
    <p:sldLayoutId id="2147483735" r:id="rId34"/>
    <p:sldLayoutId id="2147483736" r:id="rId35"/>
    <p:sldLayoutId id="2147483737" r:id="rId36"/>
    <p:sldLayoutId id="2147483738" r:id="rId37"/>
    <p:sldLayoutId id="2147483739" r:id="rId38"/>
    <p:sldLayoutId id="2147483740" r:id="rId39"/>
    <p:sldLayoutId id="2147483741" r:id="rId40"/>
    <p:sldLayoutId id="2147483742" r:id="rId41"/>
    <p:sldLayoutId id="2147483743" r:id="rId42"/>
    <p:sldLayoutId id="2147483744" r:id="rId43"/>
    <p:sldLayoutId id="2147483745" r:id="rId44"/>
    <p:sldLayoutId id="2147483746" r:id="rId45"/>
    <p:sldLayoutId id="2147483747" r:id="rId46"/>
    <p:sldLayoutId id="2147483748" r:id="rId47"/>
    <p:sldLayoutId id="2147483749" r:id="rId48"/>
    <p:sldLayoutId id="2147483750" r:id="rId49"/>
    <p:sldLayoutId id="2147483751" r:id="rId50"/>
    <p:sldLayoutId id="2147483752" r:id="rId51"/>
    <p:sldLayoutId id="2147483753" r:id="rId52"/>
    <p:sldLayoutId id="2147483754" r:id="rId53"/>
    <p:sldLayoutId id="2147483755" r:id="rId54"/>
    <p:sldLayoutId id="2147483756" r:id="rId55"/>
    <p:sldLayoutId id="2147483757" r:id="rId56"/>
    <p:sldLayoutId id="2147483758" r:id="rId57"/>
    <p:sldLayoutId id="2147483759" r:id="rId58"/>
    <p:sldLayoutId id="2147483760" r:id="rId59"/>
    <p:sldLayoutId id="2147483761" r:id="rId60"/>
    <p:sldLayoutId id="2147483762" r:id="rId61"/>
    <p:sldLayoutId id="2147483763" r:id="rId62"/>
    <p:sldLayoutId id="2147483764" r:id="rId63"/>
    <p:sldLayoutId id="2147483765" r:id="rId64"/>
    <p:sldLayoutId id="2147483766" r:id="rId65"/>
    <p:sldLayoutId id="2147483767" r:id="rId66"/>
    <p:sldLayoutId id="2147483768" r:id="rId67"/>
    <p:sldLayoutId id="2147483769" r:id="rId68"/>
    <p:sldLayoutId id="2147483770" r:id="rId69"/>
    <p:sldLayoutId id="2147483771" r:id="rId70"/>
    <p:sldLayoutId id="2147483772" r:id="rId71"/>
    <p:sldLayoutId id="2147483773" r:id="rId72"/>
    <p:sldLayoutId id="2147483774" r:id="rId73"/>
    <p:sldLayoutId id="2147483775" r:id="rId74"/>
    <p:sldLayoutId id="2147483776" r:id="rId75"/>
    <p:sldLayoutId id="2147483777" r:id="rId76"/>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07065" y="846931"/>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Wi-Fi FTM Timestamp </a:t>
            </a:r>
            <a:r>
              <a:rPr lang="en-US" dirty="0" smtClean="0"/>
              <a:t>Optimization</a:t>
            </a:r>
            <a:endParaRPr lang="en-GB" dirty="0"/>
          </a:p>
        </p:txBody>
      </p:sp>
      <p:sp>
        <p:nvSpPr>
          <p:cNvPr id="3074" name="Rectangle 2"/>
          <p:cNvSpPr>
            <a:spLocks noGrp="1" noChangeArrowheads="1"/>
          </p:cNvSpPr>
          <p:nvPr>
            <p:ph idx="1"/>
          </p:nvPr>
        </p:nvSpPr>
        <p:spPr>
          <a:xfrm>
            <a:off x="685800" y="17990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2020-09-30</a:t>
            </a:r>
            <a:endParaRPr lang="en-GB" sz="2000" b="0" dirty="0"/>
          </a:p>
        </p:txBody>
      </p:sp>
      <p:sp>
        <p:nvSpPr>
          <p:cNvPr id="7" name="Footer Placeholder 4"/>
          <p:cNvSpPr>
            <a:spLocks noGrp="1"/>
          </p:cNvSpPr>
          <p:nvPr>
            <p:ph type="ftr" sz="quarter" idx="10"/>
          </p:nvPr>
        </p:nvSpPr>
        <p:spPr>
          <a:xfrm>
            <a:off x="5500694" y="6475413"/>
            <a:ext cx="3041644" cy="180975"/>
          </a:xfrm>
        </p:spPr>
        <p:txBody>
          <a:bodyPr/>
          <a:lstStyle/>
          <a:p>
            <a:r>
              <a:rPr lang="da-DK" smtClean="0"/>
              <a:t>Erik Lindskog, Samsung</a:t>
            </a:r>
            <a:endParaRPr lang="en-GB" dirty="0"/>
          </a:p>
        </p:txBody>
      </p:sp>
      <p:sp>
        <p:nvSpPr>
          <p:cNvPr id="8" name="Slide Number Placeholder 5"/>
          <p:cNvSpPr>
            <a:spLocks noGrp="1"/>
          </p:cNvSpPr>
          <p:nvPr>
            <p:ph type="sldNum" sz="quarter" idx="11"/>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nvPr>
        </p:nvGraphicFramePr>
        <p:xfrm>
          <a:off x="701675" y="3048000"/>
          <a:ext cx="7315200" cy="2762250"/>
        </p:xfrm>
        <a:graphic>
          <a:graphicData uri="http://schemas.openxmlformats.org/presentationml/2006/ole">
            <mc:AlternateContent xmlns:mc="http://schemas.openxmlformats.org/markup-compatibility/2006">
              <mc:Choice xmlns:v="urn:schemas-microsoft-com:vml" Requires="v">
                <p:oleObj spid="_x0000_s1622" name="Document" r:id="rId4" imgW="8271749" imgH="3123683" progId="Word.Document.8">
                  <p:embed/>
                </p:oleObj>
              </mc:Choice>
              <mc:Fallback>
                <p:oleObj name="Document" r:id="rId4" imgW="8271749" imgH="3123683" progId="Word.Document.8">
                  <p:embed/>
                  <p:pic>
                    <p:nvPicPr>
                      <p:cNvPr id="0" name=""/>
                      <p:cNvPicPr>
                        <a:picLocks noChangeAspect="1" noChangeArrowheads="1"/>
                      </p:cNvPicPr>
                      <p:nvPr/>
                    </p:nvPicPr>
                    <p:blipFill>
                      <a:blip r:embed="rId5"/>
                      <a:srcRect/>
                      <a:stretch>
                        <a:fillRect/>
                      </a:stretch>
                    </p:blipFill>
                    <p:spPr bwMode="auto">
                      <a:xfrm>
                        <a:off x="701675" y="3048000"/>
                        <a:ext cx="731520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636181" y="2193925"/>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rPr>
              <a:t>Authors:</a:t>
            </a:r>
          </a:p>
        </p:txBody>
      </p:sp>
    </p:spTree>
    <p:extLst>
      <p:ext uri="{BB962C8B-B14F-4D97-AF65-F5344CB8AC3E}">
        <p14:creationId xmlns:p14="http://schemas.microsoft.com/office/powerpoint/2010/main" val="15332975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38944"/>
          </a:xfrm>
        </p:spPr>
        <p:txBody>
          <a:bodyPr/>
          <a:lstStyle/>
          <a:p>
            <a:r>
              <a:rPr lang="en-US" sz="2800" dirty="0"/>
              <a:t>Resolving Differential Range Ambiguity </a:t>
            </a:r>
            <a:r>
              <a:rPr lang="en-US" sz="2800" dirty="0" smtClean="0"/>
              <a:t>2(4)</a:t>
            </a:r>
            <a:endParaRPr lang="en-US" sz="2800" dirty="0"/>
          </a:p>
        </p:txBody>
      </p:sp>
      <p:sp>
        <p:nvSpPr>
          <p:cNvPr id="3" name="Content Placeholder 2"/>
          <p:cNvSpPr>
            <a:spLocks noGrp="1"/>
          </p:cNvSpPr>
          <p:nvPr>
            <p:ph idx="1"/>
          </p:nvPr>
        </p:nvSpPr>
        <p:spPr>
          <a:xfrm>
            <a:off x="684288" y="1124744"/>
            <a:ext cx="7772400" cy="5256584"/>
          </a:xfrm>
        </p:spPr>
        <p:txBody>
          <a:bodyPr/>
          <a:lstStyle/>
          <a:p>
            <a:pPr marL="0" indent="0">
              <a:buNone/>
            </a:pPr>
            <a:r>
              <a:rPr lang="en-US" sz="1800" b="0" dirty="0" smtClean="0"/>
              <a:t>Using </a:t>
            </a:r>
            <a:r>
              <a:rPr lang="en-US" sz="1800" b="0" dirty="0"/>
              <a:t>the definitions from the discussion of how to resolve the round trip range ambiguity and the basic calculation for how to calculate the differential time-of-flight from the PSTA to the RSTA/ISTA pair, see </a:t>
            </a:r>
            <a:r>
              <a:rPr lang="en-US" sz="1800" b="0" dirty="0" smtClean="0"/>
              <a:t>[1], </a:t>
            </a:r>
            <a:r>
              <a:rPr lang="en-US" sz="1800" b="0" dirty="0"/>
              <a:t>we can </a:t>
            </a:r>
            <a:r>
              <a:rPr lang="en-US" sz="1800" b="0" dirty="0" smtClean="0"/>
              <a:t>now write</a:t>
            </a:r>
            <a:r>
              <a:rPr lang="en-US" sz="1800" b="0" dirty="0"/>
              <a:t>:</a:t>
            </a:r>
          </a:p>
          <a:p>
            <a:pPr marL="0" indent="0">
              <a:buNone/>
            </a:pPr>
            <a:r>
              <a:rPr lang="en-US" sz="1800" b="0" dirty="0">
                <a:solidFill>
                  <a:srgbClr val="FF0000"/>
                </a:solidFill>
              </a:rPr>
              <a:t>DToF_PRI =</a:t>
            </a:r>
            <a:r>
              <a:rPr lang="en-US" sz="1800" b="0" dirty="0"/>
              <a:t> t6_P – t5_P – 0.5t3_P +0.5t2_P – 0.5t4_P + </a:t>
            </a:r>
            <a:r>
              <a:rPr lang="en-US" sz="1800" b="0" dirty="0" smtClean="0"/>
              <a:t>0.5t1_P</a:t>
            </a:r>
          </a:p>
          <a:p>
            <a:pPr marL="0" indent="0">
              <a:buNone/>
            </a:pPr>
            <a:r>
              <a:rPr lang="en-US" sz="1800" b="0" dirty="0" smtClean="0"/>
              <a:t>= t6_P – t5_P + 0.5(1+a_R)(t2_R - t3_R) + 0.5(1+a_I)(t1_I - t4_I)</a:t>
            </a:r>
          </a:p>
          <a:p>
            <a:pPr marL="0" indent="0">
              <a:buNone/>
            </a:pPr>
            <a:r>
              <a:rPr lang="en-US" sz="1800" b="0" dirty="0" smtClean="0">
                <a:solidFill>
                  <a:srgbClr val="FF0000"/>
                </a:solidFill>
              </a:rPr>
              <a:t>=t6_P – t5_P + 0.5(1+a_R)(t2_R_r-t3_R_r) + 0.5(1+a_I)(t1_I – t4_I) + </a:t>
            </a:r>
          </a:p>
          <a:p>
            <a:pPr marL="0" indent="0">
              <a:buNone/>
            </a:pPr>
            <a:r>
              <a:rPr lang="en-US" sz="1800" b="0" dirty="0" smtClean="0">
                <a:solidFill>
                  <a:srgbClr val="FF0000"/>
                </a:solidFill>
              </a:rPr>
              <a:t>0.5(1+a_R)(</a:t>
            </a:r>
            <a:r>
              <a:rPr lang="en-US" sz="1800" b="0" dirty="0" smtClean="0">
                <a:solidFill>
                  <a:srgbClr val="FF0000"/>
                </a:solidFill>
              </a:rPr>
              <a:t>k2-k3)</a:t>
            </a:r>
            <a:r>
              <a:rPr lang="en-US" sz="1800" b="0" dirty="0" err="1" smtClean="0">
                <a:solidFill>
                  <a:srgbClr val="FF0000"/>
                </a:solidFill>
              </a:rPr>
              <a:t>T_ts_max</a:t>
            </a:r>
            <a:r>
              <a:rPr lang="en-US" sz="1800" b="0" dirty="0" smtClean="0">
                <a:solidFill>
                  <a:srgbClr val="FF0000"/>
                </a:solidFill>
              </a:rPr>
              <a:t> </a:t>
            </a:r>
            <a:r>
              <a:rPr lang="en-US" sz="1800" b="0" dirty="0" smtClean="0">
                <a:solidFill>
                  <a:srgbClr val="FF0000"/>
                </a:solidFill>
              </a:rPr>
              <a:t>+ 0.5*(1+a_I)(k1-k4)</a:t>
            </a:r>
            <a:r>
              <a:rPr lang="en-US" sz="1800" b="0" dirty="0" err="1" smtClean="0">
                <a:solidFill>
                  <a:srgbClr val="FF0000"/>
                </a:solidFill>
              </a:rPr>
              <a:t>T_timestamp_max</a:t>
            </a:r>
            <a:r>
              <a:rPr lang="en-US" sz="1800" b="0" dirty="0" smtClean="0"/>
              <a:t>, (1)</a:t>
            </a:r>
          </a:p>
          <a:p>
            <a:pPr marL="0" indent="0">
              <a:buNone/>
            </a:pPr>
            <a:r>
              <a:rPr lang="en-US" sz="1800" b="0" dirty="0"/>
              <a:t>w</a:t>
            </a:r>
            <a:r>
              <a:rPr lang="en-US" sz="1800" b="0" dirty="0" smtClean="0"/>
              <a:t>here k2 and k3 are the ambiguity counters for the t2_R_r and t3_R_r time stamps, respectively, and k1 and k4 are </a:t>
            </a:r>
            <a:r>
              <a:rPr lang="en-US" sz="1800" b="0" dirty="0"/>
              <a:t>the ambiguity counters for the </a:t>
            </a:r>
            <a:r>
              <a:rPr lang="en-US" sz="1800" b="0" dirty="0" smtClean="0"/>
              <a:t>t1_I_r </a:t>
            </a:r>
            <a:r>
              <a:rPr lang="en-US" sz="1800" b="0" dirty="0"/>
              <a:t>and </a:t>
            </a:r>
            <a:r>
              <a:rPr lang="en-US" sz="1800" b="0" dirty="0" smtClean="0"/>
              <a:t>t4_I_r </a:t>
            </a:r>
            <a:r>
              <a:rPr lang="en-US" sz="1800" b="0" dirty="0"/>
              <a:t>time </a:t>
            </a:r>
            <a:r>
              <a:rPr lang="en-US" sz="1800" b="0" dirty="0" smtClean="0"/>
              <a:t>stamps, respectively.</a:t>
            </a:r>
          </a:p>
          <a:p>
            <a:pPr marL="0" indent="0">
              <a:buNone/>
            </a:pPr>
            <a:r>
              <a:rPr lang="en-US" sz="1800" b="0" dirty="0" smtClean="0">
                <a:solidFill>
                  <a:srgbClr val="FF0000"/>
                </a:solidFill>
              </a:rPr>
              <a:t>Because </a:t>
            </a:r>
            <a:r>
              <a:rPr lang="en-US" sz="1800" b="0" dirty="0" err="1" smtClean="0">
                <a:solidFill>
                  <a:srgbClr val="FF0000"/>
                </a:solidFill>
              </a:rPr>
              <a:t>a_R</a:t>
            </a:r>
            <a:r>
              <a:rPr lang="en-US" sz="1800" b="0" dirty="0" smtClean="0">
                <a:solidFill>
                  <a:srgbClr val="FF0000"/>
                </a:solidFill>
              </a:rPr>
              <a:t> and </a:t>
            </a:r>
            <a:r>
              <a:rPr lang="en-US" sz="1800" b="0" dirty="0" err="1" smtClean="0">
                <a:solidFill>
                  <a:srgbClr val="FF0000"/>
                </a:solidFill>
              </a:rPr>
              <a:t>a_I</a:t>
            </a:r>
            <a:r>
              <a:rPr lang="en-US" sz="1800" b="0" dirty="0" smtClean="0">
                <a:solidFill>
                  <a:srgbClr val="FF0000"/>
                </a:solidFill>
              </a:rPr>
              <a:t> in general are not equal, we don’t have a simple single </a:t>
            </a:r>
            <a:r>
              <a:rPr lang="en-US" sz="1800" b="0" dirty="0" smtClean="0">
                <a:solidFill>
                  <a:srgbClr val="FF0000"/>
                </a:solidFill>
              </a:rPr>
              <a:t>ambiguity </a:t>
            </a:r>
            <a:r>
              <a:rPr lang="en-US" sz="1800" b="0" dirty="0" smtClean="0">
                <a:solidFill>
                  <a:srgbClr val="FF0000"/>
                </a:solidFill>
              </a:rPr>
              <a:t>as in the round trip ranging case. In fact, in general there would be an infinite number of selections of ambiguity counters such the calculated differential range would fall within a reasonable or possible range</a:t>
            </a:r>
            <a:r>
              <a:rPr lang="en-US" sz="1800" b="0" dirty="0" smtClean="0"/>
              <a:t>.</a:t>
            </a:r>
          </a:p>
          <a:p>
            <a:pPr marL="0" indent="0">
              <a:buNone/>
            </a:pPr>
            <a:r>
              <a:rPr lang="en-US" sz="1800" b="0" dirty="0" smtClean="0"/>
              <a:t>Nevertheless, let us define two range ambiguities </a:t>
            </a:r>
            <a:r>
              <a:rPr lang="en-US" sz="1800" b="0" dirty="0" smtClean="0"/>
              <a:t>here:</a:t>
            </a:r>
          </a:p>
          <a:p>
            <a:pPr marL="0" indent="0" algn="ctr">
              <a:buNone/>
            </a:pPr>
            <a:r>
              <a:rPr lang="en-US" sz="1800" b="0" dirty="0" err="1" smtClean="0">
                <a:solidFill>
                  <a:srgbClr val="FF0000"/>
                </a:solidFill>
              </a:rPr>
              <a:t>R_amb_R</a:t>
            </a:r>
            <a:r>
              <a:rPr lang="en-US" sz="1800" b="0" dirty="0" smtClean="0">
                <a:solidFill>
                  <a:srgbClr val="FF0000"/>
                </a:solidFill>
              </a:rPr>
              <a:t> </a:t>
            </a:r>
            <a:r>
              <a:rPr lang="en-US" sz="1800" b="0" dirty="0">
                <a:solidFill>
                  <a:srgbClr val="FF0000"/>
                </a:solidFill>
              </a:rPr>
              <a:t>= </a:t>
            </a:r>
            <a:r>
              <a:rPr lang="en-US" sz="1800" b="0" dirty="0" smtClean="0">
                <a:solidFill>
                  <a:srgbClr val="FF0000"/>
                </a:solidFill>
              </a:rPr>
              <a:t>c(1+a_R)</a:t>
            </a:r>
            <a:r>
              <a:rPr lang="en-US" sz="1800" b="0" dirty="0" err="1" smtClean="0">
                <a:solidFill>
                  <a:srgbClr val="FF0000"/>
                </a:solidFill>
              </a:rPr>
              <a:t>T_timestamp_max</a:t>
            </a:r>
            <a:r>
              <a:rPr lang="en-US" sz="1800" b="0" dirty="0" smtClean="0">
                <a:solidFill>
                  <a:srgbClr val="FF0000"/>
                </a:solidFill>
              </a:rPr>
              <a:t>/2, and</a:t>
            </a:r>
          </a:p>
          <a:p>
            <a:pPr marL="0" indent="0" algn="ctr">
              <a:buNone/>
            </a:pPr>
            <a:r>
              <a:rPr lang="en-US" sz="1800" b="0" dirty="0" err="1" smtClean="0">
                <a:solidFill>
                  <a:srgbClr val="FF0000"/>
                </a:solidFill>
              </a:rPr>
              <a:t>R_amb_I</a:t>
            </a:r>
            <a:r>
              <a:rPr lang="en-US" sz="1800" b="0" dirty="0" smtClean="0">
                <a:solidFill>
                  <a:srgbClr val="FF0000"/>
                </a:solidFill>
              </a:rPr>
              <a:t> </a:t>
            </a:r>
            <a:r>
              <a:rPr lang="en-US" sz="1800" b="0" dirty="0" smtClean="0">
                <a:solidFill>
                  <a:srgbClr val="FF0000"/>
                </a:solidFill>
              </a:rPr>
              <a:t>= c(1+a_I)</a:t>
            </a:r>
            <a:r>
              <a:rPr lang="en-US" sz="1800" b="0" dirty="0" err="1" smtClean="0">
                <a:solidFill>
                  <a:srgbClr val="FF0000"/>
                </a:solidFill>
              </a:rPr>
              <a:t>T_timestamp_max</a:t>
            </a:r>
            <a:r>
              <a:rPr lang="en-US" sz="1800" b="0" dirty="0" smtClean="0">
                <a:solidFill>
                  <a:srgbClr val="FF0000"/>
                </a:solidFill>
              </a:rPr>
              <a:t>/2.</a:t>
            </a:r>
            <a:endParaRPr lang="en-US" sz="1800" b="0" dirty="0">
              <a:solidFill>
                <a:srgbClr val="FF0000"/>
              </a:solidFill>
            </a:endParaRPr>
          </a:p>
          <a:p>
            <a:pPr marL="0" indent="0">
              <a:buNone/>
            </a:pPr>
            <a:endParaRPr lang="en-US" sz="1800" b="0" dirty="0" smtClean="0"/>
          </a:p>
          <a:p>
            <a:pPr marL="0" indent="0">
              <a:buNone/>
            </a:pPr>
            <a:endParaRPr lang="en-US" sz="1800" b="0" dirty="0" smtClean="0"/>
          </a:p>
          <a:p>
            <a:pPr marL="0" indent="0">
              <a:buNone/>
            </a:pPr>
            <a:endParaRPr lang="en-US" sz="1800" b="0" dirty="0" smtClean="0"/>
          </a:p>
        </p:txBody>
      </p:sp>
      <p:sp>
        <p:nvSpPr>
          <p:cNvPr id="4" name="Footer Placeholder 3"/>
          <p:cNvSpPr>
            <a:spLocks noGrp="1"/>
          </p:cNvSpPr>
          <p:nvPr>
            <p:ph type="ftr" sz="quarter" idx="10"/>
          </p:nvPr>
        </p:nvSpPr>
        <p:spPr/>
        <p:txBody>
          <a:bodyPr/>
          <a:lstStyle/>
          <a:p>
            <a:pPr>
              <a:defRPr/>
            </a:pPr>
            <a:r>
              <a:rPr lang="en-US" dirty="0" smtClean="0"/>
              <a:t>Erik Lindskog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10</a:t>
            </a:fld>
            <a:endParaRPr lang="en-GB"/>
          </a:p>
        </p:txBody>
      </p:sp>
    </p:spTree>
    <p:extLst>
      <p:ext uri="{BB962C8B-B14F-4D97-AF65-F5344CB8AC3E}">
        <p14:creationId xmlns:p14="http://schemas.microsoft.com/office/powerpoint/2010/main" val="148524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60635"/>
          </a:xfrm>
        </p:spPr>
        <p:txBody>
          <a:bodyPr/>
          <a:lstStyle/>
          <a:p>
            <a:r>
              <a:rPr lang="en-US" sz="2800" dirty="0"/>
              <a:t>Resolving Differential Range Ambiguity </a:t>
            </a:r>
            <a:r>
              <a:rPr lang="en-US" sz="2800" dirty="0" smtClean="0"/>
              <a:t>3(4)</a:t>
            </a:r>
            <a:endParaRPr lang="en-US" sz="2800" dirty="0"/>
          </a:p>
        </p:txBody>
      </p:sp>
      <p:sp>
        <p:nvSpPr>
          <p:cNvPr id="3" name="Content Placeholder 2"/>
          <p:cNvSpPr>
            <a:spLocks noGrp="1"/>
          </p:cNvSpPr>
          <p:nvPr>
            <p:ph idx="1"/>
          </p:nvPr>
        </p:nvSpPr>
        <p:spPr>
          <a:xfrm>
            <a:off x="539552" y="1046434"/>
            <a:ext cx="8136904" cy="5334894"/>
          </a:xfrm>
        </p:spPr>
        <p:txBody>
          <a:bodyPr/>
          <a:lstStyle/>
          <a:p>
            <a:pPr marL="0" indent="0">
              <a:buNone/>
            </a:pPr>
            <a:r>
              <a:rPr lang="en-US" sz="1400" b="0" dirty="0" smtClean="0"/>
              <a:t>Let us for the simplicity of the discussion here now ignore the propagation delays, or assume them to be small compared to the range ambiguities </a:t>
            </a:r>
            <a:r>
              <a:rPr lang="en-US" sz="1400" b="0" dirty="0" err="1" smtClean="0"/>
              <a:t>R_amb_R</a:t>
            </a:r>
            <a:r>
              <a:rPr lang="en-US" sz="1400" b="0" dirty="0" smtClean="0"/>
              <a:t> and </a:t>
            </a:r>
            <a:r>
              <a:rPr lang="en-US" sz="1400" b="0" dirty="0" err="1" smtClean="0"/>
              <a:t>R_amb_I</a:t>
            </a:r>
            <a:r>
              <a:rPr lang="en-US" sz="1400" b="0" dirty="0" smtClean="0"/>
              <a:t> . </a:t>
            </a:r>
          </a:p>
          <a:p>
            <a:pPr marL="0" indent="0">
              <a:buNone/>
            </a:pPr>
            <a:r>
              <a:rPr lang="en-US" sz="1400" b="0" dirty="0" smtClean="0"/>
              <a:t>We can then write:</a:t>
            </a:r>
          </a:p>
          <a:p>
            <a:pPr marL="0" indent="0" algn="ctr">
              <a:buNone/>
            </a:pPr>
            <a:r>
              <a:rPr lang="en-US" sz="1400" b="0" dirty="0" smtClean="0"/>
              <a:t>t2_P ~= t5_P and t3_P ~= t6_P, where ‘~=‘ stands for ‘approximately equal to’.</a:t>
            </a:r>
          </a:p>
          <a:p>
            <a:pPr marL="0" indent="0">
              <a:buNone/>
            </a:pPr>
            <a:r>
              <a:rPr lang="en-US" sz="1400" b="0" dirty="0" smtClean="0"/>
              <a:t>Substituting t2_P and t3_P with their representation in t2_R and t3_R we get:</a:t>
            </a:r>
          </a:p>
          <a:p>
            <a:pPr marL="0" indent="0" algn="ctr">
              <a:buNone/>
            </a:pPr>
            <a:r>
              <a:rPr lang="en-US" sz="1400" b="0" dirty="0" smtClean="0"/>
              <a:t>(1+a_R)(t2_R + </a:t>
            </a:r>
            <a:r>
              <a:rPr lang="en-US" sz="1400" b="0" dirty="0" err="1" smtClean="0"/>
              <a:t>b_R</a:t>
            </a:r>
            <a:r>
              <a:rPr lang="en-US" sz="1400" b="0" dirty="0" smtClean="0"/>
              <a:t>) ~= t5_P, and</a:t>
            </a:r>
          </a:p>
          <a:p>
            <a:pPr marL="0" indent="0" algn="ctr">
              <a:buNone/>
            </a:pPr>
            <a:r>
              <a:rPr lang="en-US" sz="1400" b="0" dirty="0" smtClean="0"/>
              <a:t>(1+a_I)(t3_R </a:t>
            </a:r>
            <a:r>
              <a:rPr lang="en-US" sz="1400" b="0" dirty="0"/>
              <a:t>+ </a:t>
            </a:r>
            <a:r>
              <a:rPr lang="en-US" sz="1400" b="0" dirty="0" err="1" smtClean="0"/>
              <a:t>b_I</a:t>
            </a:r>
            <a:r>
              <a:rPr lang="en-US" sz="1400" b="0" dirty="0" smtClean="0"/>
              <a:t>) ~= t6_P,</a:t>
            </a:r>
          </a:p>
          <a:p>
            <a:pPr marL="0" indent="0">
              <a:buNone/>
            </a:pPr>
            <a:r>
              <a:rPr lang="en-US" sz="1400" b="0" dirty="0" smtClean="0"/>
              <a:t>By substituting the t2_R and t3_R timestamps with the expressions for them in their reported values we get</a:t>
            </a:r>
            <a:endParaRPr lang="en-US" sz="1400" b="0" dirty="0"/>
          </a:p>
          <a:p>
            <a:pPr marL="0" indent="0" algn="ctr">
              <a:buNone/>
            </a:pPr>
            <a:r>
              <a:rPr lang="en-US" sz="1400" b="0" dirty="0"/>
              <a:t>(1+a_R)(t2_R_r + k2*</a:t>
            </a:r>
            <a:r>
              <a:rPr lang="en-US" sz="1400" b="0" dirty="0" err="1"/>
              <a:t>T_timestamp_max</a:t>
            </a:r>
            <a:r>
              <a:rPr lang="en-US" sz="1400" b="0" dirty="0" smtClean="0"/>
              <a:t>) + </a:t>
            </a:r>
            <a:r>
              <a:rPr lang="en-US" sz="1400" b="0" dirty="0" err="1" smtClean="0"/>
              <a:t>b_R</a:t>
            </a:r>
            <a:r>
              <a:rPr lang="en-US" sz="1400" b="0" dirty="0" smtClean="0"/>
              <a:t> ~= t5_P, and                     (2)</a:t>
            </a:r>
            <a:endParaRPr lang="en-US" sz="1400" b="0" dirty="0"/>
          </a:p>
          <a:p>
            <a:pPr marL="0" indent="0" algn="ctr">
              <a:buNone/>
            </a:pPr>
            <a:r>
              <a:rPr lang="en-US" sz="1400" b="0" dirty="0" smtClean="0"/>
              <a:t>(</a:t>
            </a:r>
            <a:r>
              <a:rPr lang="en-US" sz="1400" b="0" dirty="0"/>
              <a:t>1+a_I)(t3_R_r + k2*</a:t>
            </a:r>
            <a:r>
              <a:rPr lang="en-US" sz="1400" b="0" dirty="0" err="1"/>
              <a:t>T_timestamp_max</a:t>
            </a:r>
            <a:r>
              <a:rPr lang="en-US" sz="1400" b="0" dirty="0" smtClean="0"/>
              <a:t>)  + </a:t>
            </a:r>
            <a:r>
              <a:rPr lang="en-US" sz="1400" b="0" dirty="0" err="1" smtClean="0"/>
              <a:t>b_I</a:t>
            </a:r>
            <a:r>
              <a:rPr lang="en-US" sz="1400" b="0" dirty="0" smtClean="0"/>
              <a:t>   ~= t6_P.                           (3)</a:t>
            </a:r>
          </a:p>
          <a:p>
            <a:pPr marL="0" indent="0">
              <a:buNone/>
            </a:pPr>
            <a:r>
              <a:rPr lang="en-US" sz="1400" b="0" dirty="0" smtClean="0"/>
              <a:t>Subtract (3) from (2) to get:</a:t>
            </a:r>
          </a:p>
          <a:p>
            <a:pPr marL="0" indent="0" algn="ctr">
              <a:buNone/>
            </a:pPr>
            <a:r>
              <a:rPr lang="en-US" sz="1400" b="0" dirty="0" smtClean="0"/>
              <a:t>(1+a_R)(t2_R_r – t3_R_r) + (1+a_R)*</a:t>
            </a:r>
            <a:r>
              <a:rPr lang="en-US" sz="1400" b="0" dirty="0" err="1" smtClean="0"/>
              <a:t>T_timestamp_max</a:t>
            </a:r>
            <a:r>
              <a:rPr lang="en-US" sz="1400" b="0" dirty="0" smtClean="0"/>
              <a:t>*(k2-k3) ~=  t5_P – t6_P, </a:t>
            </a:r>
          </a:p>
          <a:p>
            <a:pPr marL="0" indent="0">
              <a:buNone/>
            </a:pPr>
            <a:r>
              <a:rPr lang="en-US" sz="1400" b="0" dirty="0" smtClean="0"/>
              <a:t>which gives us</a:t>
            </a:r>
          </a:p>
          <a:p>
            <a:pPr marL="0" indent="0" algn="ctr">
              <a:buNone/>
            </a:pPr>
            <a:r>
              <a:rPr lang="en-US" sz="1400" b="0" dirty="0" smtClean="0">
                <a:solidFill>
                  <a:srgbClr val="FF0000"/>
                </a:solidFill>
              </a:rPr>
              <a:t>k2-k3 ~= 1/((1+a_R)*</a:t>
            </a:r>
            <a:r>
              <a:rPr lang="en-US" sz="1400" b="0" dirty="0" err="1" smtClean="0">
                <a:solidFill>
                  <a:srgbClr val="FF0000"/>
                </a:solidFill>
              </a:rPr>
              <a:t>T_timestamp_max</a:t>
            </a:r>
            <a:r>
              <a:rPr lang="en-US" sz="1400" b="0" dirty="0" smtClean="0">
                <a:solidFill>
                  <a:srgbClr val="FF0000"/>
                </a:solidFill>
              </a:rPr>
              <a:t>)*[t5_P – t6_P – (1+a_R)(t2_R-r – t3_R_r)   </a:t>
            </a:r>
            <a:r>
              <a:rPr lang="en-US" sz="1400" b="0" dirty="0" smtClean="0"/>
              <a:t>(4)</a:t>
            </a:r>
          </a:p>
          <a:p>
            <a:pPr marL="0" indent="0">
              <a:buNone/>
            </a:pPr>
            <a:r>
              <a:rPr lang="en-US" sz="1400" b="0" dirty="0" smtClean="0"/>
              <a:t>Thus, we have a way to limit the possible values for k2-k3 and by the corresponding calculation, also be able to limit k1-k4. (Note that </a:t>
            </a:r>
            <a:r>
              <a:rPr lang="en-US" sz="1400" b="0" dirty="0" err="1" smtClean="0"/>
              <a:t>a_R</a:t>
            </a:r>
            <a:r>
              <a:rPr lang="en-US" sz="1400" b="0" dirty="0" smtClean="0"/>
              <a:t> is the CFO of the PSTA in relation to the RSTA that the PSTA can estimate.)</a:t>
            </a:r>
          </a:p>
          <a:p>
            <a:pPr marL="0" indent="0">
              <a:buNone/>
            </a:pPr>
            <a:r>
              <a:rPr lang="en-US" sz="1400" b="0" dirty="0" smtClean="0"/>
              <a:t>Therefore, assuming </a:t>
            </a:r>
            <a:r>
              <a:rPr lang="en-US" sz="1400" b="0" dirty="0" err="1" smtClean="0"/>
              <a:t>T_timestamp_max</a:t>
            </a:r>
            <a:r>
              <a:rPr lang="en-US" sz="1400" b="0" dirty="0" smtClean="0"/>
              <a:t> is large compared to the assumed max propagation times in the measurements and the differences in clock rates between the RSTA or ISTA and the PSTA are small, then we can by using the equations above, in combination with reasonable assumptions of the max differential range from the PSTA to the RSTA/ISTA pair, resolve the ambiguities and uniquely determine the true differential range. Note also that the arguments we are making here holds equally if the </a:t>
            </a:r>
            <a:r>
              <a:rPr lang="en-US" sz="1400" b="0" dirty="0" smtClean="0"/>
              <a:t>PSTA does </a:t>
            </a:r>
            <a:r>
              <a:rPr lang="en-US" sz="1400" b="0" dirty="0" smtClean="0"/>
              <a:t>differential ranging to a pair of ISTAs.</a:t>
            </a:r>
            <a:endParaRPr lang="en-US" sz="1400" b="0" dirty="0"/>
          </a:p>
          <a:p>
            <a:pPr marL="0" indent="0">
              <a:buNone/>
            </a:pPr>
            <a:endParaRPr lang="en-US" sz="1800" b="0" dirty="0" smtClean="0"/>
          </a:p>
          <a:p>
            <a:pPr marL="0" indent="0">
              <a:buNone/>
            </a:pPr>
            <a:endParaRPr lang="en-US" sz="1800" b="0" dirty="0" smtClean="0"/>
          </a:p>
        </p:txBody>
      </p:sp>
      <p:sp>
        <p:nvSpPr>
          <p:cNvPr id="4" name="Footer Placeholder 3"/>
          <p:cNvSpPr>
            <a:spLocks noGrp="1"/>
          </p:cNvSpPr>
          <p:nvPr>
            <p:ph type="ftr" sz="quarter" idx="10"/>
          </p:nvPr>
        </p:nvSpPr>
        <p:spPr/>
        <p:txBody>
          <a:bodyPr/>
          <a:lstStyle/>
          <a:p>
            <a:pPr>
              <a:defRPr/>
            </a:pPr>
            <a:r>
              <a:rPr lang="en-US" dirty="0" smtClean="0"/>
              <a:t>Erik Lindskog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11</a:t>
            </a:fld>
            <a:endParaRPr lang="en-GB"/>
          </a:p>
        </p:txBody>
      </p:sp>
    </p:spTree>
    <p:extLst>
      <p:ext uri="{BB962C8B-B14F-4D97-AF65-F5344CB8AC3E}">
        <p14:creationId xmlns:p14="http://schemas.microsoft.com/office/powerpoint/2010/main" val="2524360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60635"/>
          </a:xfrm>
        </p:spPr>
        <p:txBody>
          <a:bodyPr/>
          <a:lstStyle/>
          <a:p>
            <a:r>
              <a:rPr lang="en-US" sz="2800" dirty="0"/>
              <a:t>Resolving Differential Range Ambiguity </a:t>
            </a:r>
            <a:r>
              <a:rPr lang="en-US" sz="2800" dirty="0" smtClean="0"/>
              <a:t>4(4)</a:t>
            </a:r>
            <a:endParaRPr lang="en-US" sz="2800" dirty="0"/>
          </a:p>
        </p:txBody>
      </p:sp>
      <p:sp>
        <p:nvSpPr>
          <p:cNvPr id="3" name="Content Placeholder 2"/>
          <p:cNvSpPr>
            <a:spLocks noGrp="1"/>
          </p:cNvSpPr>
          <p:nvPr>
            <p:ph idx="1"/>
          </p:nvPr>
        </p:nvSpPr>
        <p:spPr>
          <a:xfrm>
            <a:off x="467544" y="1196752"/>
            <a:ext cx="8136904" cy="5112568"/>
          </a:xfrm>
        </p:spPr>
        <p:txBody>
          <a:bodyPr/>
          <a:lstStyle/>
          <a:p>
            <a:pPr marL="0" indent="0">
              <a:buNone/>
            </a:pPr>
            <a:r>
              <a:rPr lang="en-US" sz="1200" b="0" dirty="0" smtClean="0"/>
              <a:t>In the calculations in the previous slide we made the assumption that we could ignore the propagation delays in the ranging exchanges, or assuming them to be small in comparison to the range ambiguities </a:t>
            </a:r>
            <a:r>
              <a:rPr lang="en-US" sz="1200" b="0" dirty="0" err="1" smtClean="0"/>
              <a:t>R_amb_R</a:t>
            </a:r>
            <a:r>
              <a:rPr lang="en-US" sz="1200" b="0" dirty="0" smtClean="0"/>
              <a:t> and </a:t>
            </a:r>
            <a:r>
              <a:rPr lang="en-US" sz="1200" b="0" dirty="0" err="1" smtClean="0"/>
              <a:t>R_amb_I</a:t>
            </a:r>
            <a:r>
              <a:rPr lang="en-US" sz="1200" b="0" dirty="0" smtClean="0"/>
              <a:t>.</a:t>
            </a:r>
          </a:p>
          <a:p>
            <a:pPr marL="0" indent="0">
              <a:buNone/>
            </a:pPr>
            <a:endParaRPr lang="en-US" sz="1200" b="0" dirty="0" smtClean="0"/>
          </a:p>
          <a:p>
            <a:pPr marL="0" indent="0">
              <a:buNone/>
            </a:pPr>
            <a:r>
              <a:rPr lang="en-US" sz="1200" b="0" dirty="0"/>
              <a:t>W</a:t>
            </a:r>
            <a:r>
              <a:rPr lang="en-US" sz="1200" b="0" dirty="0" smtClean="0"/>
              <a:t>e can only make this assumption if we have some knowledge of the distances between the STAs involved in these ranging exchanges.</a:t>
            </a:r>
          </a:p>
          <a:p>
            <a:pPr marL="0" indent="0">
              <a:buNone/>
            </a:pPr>
            <a:endParaRPr lang="en-US" sz="1200" b="0" dirty="0"/>
          </a:p>
          <a:p>
            <a:pPr marL="0" indent="0">
              <a:buNone/>
            </a:pPr>
            <a:r>
              <a:rPr lang="en-US" sz="1200" b="0" dirty="0" smtClean="0"/>
              <a:t>Differential range measurements is generally used for navigation purposes, i.e. for enabling a device to measure its position. In order to do this it </a:t>
            </a:r>
            <a:r>
              <a:rPr lang="en-US" sz="1200" b="0" dirty="0"/>
              <a:t>b</a:t>
            </a:r>
            <a:r>
              <a:rPr lang="en-US" sz="1200" b="0" dirty="0" smtClean="0"/>
              <a:t>y necessity need to know the location of the two STAs it is ranging to. It is also reasonable to assume that the range calculating STA has an approximate idea of its own location from extraneous information, like, say, from a recent GPS/GNSS location. </a:t>
            </a:r>
            <a:r>
              <a:rPr lang="en-US" sz="1200" b="0" dirty="0"/>
              <a:t>Let us also here assume that the range calculating STA has an </a:t>
            </a:r>
            <a:r>
              <a:rPr lang="en-US" sz="1200" b="0" dirty="0" smtClean="0"/>
              <a:t>approximate </a:t>
            </a:r>
            <a:r>
              <a:rPr lang="en-US" sz="1200" b="0" dirty="0"/>
              <a:t>knowledge of its own position, say up to a absolute value error of </a:t>
            </a:r>
            <a:r>
              <a:rPr lang="en-US" sz="1200" b="0" dirty="0" err="1"/>
              <a:t>R_max_loc_err</a:t>
            </a:r>
            <a:r>
              <a:rPr lang="en-US" sz="1200" b="0" dirty="0"/>
              <a:t>.</a:t>
            </a:r>
          </a:p>
          <a:p>
            <a:pPr marL="0" indent="0">
              <a:buNone/>
            </a:pPr>
            <a:endParaRPr lang="en-US" sz="1200" b="0" dirty="0"/>
          </a:p>
          <a:p>
            <a:pPr marL="0" indent="0">
              <a:buNone/>
            </a:pPr>
            <a:r>
              <a:rPr lang="en-US" sz="1200" b="0" dirty="0" smtClean="0"/>
              <a:t>The range calculating STA is thus in a position to estimate the ranges and thus the propagation times between all three STAs involved in the ranging calculations. Pairs of STAs that would potentially cause too large propagation delays, resulting in a situation where the range ambiguities cannot be uniquely resolved, can thus be excluded from the differential range measurements.</a:t>
            </a:r>
          </a:p>
          <a:p>
            <a:pPr marL="0" indent="0">
              <a:buNone/>
            </a:pPr>
            <a:endParaRPr lang="en-US" sz="1200" b="0" dirty="0" smtClean="0"/>
          </a:p>
          <a:p>
            <a:pPr marL="0" indent="0">
              <a:buNone/>
            </a:pPr>
            <a:r>
              <a:rPr lang="en-US" sz="1200" b="0" dirty="0" smtClean="0"/>
              <a:t>A range calculating STA can, for example, exclude pair of STAs to do differential ranging to where any of the distances between those two STAs and the range calculating STA </a:t>
            </a:r>
            <a:r>
              <a:rPr lang="en-US" sz="1200" b="0" dirty="0"/>
              <a:t>exceeds more than </a:t>
            </a:r>
            <a:r>
              <a:rPr lang="en-US" sz="1200" b="0" dirty="0" err="1" smtClean="0"/>
              <a:t>R_amb_R</a:t>
            </a:r>
            <a:r>
              <a:rPr lang="en-US" sz="1200" b="0" dirty="0" smtClean="0"/>
              <a:t>  </a:t>
            </a:r>
            <a:r>
              <a:rPr lang="en-US" sz="1200" b="0" dirty="0"/>
              <a:t>– </a:t>
            </a:r>
            <a:r>
              <a:rPr lang="en-US" sz="1200" b="0" dirty="0" err="1" smtClean="0"/>
              <a:t>R_max_loc_err</a:t>
            </a:r>
            <a:r>
              <a:rPr lang="en-US" sz="1200" b="0" dirty="0"/>
              <a:t> or </a:t>
            </a:r>
            <a:r>
              <a:rPr lang="en-US" sz="1200" b="0" dirty="0" err="1" smtClean="0"/>
              <a:t>R_amb_I</a:t>
            </a:r>
            <a:r>
              <a:rPr lang="en-US" sz="1200" b="0" dirty="0" smtClean="0"/>
              <a:t> </a:t>
            </a:r>
            <a:r>
              <a:rPr lang="en-US" sz="1200" b="0" dirty="0"/>
              <a:t>– </a:t>
            </a:r>
            <a:r>
              <a:rPr lang="en-US" sz="1200" b="0" dirty="0" err="1" smtClean="0"/>
              <a:t>R_max_loc_err</a:t>
            </a:r>
            <a:r>
              <a:rPr lang="en-US" sz="1200" b="0" dirty="0" smtClean="0"/>
              <a:t>. </a:t>
            </a:r>
          </a:p>
          <a:p>
            <a:pPr marL="0" indent="0">
              <a:buNone/>
            </a:pPr>
            <a:endParaRPr lang="en-US" sz="1200" b="0" dirty="0"/>
          </a:p>
          <a:p>
            <a:pPr marL="0" indent="0">
              <a:buNone/>
            </a:pPr>
            <a:r>
              <a:rPr lang="en-US" sz="1200" b="0" dirty="0" smtClean="0"/>
              <a:t>Once the ranging calculating STA has excluded pairs of STAs that create to long propagation distances to allow for unique determination of the range ambiguities, the range calculating STA can resolve the range ambiguities by using equation 4 on the previous slide to calculate k2-k3 and correspondingly k4-k1, and subsequently use these quantities in equation 1 on the slide before that to compute the  differential time-of-flight DToF_PRI, which when multiplied with the speed of light becomes the differential range.</a:t>
            </a:r>
          </a:p>
          <a:p>
            <a:pPr marL="0" indent="0">
              <a:buNone/>
            </a:pPr>
            <a:endParaRPr lang="en-US" sz="1800" b="0" dirty="0" smtClean="0"/>
          </a:p>
          <a:p>
            <a:pPr marL="0" indent="0">
              <a:buNone/>
            </a:pPr>
            <a:endParaRPr lang="en-US" sz="1800" b="0" dirty="0" smtClean="0"/>
          </a:p>
        </p:txBody>
      </p:sp>
      <p:sp>
        <p:nvSpPr>
          <p:cNvPr id="4" name="Footer Placeholder 3"/>
          <p:cNvSpPr>
            <a:spLocks noGrp="1"/>
          </p:cNvSpPr>
          <p:nvPr>
            <p:ph type="ftr" sz="quarter" idx="10"/>
          </p:nvPr>
        </p:nvSpPr>
        <p:spPr/>
        <p:txBody>
          <a:bodyPr/>
          <a:lstStyle/>
          <a:p>
            <a:pPr>
              <a:defRPr/>
            </a:pPr>
            <a:r>
              <a:rPr lang="en-US" dirty="0" smtClean="0">
                <a:solidFill>
                  <a:srgbClr val="000000"/>
                </a:solidFill>
              </a:rPr>
              <a:t>Erik Lindskog </a:t>
            </a:r>
            <a:endParaRPr lang="en-GB"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GB" smtClean="0">
                <a:solidFill>
                  <a:srgbClr val="000000"/>
                </a:solidFill>
              </a:rPr>
              <a:t>Slide </a:t>
            </a:r>
            <a:fld id="{291230A6-1ED8-40C7-B3D0-82B1B9814FDB}" type="slidenum">
              <a:rPr lang="en-GB" smtClean="0">
                <a:solidFill>
                  <a:srgbClr val="000000"/>
                </a:solidFill>
              </a:rPr>
              <a:pPr>
                <a:defRPr/>
              </a:pPr>
              <a:t>12</a:t>
            </a:fld>
            <a:endParaRPr lang="en-GB">
              <a:solidFill>
                <a:srgbClr val="000000"/>
              </a:solidFill>
            </a:endParaRPr>
          </a:p>
        </p:txBody>
      </p:sp>
    </p:spTree>
    <p:extLst>
      <p:ext uri="{BB962C8B-B14F-4D97-AF65-F5344CB8AC3E}">
        <p14:creationId xmlns:p14="http://schemas.microsoft.com/office/powerpoint/2010/main" val="1159951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70992"/>
          </a:xfrm>
        </p:spPr>
        <p:txBody>
          <a:bodyPr/>
          <a:lstStyle/>
          <a:p>
            <a:r>
              <a:rPr lang="en-US" sz="2800" dirty="0"/>
              <a:t>Resolving </a:t>
            </a:r>
            <a:r>
              <a:rPr lang="en-US" sz="2800" dirty="0" smtClean="0"/>
              <a:t>Range and Differential Range Ambiguity for PS-TOA reporting</a:t>
            </a:r>
            <a:endParaRPr lang="en-US" sz="2800" dirty="0"/>
          </a:p>
        </p:txBody>
      </p:sp>
      <p:sp>
        <p:nvSpPr>
          <p:cNvPr id="3" name="Content Placeholder 2"/>
          <p:cNvSpPr>
            <a:spLocks noGrp="1"/>
          </p:cNvSpPr>
          <p:nvPr>
            <p:ph idx="1"/>
          </p:nvPr>
        </p:nvSpPr>
        <p:spPr>
          <a:xfrm>
            <a:off x="539552" y="1700807"/>
            <a:ext cx="8136904" cy="4442419"/>
          </a:xfrm>
        </p:spPr>
        <p:txBody>
          <a:bodyPr/>
          <a:lstStyle/>
          <a:p>
            <a:pPr marL="0" indent="0">
              <a:buNone/>
            </a:pPr>
            <a:r>
              <a:rPr lang="en-US" sz="1400" b="0" dirty="0" smtClean="0"/>
              <a:t>Consider the </a:t>
            </a:r>
            <a:r>
              <a:rPr lang="en-US" sz="1400" b="0" dirty="0" smtClean="0"/>
              <a:t>PS-TOA v</a:t>
            </a:r>
            <a:r>
              <a:rPr lang="en-US" sz="1400" b="0" dirty="0" smtClean="0"/>
              <a:t>ariant </a:t>
            </a:r>
            <a:r>
              <a:rPr lang="en-US" sz="1400" b="0" dirty="0" smtClean="0"/>
              <a:t>of FTM timestamp </a:t>
            </a:r>
            <a:r>
              <a:rPr lang="en-US" sz="1400" b="0" dirty="0" smtClean="0"/>
              <a:t>reporting. </a:t>
            </a:r>
          </a:p>
          <a:p>
            <a:pPr marL="0" indent="0">
              <a:buNone/>
            </a:pPr>
            <a:endParaRPr lang="en-US" sz="1400" b="0" dirty="0"/>
          </a:p>
          <a:p>
            <a:pPr marL="0" indent="0">
              <a:buNone/>
            </a:pPr>
            <a:r>
              <a:rPr lang="en-US" sz="1400" b="0" dirty="0"/>
              <a:t>T</a:t>
            </a:r>
            <a:r>
              <a:rPr lang="en-US" sz="1400" b="0" dirty="0" smtClean="0"/>
              <a:t>he </a:t>
            </a:r>
            <a:r>
              <a:rPr lang="en-US" sz="1400" b="0" dirty="0" smtClean="0"/>
              <a:t>PS-TOA timestamps, just as the TOA timestamps, </a:t>
            </a:r>
            <a:r>
              <a:rPr lang="en-US" sz="1400" b="0" dirty="0" smtClean="0"/>
              <a:t>always </a:t>
            </a:r>
            <a:r>
              <a:rPr lang="en-US" sz="1400" b="0" dirty="0" smtClean="0"/>
              <a:t>have a corresponding TOA or TOD </a:t>
            </a:r>
            <a:r>
              <a:rPr lang="en-US" sz="1400" b="0" dirty="0" smtClean="0"/>
              <a:t>timestamp. Thus, </a:t>
            </a:r>
            <a:r>
              <a:rPr lang="en-US" sz="1400" b="0" dirty="0"/>
              <a:t>w</a:t>
            </a:r>
            <a:r>
              <a:rPr lang="en-US" sz="1400" b="0" dirty="0" smtClean="0"/>
              <a:t>e </a:t>
            </a:r>
            <a:r>
              <a:rPr lang="en-US" sz="1400" b="0" dirty="0" smtClean="0"/>
              <a:t>can always use the same methodologies as presented in the slides </a:t>
            </a:r>
            <a:r>
              <a:rPr lang="en-US" sz="1400" b="0" dirty="0"/>
              <a:t>for ‘Resolving Round Trip Range </a:t>
            </a:r>
            <a:r>
              <a:rPr lang="en-US" sz="1400" b="0" dirty="0" smtClean="0"/>
              <a:t>Ambiguity’ and </a:t>
            </a:r>
            <a:r>
              <a:rPr lang="en-US" sz="1400" b="0" dirty="0"/>
              <a:t>‘Resolving Differential Range </a:t>
            </a:r>
            <a:r>
              <a:rPr lang="en-US" sz="1400" b="0" dirty="0" smtClean="0"/>
              <a:t>Ambiguity’, to resolve the ambiguity in the range or differential range calculations using </a:t>
            </a:r>
            <a:r>
              <a:rPr lang="en-US" sz="1400" b="0" dirty="0" smtClean="0"/>
              <a:t>PS-</a:t>
            </a:r>
            <a:r>
              <a:rPr lang="en-US" sz="1400" b="0" dirty="0" smtClean="0"/>
              <a:t>TOA </a:t>
            </a:r>
            <a:r>
              <a:rPr lang="en-US" sz="1400" b="0" dirty="0" smtClean="0"/>
              <a:t>reporting.  </a:t>
            </a:r>
            <a:endParaRPr lang="en-US" sz="1800" b="0" dirty="0" smtClean="0"/>
          </a:p>
        </p:txBody>
      </p:sp>
      <p:sp>
        <p:nvSpPr>
          <p:cNvPr id="4" name="Footer Placeholder 3"/>
          <p:cNvSpPr>
            <a:spLocks noGrp="1"/>
          </p:cNvSpPr>
          <p:nvPr>
            <p:ph type="ftr" sz="quarter" idx="10"/>
          </p:nvPr>
        </p:nvSpPr>
        <p:spPr/>
        <p:txBody>
          <a:bodyPr/>
          <a:lstStyle/>
          <a:p>
            <a:pPr>
              <a:defRPr/>
            </a:pPr>
            <a:r>
              <a:rPr lang="en-US" dirty="0" smtClean="0"/>
              <a:t>Erik Lindskog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13</a:t>
            </a:fld>
            <a:endParaRPr lang="en-GB"/>
          </a:p>
        </p:txBody>
      </p:sp>
    </p:spTree>
    <p:extLst>
      <p:ext uri="{BB962C8B-B14F-4D97-AF65-F5344CB8AC3E}">
        <p14:creationId xmlns:p14="http://schemas.microsoft.com/office/powerpoint/2010/main" val="3787194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029" y="674762"/>
            <a:ext cx="8064896" cy="510952"/>
          </a:xfrm>
        </p:spPr>
        <p:txBody>
          <a:bodyPr/>
          <a:lstStyle/>
          <a:p>
            <a:r>
              <a:rPr lang="en-US" sz="2400" dirty="0" smtClean="0"/>
              <a:t>Selecting Max Timestamp Value and Bit Representation</a:t>
            </a:r>
            <a:endParaRPr lang="en-US" sz="2400" dirty="0"/>
          </a:p>
        </p:txBody>
      </p:sp>
      <p:sp>
        <p:nvSpPr>
          <p:cNvPr id="3" name="Content Placeholder 2"/>
          <p:cNvSpPr>
            <a:spLocks noGrp="1"/>
          </p:cNvSpPr>
          <p:nvPr>
            <p:ph idx="1"/>
          </p:nvPr>
        </p:nvSpPr>
        <p:spPr>
          <a:xfrm>
            <a:off x="539552" y="1268760"/>
            <a:ext cx="7772400" cy="5040560"/>
          </a:xfrm>
        </p:spPr>
        <p:txBody>
          <a:bodyPr/>
          <a:lstStyle/>
          <a:p>
            <a:pPr marL="0" indent="0">
              <a:buNone/>
            </a:pPr>
            <a:r>
              <a:rPr lang="en-US" sz="1400" b="0" dirty="0" smtClean="0"/>
              <a:t>The max value we select in the representation of the time stamp, </a:t>
            </a:r>
            <a:r>
              <a:rPr lang="en-US" sz="1400" b="0" dirty="0" err="1" smtClean="0"/>
              <a:t>T_timestamp_max</a:t>
            </a:r>
            <a:r>
              <a:rPr lang="en-US" sz="1400" b="0" dirty="0" smtClean="0"/>
              <a:t>, is to some degree tied to the resolution we select in the timestamps. This is because in the end we want to arrive at a reasonable number of bits to represent the timestamps with.</a:t>
            </a:r>
          </a:p>
          <a:p>
            <a:pPr marL="0" indent="0">
              <a:buNone/>
            </a:pPr>
            <a:endParaRPr lang="en-US" sz="1400" b="0" dirty="0"/>
          </a:p>
          <a:p>
            <a:pPr marL="0" indent="0">
              <a:buNone/>
            </a:pPr>
            <a:r>
              <a:rPr lang="en-US" sz="1400" b="0" dirty="0" smtClean="0"/>
              <a:t>If we as discussed in </a:t>
            </a:r>
            <a:r>
              <a:rPr lang="en-US" sz="1400" b="0" dirty="0"/>
              <a:t>the slide titled ‘Time-stamp </a:t>
            </a:r>
            <a:r>
              <a:rPr lang="en-US" sz="1400" b="0" dirty="0" smtClean="0"/>
              <a:t>Resolution’, we select a timestamp resolution of 128 </a:t>
            </a:r>
            <a:r>
              <a:rPr lang="en-US" sz="1400" b="0" dirty="0" err="1" smtClean="0"/>
              <a:t>ps</a:t>
            </a:r>
            <a:r>
              <a:rPr lang="en-US" sz="1400" b="0" dirty="0" smtClean="0"/>
              <a:t>, then with 16 bits representing the value of a timestamp, we get a max timestamp value of:</a:t>
            </a:r>
          </a:p>
          <a:p>
            <a:pPr marL="0" indent="0">
              <a:buNone/>
            </a:pPr>
            <a:endParaRPr lang="en-US" sz="1400" b="0" dirty="0"/>
          </a:p>
          <a:p>
            <a:pPr marL="0" indent="0" algn="ctr">
              <a:buNone/>
            </a:pPr>
            <a:r>
              <a:rPr lang="en-US" sz="1400" b="0" dirty="0" err="1" smtClean="0"/>
              <a:t>T_timestamp</a:t>
            </a:r>
            <a:r>
              <a:rPr lang="en-US" sz="1400" b="0" dirty="0"/>
              <a:t> _max = (2^16-1)*128e-12 s ~=   </a:t>
            </a:r>
            <a:r>
              <a:rPr lang="en-US" sz="1400" b="0" dirty="0" smtClean="0"/>
              <a:t>8.39 us, where ‘us’ stands for microseconds.</a:t>
            </a:r>
          </a:p>
          <a:p>
            <a:pPr marL="0" indent="0">
              <a:buNone/>
            </a:pPr>
            <a:endParaRPr lang="en-US" sz="1400" b="0" dirty="0"/>
          </a:p>
          <a:p>
            <a:pPr marL="0" indent="0">
              <a:buNone/>
            </a:pPr>
            <a:r>
              <a:rPr lang="en-US" sz="1400" b="0" dirty="0" smtClean="0"/>
              <a:t>Les us assuming that the differences in the clock rates, a, </a:t>
            </a:r>
            <a:r>
              <a:rPr lang="en-US" sz="1400" b="0" dirty="0" err="1" smtClean="0"/>
              <a:t>a_R</a:t>
            </a:r>
            <a:r>
              <a:rPr lang="en-US" sz="1400" b="0" dirty="0"/>
              <a:t> </a:t>
            </a:r>
            <a:r>
              <a:rPr lang="en-US" sz="1400" b="0" dirty="0" smtClean="0"/>
              <a:t>and </a:t>
            </a:r>
            <a:r>
              <a:rPr lang="en-US" sz="1400" b="0" dirty="0" err="1" smtClean="0"/>
              <a:t>a_I</a:t>
            </a:r>
            <a:r>
              <a:rPr lang="en-US" sz="1400" b="0" dirty="0" smtClean="0"/>
              <a:t> are small enough to be ignored in this calculation. </a:t>
            </a:r>
            <a:r>
              <a:rPr lang="en-US" sz="1400" b="0" dirty="0" smtClean="0"/>
              <a:t>We </a:t>
            </a:r>
            <a:r>
              <a:rPr lang="en-US" sz="1400" b="0" dirty="0" smtClean="0"/>
              <a:t>thus get the approximate value for the range ambiguities of:</a:t>
            </a:r>
          </a:p>
          <a:p>
            <a:pPr marL="0" indent="0">
              <a:buNone/>
            </a:pPr>
            <a:endParaRPr lang="en-US" sz="1400" b="0" dirty="0" smtClean="0"/>
          </a:p>
          <a:p>
            <a:pPr marL="0" indent="0" algn="ctr">
              <a:buNone/>
            </a:pPr>
            <a:r>
              <a:rPr lang="en-US" sz="1400" b="0" dirty="0" err="1" smtClean="0"/>
              <a:t>R_amb</a:t>
            </a:r>
            <a:r>
              <a:rPr lang="en-US" sz="1400" b="0" dirty="0" smtClean="0"/>
              <a:t> ~= </a:t>
            </a:r>
            <a:r>
              <a:rPr lang="en-US" sz="1400" b="0" dirty="0" err="1" smtClean="0"/>
              <a:t>R_amb_I</a:t>
            </a:r>
            <a:r>
              <a:rPr lang="en-US" sz="1400" b="0" dirty="0" smtClean="0"/>
              <a:t> ~= </a:t>
            </a:r>
            <a:r>
              <a:rPr lang="en-US" sz="1400" b="0" dirty="0" err="1" smtClean="0"/>
              <a:t>R_amb_R</a:t>
            </a:r>
            <a:r>
              <a:rPr lang="en-US" sz="1400" b="0" dirty="0" smtClean="0"/>
              <a:t> </a:t>
            </a:r>
            <a:r>
              <a:rPr lang="en-US" sz="1400" b="0" dirty="0"/>
              <a:t>~= </a:t>
            </a:r>
            <a:r>
              <a:rPr lang="en-US" sz="1400" b="0" dirty="0" smtClean="0"/>
              <a:t>c*</a:t>
            </a:r>
            <a:r>
              <a:rPr lang="en-US" sz="1400" b="0" dirty="0" err="1" smtClean="0"/>
              <a:t>T_timestamp_max</a:t>
            </a:r>
            <a:r>
              <a:rPr lang="en-US" sz="1400" b="0" dirty="0" smtClean="0"/>
              <a:t>/2 ~= 1.25 km</a:t>
            </a:r>
          </a:p>
          <a:p>
            <a:pPr marL="0" indent="0" algn="ctr">
              <a:buNone/>
            </a:pPr>
            <a:endParaRPr lang="en-US" sz="1400" b="0" dirty="0"/>
          </a:p>
          <a:p>
            <a:pPr marL="0" indent="0">
              <a:buNone/>
            </a:pPr>
            <a:r>
              <a:rPr lang="en-US" sz="1400" b="0" dirty="0" smtClean="0"/>
              <a:t>A range ambiguity distance of 1.25 km is very likely enough for in Wi-Fi ranging applications to resolve any ambiguities, e.g. with the methods presented in this </a:t>
            </a:r>
            <a:r>
              <a:rPr lang="en-US" sz="1400" b="0" dirty="0" smtClean="0"/>
              <a:t>submission</a:t>
            </a:r>
            <a:r>
              <a:rPr lang="en-US" sz="1400" b="0" dirty="0" smtClean="0"/>
              <a:t>.</a:t>
            </a:r>
            <a:endParaRPr lang="en-US" sz="1400" b="0" dirty="0" smtClean="0"/>
          </a:p>
          <a:p>
            <a:pPr marL="0" indent="0">
              <a:buNone/>
            </a:pPr>
            <a:endParaRPr lang="en-US" sz="1400" b="0" dirty="0"/>
          </a:p>
          <a:p>
            <a:pPr marL="0" indent="0">
              <a:buNone/>
            </a:pPr>
            <a:r>
              <a:rPr lang="en-US" sz="1400" b="0" dirty="0" smtClean="0"/>
              <a:t>It is therefore reasonable to represent the timestamps with 16 bits and a resolution of 128 </a:t>
            </a:r>
            <a:r>
              <a:rPr lang="en-US" sz="1400" b="0" dirty="0" err="1" smtClean="0"/>
              <a:t>ps</a:t>
            </a:r>
            <a:r>
              <a:rPr lang="en-US" sz="1400" b="0" dirty="0" smtClean="0"/>
              <a:t>, resulting in a propagation distance resolution of 3.84 cm (and a range resolution of half that), and a range ambiguity of about 1.25 km.</a:t>
            </a:r>
          </a:p>
          <a:p>
            <a:endParaRPr lang="en-US" dirty="0"/>
          </a:p>
        </p:txBody>
      </p:sp>
      <p:sp>
        <p:nvSpPr>
          <p:cNvPr id="4" name="Footer Placeholder 3"/>
          <p:cNvSpPr>
            <a:spLocks noGrp="1"/>
          </p:cNvSpPr>
          <p:nvPr>
            <p:ph type="ftr" sz="quarter" idx="10"/>
          </p:nvPr>
        </p:nvSpPr>
        <p:spPr/>
        <p:txBody>
          <a:bodyPr/>
          <a:lstStyle/>
          <a:p>
            <a:pPr>
              <a:defRPr/>
            </a:pPr>
            <a:r>
              <a:rPr lang="en-US" smtClean="0"/>
              <a:t>Erik Lindskog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14</a:t>
            </a:fld>
            <a:endParaRPr lang="en-GB"/>
          </a:p>
        </p:txBody>
      </p:sp>
    </p:spTree>
    <p:extLst>
      <p:ext uri="{BB962C8B-B14F-4D97-AF65-F5344CB8AC3E}">
        <p14:creationId xmlns:p14="http://schemas.microsoft.com/office/powerpoint/2010/main" val="34289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7157"/>
          </a:xfrm>
        </p:spPr>
        <p:txBody>
          <a:bodyPr/>
          <a:lstStyle/>
          <a:p>
            <a:r>
              <a:rPr lang="en-US" sz="2400" dirty="0" smtClean="0"/>
              <a:t>Proposed </a:t>
            </a:r>
            <a:r>
              <a:rPr lang="en-US" sz="2400" dirty="0" smtClean="0"/>
              <a:t>Possible Changes </a:t>
            </a:r>
            <a:r>
              <a:rPr lang="en-US" sz="2400" dirty="0" smtClean="0"/>
              <a:t>to the Draft </a:t>
            </a:r>
            <a:r>
              <a:rPr lang="en-US" sz="2400" dirty="0"/>
              <a:t>S</a:t>
            </a:r>
            <a:r>
              <a:rPr lang="en-US" sz="2400" dirty="0" smtClean="0"/>
              <a:t>tandard</a:t>
            </a:r>
            <a:endParaRPr lang="en-US" sz="2400" dirty="0"/>
          </a:p>
        </p:txBody>
      </p:sp>
      <p:sp>
        <p:nvSpPr>
          <p:cNvPr id="4" name="Footer Placeholder 3"/>
          <p:cNvSpPr>
            <a:spLocks noGrp="1"/>
          </p:cNvSpPr>
          <p:nvPr>
            <p:ph type="ftr" sz="quarter" idx="10"/>
          </p:nvPr>
        </p:nvSpPr>
        <p:spPr/>
        <p:txBody>
          <a:bodyPr/>
          <a:lstStyle/>
          <a:p>
            <a:pPr>
              <a:defRPr/>
            </a:pPr>
            <a:r>
              <a:rPr lang="en-US" smtClean="0"/>
              <a:t>Erik Lindskog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15</a:t>
            </a:fld>
            <a:endParaRPr lang="en-GB"/>
          </a:p>
        </p:txBody>
      </p:sp>
      <p:grpSp>
        <p:nvGrpSpPr>
          <p:cNvPr id="3" name="Group 2"/>
          <p:cNvGrpSpPr/>
          <p:nvPr/>
        </p:nvGrpSpPr>
        <p:grpSpPr>
          <a:xfrm>
            <a:off x="383930" y="1152217"/>
            <a:ext cx="8086901" cy="4290635"/>
            <a:chOff x="433558" y="1947447"/>
            <a:chExt cx="8086901" cy="4290635"/>
          </a:xfrm>
        </p:grpSpPr>
        <p:grpSp>
          <p:nvGrpSpPr>
            <p:cNvPr id="51" name="Group 50"/>
            <p:cNvGrpSpPr/>
            <p:nvPr/>
          </p:nvGrpSpPr>
          <p:grpSpPr>
            <a:xfrm>
              <a:off x="433558" y="2492896"/>
              <a:ext cx="8086901" cy="1353724"/>
              <a:chOff x="429159" y="2204864"/>
              <a:chExt cx="8086901" cy="1353724"/>
            </a:xfrm>
          </p:grpSpPr>
          <p:grpSp>
            <p:nvGrpSpPr>
              <p:cNvPr id="32" name="Group 31"/>
              <p:cNvGrpSpPr/>
              <p:nvPr/>
            </p:nvGrpSpPr>
            <p:grpSpPr>
              <a:xfrm>
                <a:off x="1161786" y="2204864"/>
                <a:ext cx="7354274" cy="660237"/>
                <a:chOff x="539552" y="2132856"/>
                <a:chExt cx="7354274" cy="660237"/>
              </a:xfrm>
            </p:grpSpPr>
            <p:sp>
              <p:nvSpPr>
                <p:cNvPr id="9" name="Rectangle 8"/>
                <p:cNvSpPr/>
                <p:nvPr/>
              </p:nvSpPr>
              <p:spPr bwMode="auto">
                <a:xfrm>
                  <a:off x="539552" y="2132856"/>
                  <a:ext cx="7344816" cy="64807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1" name="Straight Connector 10"/>
                <p:cNvCxnSpPr/>
                <p:nvPr/>
              </p:nvCxnSpPr>
              <p:spPr bwMode="auto">
                <a:xfrm>
                  <a:off x="1187624" y="2132856"/>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7092280" y="2145021"/>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1907704" y="2143356"/>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p:cNvCxnSpPr/>
                <p:nvPr/>
              </p:nvCxnSpPr>
              <p:spPr bwMode="auto">
                <a:xfrm>
                  <a:off x="2627784" y="2132856"/>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a:off x="3347864" y="2143356"/>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p:cNvCxnSpPr/>
                <p:nvPr/>
              </p:nvCxnSpPr>
              <p:spPr bwMode="auto">
                <a:xfrm>
                  <a:off x="4139952" y="2132856"/>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p:nvPr/>
              </p:nvCxnSpPr>
              <p:spPr bwMode="auto">
                <a:xfrm>
                  <a:off x="4896331" y="2132856"/>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p:cNvCxnSpPr/>
                <p:nvPr/>
              </p:nvCxnSpPr>
              <p:spPr bwMode="auto">
                <a:xfrm>
                  <a:off x="5652120" y="2143356"/>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p:cNvCxnSpPr/>
                <p:nvPr/>
              </p:nvCxnSpPr>
              <p:spPr bwMode="auto">
                <a:xfrm>
                  <a:off x="6372200" y="2143356"/>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p:cNvSpPr txBox="1"/>
                <p:nvPr/>
              </p:nvSpPr>
              <p:spPr>
                <a:xfrm>
                  <a:off x="549010" y="2318392"/>
                  <a:ext cx="655949" cy="246221"/>
                </a:xfrm>
                <a:prstGeom prst="rect">
                  <a:avLst/>
                </a:prstGeom>
                <a:noFill/>
              </p:spPr>
              <p:txBody>
                <a:bodyPr wrap="none" rtlCol="0">
                  <a:spAutoFit/>
                </a:bodyPr>
                <a:lstStyle/>
                <a:p>
                  <a:r>
                    <a:rPr lang="en-US" sz="1000" dirty="0" smtClean="0"/>
                    <a:t>Category</a:t>
                  </a:r>
                  <a:endParaRPr lang="en-US" sz="1000" dirty="0"/>
                </a:p>
              </p:txBody>
            </p:sp>
            <p:sp>
              <p:nvSpPr>
                <p:cNvPr id="23" name="TextBox 22"/>
                <p:cNvSpPr txBox="1"/>
                <p:nvPr/>
              </p:nvSpPr>
              <p:spPr>
                <a:xfrm>
                  <a:off x="1277705" y="2256837"/>
                  <a:ext cx="534121" cy="400110"/>
                </a:xfrm>
                <a:prstGeom prst="rect">
                  <a:avLst/>
                </a:prstGeom>
                <a:noFill/>
              </p:spPr>
              <p:txBody>
                <a:bodyPr wrap="none" rtlCol="0">
                  <a:spAutoFit/>
                </a:bodyPr>
                <a:lstStyle/>
                <a:p>
                  <a:r>
                    <a:rPr lang="en-US" sz="1000" dirty="0" smtClean="0"/>
                    <a:t>Public</a:t>
                  </a:r>
                </a:p>
                <a:p>
                  <a:r>
                    <a:rPr lang="en-US" sz="1000" dirty="0" smtClean="0"/>
                    <a:t>Action</a:t>
                  </a:r>
                  <a:endParaRPr lang="en-US" sz="1000" dirty="0"/>
                </a:p>
              </p:txBody>
            </p:sp>
            <p:sp>
              <p:nvSpPr>
                <p:cNvPr id="24" name="TextBox 23"/>
                <p:cNvSpPr txBox="1"/>
                <p:nvPr/>
              </p:nvSpPr>
              <p:spPr>
                <a:xfrm>
                  <a:off x="2003583" y="2241447"/>
                  <a:ext cx="534121" cy="400110"/>
                </a:xfrm>
                <a:prstGeom prst="rect">
                  <a:avLst/>
                </a:prstGeom>
                <a:noFill/>
              </p:spPr>
              <p:txBody>
                <a:bodyPr wrap="none" rtlCol="0">
                  <a:spAutoFit/>
                </a:bodyPr>
                <a:lstStyle/>
                <a:p>
                  <a:r>
                    <a:rPr lang="en-US" sz="1000" dirty="0" smtClean="0"/>
                    <a:t>Dialog</a:t>
                  </a:r>
                </a:p>
                <a:p>
                  <a:r>
                    <a:rPr lang="en-US" sz="1000" dirty="0" smtClean="0"/>
                    <a:t>Token</a:t>
                  </a:r>
                  <a:endParaRPr lang="en-US" sz="1000" dirty="0"/>
                </a:p>
              </p:txBody>
            </p:sp>
            <p:sp>
              <p:nvSpPr>
                <p:cNvPr id="25" name="TextBox 24"/>
                <p:cNvSpPr txBox="1"/>
                <p:nvPr/>
              </p:nvSpPr>
              <p:spPr>
                <a:xfrm>
                  <a:off x="2745331" y="2322406"/>
                  <a:ext cx="484986" cy="246221"/>
                </a:xfrm>
                <a:prstGeom prst="rect">
                  <a:avLst/>
                </a:prstGeom>
                <a:noFill/>
              </p:spPr>
              <p:txBody>
                <a:bodyPr wrap="square" rtlCol="0">
                  <a:spAutoFit/>
                </a:bodyPr>
                <a:lstStyle/>
                <a:p>
                  <a:r>
                    <a:rPr lang="en-US" sz="1000" dirty="0" smtClean="0"/>
                    <a:t>TOD</a:t>
                  </a:r>
                  <a:endParaRPr lang="en-US" sz="1000" dirty="0"/>
                </a:p>
              </p:txBody>
            </p:sp>
            <p:sp>
              <p:nvSpPr>
                <p:cNvPr id="26" name="TextBox 25"/>
                <p:cNvSpPr txBox="1"/>
                <p:nvPr/>
              </p:nvSpPr>
              <p:spPr>
                <a:xfrm>
                  <a:off x="3509214" y="2318391"/>
                  <a:ext cx="484986" cy="246221"/>
                </a:xfrm>
                <a:prstGeom prst="rect">
                  <a:avLst/>
                </a:prstGeom>
                <a:noFill/>
              </p:spPr>
              <p:txBody>
                <a:bodyPr wrap="square" rtlCol="0">
                  <a:spAutoFit/>
                </a:bodyPr>
                <a:lstStyle/>
                <a:p>
                  <a:r>
                    <a:rPr lang="en-US" sz="1000" dirty="0" smtClean="0"/>
                    <a:t>TOA</a:t>
                  </a:r>
                  <a:endParaRPr lang="en-US" sz="1000" dirty="0"/>
                </a:p>
              </p:txBody>
            </p:sp>
            <p:sp>
              <p:nvSpPr>
                <p:cNvPr id="27" name="TextBox 26"/>
                <p:cNvSpPr txBox="1"/>
                <p:nvPr/>
              </p:nvSpPr>
              <p:spPr>
                <a:xfrm>
                  <a:off x="4300864" y="2267337"/>
                  <a:ext cx="484986" cy="400110"/>
                </a:xfrm>
                <a:prstGeom prst="rect">
                  <a:avLst/>
                </a:prstGeom>
                <a:noFill/>
              </p:spPr>
              <p:txBody>
                <a:bodyPr wrap="square" rtlCol="0">
                  <a:spAutoFit/>
                </a:bodyPr>
                <a:lstStyle/>
                <a:p>
                  <a:r>
                    <a:rPr lang="en-US" sz="1000" dirty="0" smtClean="0"/>
                    <a:t>TOD</a:t>
                  </a:r>
                </a:p>
                <a:p>
                  <a:r>
                    <a:rPr lang="en-US" sz="1000" dirty="0" smtClean="0"/>
                    <a:t>Error</a:t>
                  </a:r>
                  <a:endParaRPr lang="en-US" sz="1000" dirty="0"/>
                </a:p>
              </p:txBody>
            </p:sp>
            <p:sp>
              <p:nvSpPr>
                <p:cNvPr id="28" name="TextBox 27"/>
                <p:cNvSpPr txBox="1"/>
                <p:nvPr/>
              </p:nvSpPr>
              <p:spPr>
                <a:xfrm>
                  <a:off x="5043479" y="2256837"/>
                  <a:ext cx="484986" cy="400110"/>
                </a:xfrm>
                <a:prstGeom prst="rect">
                  <a:avLst/>
                </a:prstGeom>
                <a:noFill/>
              </p:spPr>
              <p:txBody>
                <a:bodyPr wrap="square" rtlCol="0">
                  <a:spAutoFit/>
                </a:bodyPr>
                <a:lstStyle/>
                <a:p>
                  <a:r>
                    <a:rPr lang="en-US" sz="1000" dirty="0" smtClean="0"/>
                    <a:t>TOA</a:t>
                  </a:r>
                </a:p>
                <a:p>
                  <a:r>
                    <a:rPr lang="en-US" sz="1000" dirty="0" smtClean="0"/>
                    <a:t>Error</a:t>
                  </a:r>
                  <a:endParaRPr lang="en-US" sz="1000" dirty="0"/>
                </a:p>
              </p:txBody>
            </p:sp>
            <p:sp>
              <p:nvSpPr>
                <p:cNvPr id="29" name="TextBox 28"/>
                <p:cNvSpPr txBox="1"/>
                <p:nvPr/>
              </p:nvSpPr>
              <p:spPr>
                <a:xfrm>
                  <a:off x="5626068" y="2240662"/>
                  <a:ext cx="762193" cy="400110"/>
                </a:xfrm>
                <a:prstGeom prst="rect">
                  <a:avLst/>
                </a:prstGeom>
                <a:noFill/>
              </p:spPr>
              <p:txBody>
                <a:bodyPr wrap="square" rtlCol="0">
                  <a:spAutoFit/>
                </a:bodyPr>
                <a:lstStyle/>
                <a:p>
                  <a:pPr algn="ctr"/>
                  <a:r>
                    <a:rPr lang="en-US" sz="1000" dirty="0" smtClean="0"/>
                    <a:t>CFO</a:t>
                  </a:r>
                </a:p>
                <a:p>
                  <a:pPr algn="ctr"/>
                  <a:r>
                    <a:rPr lang="en-US" sz="1000" dirty="0" smtClean="0"/>
                    <a:t>Parameter</a:t>
                  </a:r>
                  <a:endParaRPr lang="en-US" sz="1000" dirty="0"/>
                </a:p>
              </p:txBody>
            </p:sp>
            <p:sp>
              <p:nvSpPr>
                <p:cNvPr id="30" name="TextBox 29"/>
                <p:cNvSpPr txBox="1"/>
                <p:nvPr/>
              </p:nvSpPr>
              <p:spPr>
                <a:xfrm>
                  <a:off x="6321430" y="2190393"/>
                  <a:ext cx="829141" cy="553998"/>
                </a:xfrm>
                <a:prstGeom prst="rect">
                  <a:avLst/>
                </a:prstGeom>
                <a:noFill/>
              </p:spPr>
              <p:txBody>
                <a:bodyPr wrap="square" rtlCol="0">
                  <a:spAutoFit/>
                </a:bodyPr>
                <a:lstStyle/>
                <a:p>
                  <a:pPr algn="ctr"/>
                  <a:r>
                    <a:rPr lang="en-US" sz="1000" dirty="0" smtClean="0"/>
                    <a:t>Secure LTF</a:t>
                  </a:r>
                </a:p>
                <a:p>
                  <a:pPr algn="ctr"/>
                  <a:r>
                    <a:rPr lang="en-US" sz="1000" dirty="0" smtClean="0"/>
                    <a:t>Parameters</a:t>
                  </a:r>
                </a:p>
                <a:p>
                  <a:pPr algn="ctr"/>
                  <a:r>
                    <a:rPr lang="en-US" sz="1000" dirty="0" smtClean="0"/>
                    <a:t>(Optional)</a:t>
                  </a:r>
                  <a:endParaRPr lang="en-US" sz="1000" dirty="0"/>
                </a:p>
              </p:txBody>
            </p:sp>
            <p:sp>
              <p:nvSpPr>
                <p:cNvPr id="31" name="TextBox 30"/>
                <p:cNvSpPr txBox="1"/>
                <p:nvPr/>
              </p:nvSpPr>
              <p:spPr>
                <a:xfrm>
                  <a:off x="7064685" y="2202558"/>
                  <a:ext cx="829141" cy="553998"/>
                </a:xfrm>
                <a:prstGeom prst="rect">
                  <a:avLst/>
                </a:prstGeom>
                <a:noFill/>
              </p:spPr>
              <p:txBody>
                <a:bodyPr wrap="square" rtlCol="0">
                  <a:spAutoFit/>
                </a:bodyPr>
                <a:lstStyle/>
                <a:p>
                  <a:pPr algn="ctr"/>
                  <a:r>
                    <a:rPr lang="en-US" sz="1000" dirty="0" smtClean="0"/>
                    <a:t>AOA</a:t>
                  </a:r>
                </a:p>
                <a:p>
                  <a:pPr algn="ctr"/>
                  <a:r>
                    <a:rPr lang="en-US" sz="1000" dirty="0" smtClean="0"/>
                    <a:t>Feedback</a:t>
                  </a:r>
                </a:p>
                <a:p>
                  <a:pPr algn="ctr"/>
                  <a:r>
                    <a:rPr lang="en-US" sz="1000" dirty="0" smtClean="0"/>
                    <a:t>(Optional)</a:t>
                  </a:r>
                  <a:endParaRPr lang="en-US" sz="1000" dirty="0"/>
                </a:p>
              </p:txBody>
            </p:sp>
          </p:grpSp>
          <p:sp>
            <p:nvSpPr>
              <p:cNvPr id="33" name="TextBox 32"/>
              <p:cNvSpPr txBox="1"/>
              <p:nvPr/>
            </p:nvSpPr>
            <p:spPr>
              <a:xfrm>
                <a:off x="429159" y="2924944"/>
                <a:ext cx="513282" cy="246221"/>
              </a:xfrm>
              <a:prstGeom prst="rect">
                <a:avLst/>
              </a:prstGeom>
              <a:noFill/>
            </p:spPr>
            <p:txBody>
              <a:bodyPr wrap="none" rtlCol="0">
                <a:spAutoFit/>
              </a:bodyPr>
              <a:lstStyle/>
              <a:p>
                <a:r>
                  <a:rPr lang="en-US" sz="1000" dirty="0" smtClean="0"/>
                  <a:t>Octets</a:t>
                </a:r>
                <a:endParaRPr lang="en-US" sz="1000" dirty="0"/>
              </a:p>
            </p:txBody>
          </p:sp>
          <p:sp>
            <p:nvSpPr>
              <p:cNvPr id="34" name="TextBox 33"/>
              <p:cNvSpPr txBox="1"/>
              <p:nvPr/>
            </p:nvSpPr>
            <p:spPr>
              <a:xfrm>
                <a:off x="1374825" y="2924944"/>
                <a:ext cx="248786" cy="246221"/>
              </a:xfrm>
              <a:prstGeom prst="rect">
                <a:avLst/>
              </a:prstGeom>
              <a:noFill/>
            </p:spPr>
            <p:txBody>
              <a:bodyPr wrap="none" rtlCol="0">
                <a:spAutoFit/>
              </a:bodyPr>
              <a:lstStyle/>
              <a:p>
                <a:r>
                  <a:rPr lang="en-US" sz="1000" dirty="0"/>
                  <a:t>1</a:t>
                </a:r>
              </a:p>
            </p:txBody>
          </p:sp>
          <p:sp>
            <p:nvSpPr>
              <p:cNvPr id="35" name="TextBox 34"/>
              <p:cNvSpPr txBox="1"/>
              <p:nvPr/>
            </p:nvSpPr>
            <p:spPr>
              <a:xfrm>
                <a:off x="1984425" y="2936613"/>
                <a:ext cx="248786" cy="246221"/>
              </a:xfrm>
              <a:prstGeom prst="rect">
                <a:avLst/>
              </a:prstGeom>
              <a:noFill/>
            </p:spPr>
            <p:txBody>
              <a:bodyPr wrap="none" rtlCol="0">
                <a:spAutoFit/>
              </a:bodyPr>
              <a:lstStyle/>
              <a:p>
                <a:r>
                  <a:rPr lang="en-US" sz="1000" dirty="0"/>
                  <a:t>1</a:t>
                </a:r>
              </a:p>
            </p:txBody>
          </p:sp>
          <p:sp>
            <p:nvSpPr>
              <p:cNvPr id="36" name="TextBox 35"/>
              <p:cNvSpPr txBox="1"/>
              <p:nvPr/>
            </p:nvSpPr>
            <p:spPr>
              <a:xfrm>
                <a:off x="2746425" y="2919828"/>
                <a:ext cx="248786" cy="246221"/>
              </a:xfrm>
              <a:prstGeom prst="rect">
                <a:avLst/>
              </a:prstGeom>
              <a:noFill/>
            </p:spPr>
            <p:txBody>
              <a:bodyPr wrap="none" rtlCol="0">
                <a:spAutoFit/>
              </a:bodyPr>
              <a:lstStyle/>
              <a:p>
                <a:r>
                  <a:rPr lang="en-US" sz="1000" dirty="0"/>
                  <a:t>1</a:t>
                </a:r>
              </a:p>
            </p:txBody>
          </p:sp>
          <p:sp>
            <p:nvSpPr>
              <p:cNvPr id="37" name="TextBox 36"/>
              <p:cNvSpPr txBox="1"/>
              <p:nvPr/>
            </p:nvSpPr>
            <p:spPr>
              <a:xfrm>
                <a:off x="3419273" y="2900608"/>
                <a:ext cx="312906" cy="246221"/>
              </a:xfrm>
              <a:prstGeom prst="rect">
                <a:avLst/>
              </a:prstGeom>
              <a:noFill/>
            </p:spPr>
            <p:txBody>
              <a:bodyPr wrap="none" rtlCol="0">
                <a:spAutoFit/>
              </a:bodyPr>
              <a:lstStyle/>
              <a:p>
                <a:r>
                  <a:rPr lang="en-US" sz="1000" strike="sngStrike" dirty="0" smtClean="0">
                    <a:solidFill>
                      <a:srgbClr val="FF0000"/>
                    </a:solidFill>
                  </a:rPr>
                  <a:t>6</a:t>
                </a:r>
                <a:r>
                  <a:rPr lang="en-US" sz="1000" dirty="0" smtClean="0">
                    <a:solidFill>
                      <a:srgbClr val="FF0000"/>
                    </a:solidFill>
                  </a:rPr>
                  <a:t>2</a:t>
                </a:r>
                <a:endParaRPr lang="en-US" sz="1000" dirty="0">
                  <a:solidFill>
                    <a:srgbClr val="FF0000"/>
                  </a:solidFill>
                </a:endParaRPr>
              </a:p>
            </p:txBody>
          </p:sp>
          <p:sp>
            <p:nvSpPr>
              <p:cNvPr id="39" name="TextBox 38"/>
              <p:cNvSpPr txBox="1"/>
              <p:nvPr/>
            </p:nvSpPr>
            <p:spPr>
              <a:xfrm>
                <a:off x="4998631" y="2900608"/>
                <a:ext cx="248786" cy="246221"/>
              </a:xfrm>
              <a:prstGeom prst="rect">
                <a:avLst/>
              </a:prstGeom>
              <a:noFill/>
            </p:spPr>
            <p:txBody>
              <a:bodyPr wrap="none" rtlCol="0">
                <a:spAutoFit/>
              </a:bodyPr>
              <a:lstStyle/>
              <a:p>
                <a:r>
                  <a:rPr lang="en-US" sz="1000" dirty="0"/>
                  <a:t>1</a:t>
                </a:r>
              </a:p>
            </p:txBody>
          </p:sp>
          <p:sp>
            <p:nvSpPr>
              <p:cNvPr id="40" name="TextBox 39"/>
              <p:cNvSpPr txBox="1"/>
              <p:nvPr/>
            </p:nvSpPr>
            <p:spPr>
              <a:xfrm>
                <a:off x="5783813" y="2928151"/>
                <a:ext cx="248786" cy="246221"/>
              </a:xfrm>
              <a:prstGeom prst="rect">
                <a:avLst/>
              </a:prstGeom>
              <a:noFill/>
            </p:spPr>
            <p:txBody>
              <a:bodyPr wrap="none" rtlCol="0">
                <a:spAutoFit/>
              </a:bodyPr>
              <a:lstStyle/>
              <a:p>
                <a:r>
                  <a:rPr lang="en-US" sz="1000" dirty="0"/>
                  <a:t>1</a:t>
                </a:r>
              </a:p>
            </p:txBody>
          </p:sp>
          <p:sp>
            <p:nvSpPr>
              <p:cNvPr id="41" name="TextBox 40"/>
              <p:cNvSpPr txBox="1"/>
              <p:nvPr/>
            </p:nvSpPr>
            <p:spPr>
              <a:xfrm>
                <a:off x="6456661" y="2938849"/>
                <a:ext cx="248786" cy="246221"/>
              </a:xfrm>
              <a:prstGeom prst="rect">
                <a:avLst/>
              </a:prstGeom>
              <a:noFill/>
            </p:spPr>
            <p:txBody>
              <a:bodyPr wrap="none" rtlCol="0">
                <a:spAutoFit/>
              </a:bodyPr>
              <a:lstStyle/>
              <a:p>
                <a:r>
                  <a:rPr lang="en-US" sz="1000" dirty="0" smtClean="0"/>
                  <a:t>2</a:t>
                </a:r>
                <a:endParaRPr lang="en-US" sz="1000" dirty="0"/>
              </a:p>
            </p:txBody>
          </p:sp>
          <p:sp>
            <p:nvSpPr>
              <p:cNvPr id="42" name="TextBox 41"/>
              <p:cNvSpPr txBox="1"/>
              <p:nvPr/>
            </p:nvSpPr>
            <p:spPr>
              <a:xfrm>
                <a:off x="7133590" y="2936613"/>
                <a:ext cx="312906" cy="246221"/>
              </a:xfrm>
              <a:prstGeom prst="rect">
                <a:avLst/>
              </a:prstGeom>
              <a:noFill/>
            </p:spPr>
            <p:txBody>
              <a:bodyPr wrap="none" rtlCol="0">
                <a:spAutoFit/>
              </a:bodyPr>
              <a:lstStyle/>
              <a:p>
                <a:r>
                  <a:rPr lang="en-US" sz="1000" dirty="0" smtClean="0"/>
                  <a:t>13</a:t>
                </a:r>
                <a:endParaRPr lang="en-US" sz="1000" dirty="0"/>
              </a:p>
            </p:txBody>
          </p:sp>
          <p:sp>
            <p:nvSpPr>
              <p:cNvPr id="43" name="TextBox 42"/>
              <p:cNvSpPr txBox="1"/>
              <p:nvPr/>
            </p:nvSpPr>
            <p:spPr>
              <a:xfrm>
                <a:off x="7977096" y="2922638"/>
                <a:ext cx="248786" cy="246221"/>
              </a:xfrm>
              <a:prstGeom prst="rect">
                <a:avLst/>
              </a:prstGeom>
              <a:noFill/>
            </p:spPr>
            <p:txBody>
              <a:bodyPr wrap="none" rtlCol="0">
                <a:spAutoFit/>
              </a:bodyPr>
              <a:lstStyle/>
              <a:p>
                <a:r>
                  <a:rPr lang="en-US" sz="1000" dirty="0" smtClean="0"/>
                  <a:t>9</a:t>
                </a:r>
                <a:endParaRPr lang="en-US" sz="1000" dirty="0"/>
              </a:p>
            </p:txBody>
          </p:sp>
          <p:sp>
            <p:nvSpPr>
              <p:cNvPr id="49" name="TextBox 48"/>
              <p:cNvSpPr txBox="1"/>
              <p:nvPr/>
            </p:nvSpPr>
            <p:spPr>
              <a:xfrm>
                <a:off x="4156241" y="2900608"/>
                <a:ext cx="312906" cy="246221"/>
              </a:xfrm>
              <a:prstGeom prst="rect">
                <a:avLst/>
              </a:prstGeom>
              <a:noFill/>
            </p:spPr>
            <p:txBody>
              <a:bodyPr wrap="none" rtlCol="0">
                <a:spAutoFit/>
              </a:bodyPr>
              <a:lstStyle/>
              <a:p>
                <a:r>
                  <a:rPr lang="en-US" sz="1000" strike="sngStrike" dirty="0" smtClean="0">
                    <a:solidFill>
                      <a:srgbClr val="FF0000"/>
                    </a:solidFill>
                  </a:rPr>
                  <a:t>6</a:t>
                </a:r>
                <a:r>
                  <a:rPr lang="en-US" sz="1000" dirty="0" smtClean="0">
                    <a:solidFill>
                      <a:srgbClr val="FF0000"/>
                    </a:solidFill>
                  </a:rPr>
                  <a:t>2</a:t>
                </a:r>
                <a:endParaRPr lang="en-US" sz="1000" dirty="0">
                  <a:solidFill>
                    <a:srgbClr val="FF0000"/>
                  </a:solidFill>
                </a:endParaRPr>
              </a:p>
            </p:txBody>
          </p:sp>
          <p:sp>
            <p:nvSpPr>
              <p:cNvPr id="50" name="TextBox 49"/>
              <p:cNvSpPr txBox="1"/>
              <p:nvPr/>
            </p:nvSpPr>
            <p:spPr>
              <a:xfrm>
                <a:off x="2761279" y="3250811"/>
                <a:ext cx="3466013" cy="307777"/>
              </a:xfrm>
              <a:prstGeom prst="rect">
                <a:avLst/>
              </a:prstGeom>
              <a:noFill/>
            </p:spPr>
            <p:txBody>
              <a:bodyPr wrap="none" rtlCol="0">
                <a:spAutoFit/>
              </a:bodyPr>
              <a:lstStyle/>
              <a:p>
                <a:r>
                  <a:rPr lang="en-US" sz="1400" dirty="0" smtClean="0"/>
                  <a:t>Location </a:t>
                </a:r>
                <a:r>
                  <a:rPr lang="en-US" sz="1400" dirty="0"/>
                  <a:t>Measurement Report frame </a:t>
                </a:r>
                <a:r>
                  <a:rPr lang="en-US" sz="1400" dirty="0" smtClean="0"/>
                  <a:t>format</a:t>
                </a:r>
                <a:endParaRPr lang="en-US" sz="1400" dirty="0"/>
              </a:p>
            </p:txBody>
          </p:sp>
        </p:grpSp>
        <p:sp>
          <p:nvSpPr>
            <p:cNvPr id="53" name="TextBox 52"/>
            <p:cNvSpPr txBox="1"/>
            <p:nvPr/>
          </p:nvSpPr>
          <p:spPr>
            <a:xfrm>
              <a:off x="734509" y="1947447"/>
              <a:ext cx="7478073" cy="276999"/>
            </a:xfrm>
            <a:prstGeom prst="rect">
              <a:avLst/>
            </a:prstGeom>
            <a:noFill/>
          </p:spPr>
          <p:txBody>
            <a:bodyPr wrap="none" rtlCol="0">
              <a:spAutoFit/>
            </a:bodyPr>
            <a:lstStyle/>
            <a:p>
              <a:r>
                <a:rPr lang="en-US" dirty="0" smtClean="0"/>
                <a:t>Reduce the number of octets in the TOD and TOA fields in the Location Measurement Report frame, as shown below: </a:t>
              </a:r>
              <a:endParaRPr lang="en-US" dirty="0"/>
            </a:p>
          </p:txBody>
        </p:sp>
        <p:sp>
          <p:nvSpPr>
            <p:cNvPr id="54" name="TextBox 53"/>
            <p:cNvSpPr txBox="1"/>
            <p:nvPr/>
          </p:nvSpPr>
          <p:spPr>
            <a:xfrm>
              <a:off x="832963" y="4100549"/>
              <a:ext cx="7051405" cy="646331"/>
            </a:xfrm>
            <a:prstGeom prst="rect">
              <a:avLst/>
            </a:prstGeom>
            <a:noFill/>
          </p:spPr>
          <p:txBody>
            <a:bodyPr wrap="square" rtlCol="0">
              <a:spAutoFit/>
            </a:bodyPr>
            <a:lstStyle/>
            <a:p>
              <a:r>
                <a:rPr lang="en-US" dirty="0" smtClean="0"/>
                <a:t>Reduce the number of bits in the Timestamp subfield in the </a:t>
              </a:r>
              <a:r>
                <a:rPr lang="en-US" dirty="0" err="1" smtClean="0"/>
                <a:t>TimeStamp</a:t>
              </a:r>
              <a:r>
                <a:rPr lang="en-US" dirty="0" smtClean="0"/>
                <a:t> Measurement Report subfield in the in the </a:t>
              </a:r>
              <a:r>
                <a:rPr lang="en-US" dirty="0"/>
                <a:t>Timestamp Measurement Reports field </a:t>
              </a:r>
              <a:r>
                <a:rPr lang="en-US" dirty="0" smtClean="0"/>
                <a:t>contained </a:t>
              </a:r>
              <a:r>
                <a:rPr lang="en-US" dirty="0"/>
                <a:t>in </a:t>
              </a:r>
              <a:r>
                <a:rPr lang="en-US" dirty="0" smtClean="0"/>
                <a:t>the ISTA </a:t>
              </a:r>
              <a:r>
                <a:rPr lang="en-US" dirty="0"/>
                <a:t>Passive TB Ranging Measurement Report element, </a:t>
              </a:r>
              <a:r>
                <a:rPr lang="en-US" dirty="0" smtClean="0"/>
                <a:t>or in the </a:t>
              </a:r>
              <a:r>
                <a:rPr lang="en-US" dirty="0"/>
                <a:t>RSTA Passive TB Ranging Measurement Report </a:t>
              </a:r>
              <a:r>
                <a:rPr lang="en-US" dirty="0" smtClean="0"/>
                <a:t>element, as shown below: </a:t>
              </a:r>
              <a:endParaRPr lang="en-US" dirty="0"/>
            </a:p>
          </p:txBody>
        </p:sp>
        <p:sp>
          <p:nvSpPr>
            <p:cNvPr id="68" name="TextBox 67"/>
            <p:cNvSpPr txBox="1"/>
            <p:nvPr/>
          </p:nvSpPr>
          <p:spPr>
            <a:xfrm>
              <a:off x="2865541" y="5930305"/>
              <a:ext cx="3241721" cy="307777"/>
            </a:xfrm>
            <a:prstGeom prst="rect">
              <a:avLst/>
            </a:prstGeom>
            <a:noFill/>
          </p:spPr>
          <p:txBody>
            <a:bodyPr wrap="none" rtlCol="0">
              <a:spAutoFit/>
            </a:bodyPr>
            <a:lstStyle/>
            <a:p>
              <a:r>
                <a:rPr lang="en-US" sz="1400" dirty="0" smtClean="0"/>
                <a:t>Time </a:t>
              </a:r>
              <a:r>
                <a:rPr lang="en-US" sz="1400" dirty="0"/>
                <a:t>Stamp Measurement Report subfield</a:t>
              </a:r>
            </a:p>
          </p:txBody>
        </p:sp>
        <p:grpSp>
          <p:nvGrpSpPr>
            <p:cNvPr id="90" name="Group 89"/>
            <p:cNvGrpSpPr/>
            <p:nvPr/>
          </p:nvGrpSpPr>
          <p:grpSpPr>
            <a:xfrm>
              <a:off x="1388519" y="5000282"/>
              <a:ext cx="5870098" cy="977970"/>
              <a:chOff x="430094" y="4948136"/>
              <a:chExt cx="5870098" cy="977970"/>
            </a:xfrm>
          </p:grpSpPr>
          <p:sp>
            <p:nvSpPr>
              <p:cNvPr id="69" name="Rectangle 68"/>
              <p:cNvSpPr/>
              <p:nvPr/>
            </p:nvSpPr>
            <p:spPr bwMode="auto">
              <a:xfrm>
                <a:off x="1162721" y="4948136"/>
                <a:ext cx="5137471" cy="64807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70" name="Straight Connector 69"/>
              <p:cNvCxnSpPr/>
              <p:nvPr/>
            </p:nvCxnSpPr>
            <p:spPr bwMode="auto">
              <a:xfrm>
                <a:off x="1810793" y="4948136"/>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Connector 71"/>
              <p:cNvCxnSpPr/>
              <p:nvPr/>
            </p:nvCxnSpPr>
            <p:spPr bwMode="auto">
              <a:xfrm>
                <a:off x="2530873" y="4958636"/>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3250953" y="4948136"/>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a:off x="3971033" y="4958636"/>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Connector 74"/>
              <p:cNvCxnSpPr/>
              <p:nvPr/>
            </p:nvCxnSpPr>
            <p:spPr bwMode="auto">
              <a:xfrm>
                <a:off x="4763121" y="4948136"/>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519500" y="4948136"/>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TextBox 78"/>
              <p:cNvSpPr txBox="1"/>
              <p:nvPr/>
            </p:nvSpPr>
            <p:spPr>
              <a:xfrm>
                <a:off x="1267508" y="5151840"/>
                <a:ext cx="449162" cy="246221"/>
              </a:xfrm>
              <a:prstGeom prst="rect">
                <a:avLst/>
              </a:prstGeom>
              <a:noFill/>
            </p:spPr>
            <p:txBody>
              <a:bodyPr wrap="none" rtlCol="0">
                <a:spAutoFit/>
              </a:bodyPr>
              <a:lstStyle/>
              <a:p>
                <a:r>
                  <a:rPr lang="en-US" sz="1000" dirty="0" smtClean="0"/>
                  <a:t>Type</a:t>
                </a:r>
                <a:endParaRPr lang="en-US" sz="1000" dirty="0"/>
              </a:p>
            </p:txBody>
          </p:sp>
          <p:sp>
            <p:nvSpPr>
              <p:cNvPr id="80" name="TextBox 79"/>
              <p:cNvSpPr txBox="1"/>
              <p:nvPr/>
            </p:nvSpPr>
            <p:spPr>
              <a:xfrm>
                <a:off x="1958476" y="5118682"/>
                <a:ext cx="470000" cy="246221"/>
              </a:xfrm>
              <a:prstGeom prst="rect">
                <a:avLst/>
              </a:prstGeom>
              <a:noFill/>
            </p:spPr>
            <p:txBody>
              <a:bodyPr wrap="none" rtlCol="0">
                <a:spAutoFit/>
              </a:bodyPr>
              <a:lstStyle/>
              <a:p>
                <a:r>
                  <a:rPr lang="en-US" sz="1000" dirty="0" smtClean="0"/>
                  <a:t>Valid</a:t>
                </a:r>
              </a:p>
            </p:txBody>
          </p:sp>
          <p:sp>
            <p:nvSpPr>
              <p:cNvPr id="81" name="TextBox 80"/>
              <p:cNvSpPr txBox="1"/>
              <p:nvPr/>
            </p:nvSpPr>
            <p:spPr>
              <a:xfrm>
                <a:off x="2514329" y="5115123"/>
                <a:ext cx="761747" cy="246221"/>
              </a:xfrm>
              <a:prstGeom prst="rect">
                <a:avLst/>
              </a:prstGeom>
              <a:noFill/>
            </p:spPr>
            <p:txBody>
              <a:bodyPr wrap="none" rtlCol="0">
                <a:spAutoFit/>
              </a:bodyPr>
              <a:lstStyle/>
              <a:p>
                <a:r>
                  <a:rPr lang="en-US" sz="1000" dirty="0" smtClean="0"/>
                  <a:t>Timestamp</a:t>
                </a:r>
              </a:p>
            </p:txBody>
          </p:sp>
          <p:sp>
            <p:nvSpPr>
              <p:cNvPr id="82" name="TextBox 81"/>
              <p:cNvSpPr txBox="1"/>
              <p:nvPr/>
            </p:nvSpPr>
            <p:spPr>
              <a:xfrm>
                <a:off x="3232709" y="5072117"/>
                <a:ext cx="763446" cy="400110"/>
              </a:xfrm>
              <a:prstGeom prst="rect">
                <a:avLst/>
              </a:prstGeom>
              <a:noFill/>
            </p:spPr>
            <p:txBody>
              <a:bodyPr wrap="square" rtlCol="0">
                <a:spAutoFit/>
              </a:bodyPr>
              <a:lstStyle/>
              <a:p>
                <a:pPr algn="ctr"/>
                <a:r>
                  <a:rPr lang="en-US" sz="1000" dirty="0" smtClean="0"/>
                  <a:t>Timestamp Error</a:t>
                </a:r>
                <a:endParaRPr lang="en-US" sz="1000" dirty="0"/>
              </a:p>
            </p:txBody>
          </p:sp>
          <p:sp>
            <p:nvSpPr>
              <p:cNvPr id="83" name="TextBox 82"/>
              <p:cNvSpPr txBox="1"/>
              <p:nvPr/>
            </p:nvSpPr>
            <p:spPr>
              <a:xfrm>
                <a:off x="4036618" y="5072117"/>
                <a:ext cx="648809" cy="400110"/>
              </a:xfrm>
              <a:prstGeom prst="rect">
                <a:avLst/>
              </a:prstGeom>
              <a:noFill/>
            </p:spPr>
            <p:txBody>
              <a:bodyPr wrap="square" rtlCol="0">
                <a:spAutoFit/>
              </a:bodyPr>
              <a:lstStyle/>
              <a:p>
                <a:r>
                  <a:rPr lang="en-US" sz="1000" dirty="0" smtClean="0"/>
                  <a:t>AID12/RSID12</a:t>
                </a:r>
                <a:endParaRPr lang="en-US" sz="1000" dirty="0"/>
              </a:p>
            </p:txBody>
          </p:sp>
          <p:sp>
            <p:nvSpPr>
              <p:cNvPr id="84" name="TextBox 83"/>
              <p:cNvSpPr txBox="1"/>
              <p:nvPr/>
            </p:nvSpPr>
            <p:spPr>
              <a:xfrm>
                <a:off x="4924033" y="5082617"/>
                <a:ext cx="484986" cy="400110"/>
              </a:xfrm>
              <a:prstGeom prst="rect">
                <a:avLst/>
              </a:prstGeom>
              <a:noFill/>
            </p:spPr>
            <p:txBody>
              <a:bodyPr wrap="square" rtlCol="0">
                <a:spAutoFit/>
              </a:bodyPr>
              <a:lstStyle/>
              <a:p>
                <a:r>
                  <a:rPr lang="en-US" sz="1000" dirty="0" smtClean="0"/>
                  <a:t>TOD</a:t>
                </a:r>
              </a:p>
              <a:p>
                <a:r>
                  <a:rPr lang="en-US" sz="1000" dirty="0" smtClean="0"/>
                  <a:t>Error</a:t>
                </a:r>
                <a:endParaRPr lang="en-US" sz="1000" dirty="0"/>
              </a:p>
            </p:txBody>
          </p:sp>
          <p:sp>
            <p:nvSpPr>
              <p:cNvPr id="85" name="TextBox 84"/>
              <p:cNvSpPr txBox="1"/>
              <p:nvPr/>
            </p:nvSpPr>
            <p:spPr>
              <a:xfrm>
                <a:off x="5573629" y="5103042"/>
                <a:ext cx="705552" cy="400110"/>
              </a:xfrm>
              <a:prstGeom prst="rect">
                <a:avLst/>
              </a:prstGeom>
              <a:noFill/>
            </p:spPr>
            <p:txBody>
              <a:bodyPr wrap="square" rtlCol="0">
                <a:spAutoFit/>
              </a:bodyPr>
              <a:lstStyle/>
              <a:p>
                <a:r>
                  <a:rPr lang="en-US" sz="1000" dirty="0" smtClean="0"/>
                  <a:t>Reserved</a:t>
                </a:r>
              </a:p>
              <a:p>
                <a:endParaRPr lang="en-US" sz="1000" dirty="0"/>
              </a:p>
            </p:txBody>
          </p:sp>
          <p:sp>
            <p:nvSpPr>
              <p:cNvPr id="57" name="TextBox 56"/>
              <p:cNvSpPr txBox="1"/>
              <p:nvPr/>
            </p:nvSpPr>
            <p:spPr>
              <a:xfrm>
                <a:off x="430094" y="5668216"/>
                <a:ext cx="389850" cy="246221"/>
              </a:xfrm>
              <a:prstGeom prst="rect">
                <a:avLst/>
              </a:prstGeom>
              <a:noFill/>
            </p:spPr>
            <p:txBody>
              <a:bodyPr wrap="none" rtlCol="0">
                <a:spAutoFit/>
              </a:bodyPr>
              <a:lstStyle/>
              <a:p>
                <a:r>
                  <a:rPr lang="en-US" sz="1000" dirty="0" smtClean="0"/>
                  <a:t>Bits</a:t>
                </a:r>
                <a:endParaRPr lang="en-US" sz="1000" dirty="0"/>
              </a:p>
            </p:txBody>
          </p:sp>
          <p:sp>
            <p:nvSpPr>
              <p:cNvPr id="58" name="TextBox 57"/>
              <p:cNvSpPr txBox="1"/>
              <p:nvPr/>
            </p:nvSpPr>
            <p:spPr>
              <a:xfrm>
                <a:off x="1375760" y="5668216"/>
                <a:ext cx="248786" cy="246221"/>
              </a:xfrm>
              <a:prstGeom prst="rect">
                <a:avLst/>
              </a:prstGeom>
              <a:noFill/>
            </p:spPr>
            <p:txBody>
              <a:bodyPr wrap="none" rtlCol="0">
                <a:spAutoFit/>
              </a:bodyPr>
              <a:lstStyle/>
              <a:p>
                <a:r>
                  <a:rPr lang="en-US" sz="1000" dirty="0"/>
                  <a:t>2</a:t>
                </a:r>
              </a:p>
            </p:txBody>
          </p:sp>
          <p:sp>
            <p:nvSpPr>
              <p:cNvPr id="59" name="TextBox 58"/>
              <p:cNvSpPr txBox="1"/>
              <p:nvPr/>
            </p:nvSpPr>
            <p:spPr>
              <a:xfrm>
                <a:off x="1985360" y="5679885"/>
                <a:ext cx="248786" cy="246221"/>
              </a:xfrm>
              <a:prstGeom prst="rect">
                <a:avLst/>
              </a:prstGeom>
              <a:noFill/>
            </p:spPr>
            <p:txBody>
              <a:bodyPr wrap="none" rtlCol="0">
                <a:spAutoFit/>
              </a:bodyPr>
              <a:lstStyle/>
              <a:p>
                <a:r>
                  <a:rPr lang="en-US" sz="1000" dirty="0"/>
                  <a:t>1</a:t>
                </a:r>
              </a:p>
            </p:txBody>
          </p:sp>
          <p:sp>
            <p:nvSpPr>
              <p:cNvPr id="60" name="TextBox 59"/>
              <p:cNvSpPr txBox="1"/>
              <p:nvPr/>
            </p:nvSpPr>
            <p:spPr>
              <a:xfrm>
                <a:off x="2670425" y="5629584"/>
                <a:ext cx="441146" cy="246221"/>
              </a:xfrm>
              <a:prstGeom prst="rect">
                <a:avLst/>
              </a:prstGeom>
              <a:noFill/>
            </p:spPr>
            <p:txBody>
              <a:bodyPr wrap="none" rtlCol="0">
                <a:spAutoFit/>
              </a:bodyPr>
              <a:lstStyle/>
              <a:p>
                <a:r>
                  <a:rPr lang="en-US" sz="1000" strike="sngStrike" dirty="0" smtClean="0">
                    <a:solidFill>
                      <a:srgbClr val="FF0000"/>
                    </a:solidFill>
                  </a:rPr>
                  <a:t>48</a:t>
                </a:r>
                <a:r>
                  <a:rPr lang="en-US" sz="1000" dirty="0" smtClean="0">
                    <a:solidFill>
                      <a:srgbClr val="FF0000"/>
                    </a:solidFill>
                  </a:rPr>
                  <a:t>16</a:t>
                </a:r>
                <a:endParaRPr lang="en-US" sz="1000" dirty="0">
                  <a:solidFill>
                    <a:srgbClr val="FF0000"/>
                  </a:solidFill>
                </a:endParaRPr>
              </a:p>
            </p:txBody>
          </p:sp>
          <p:sp>
            <p:nvSpPr>
              <p:cNvPr id="61" name="TextBox 60"/>
              <p:cNvSpPr txBox="1"/>
              <p:nvPr/>
            </p:nvSpPr>
            <p:spPr>
              <a:xfrm>
                <a:off x="3420208" y="5643880"/>
                <a:ext cx="377026" cy="246221"/>
              </a:xfrm>
              <a:prstGeom prst="rect">
                <a:avLst/>
              </a:prstGeom>
              <a:noFill/>
            </p:spPr>
            <p:txBody>
              <a:bodyPr wrap="none" rtlCol="0">
                <a:spAutoFit/>
              </a:bodyPr>
              <a:lstStyle/>
              <a:p>
                <a:r>
                  <a:rPr lang="en-US" sz="1000" strike="sngStrike" dirty="0" smtClean="0">
                    <a:solidFill>
                      <a:srgbClr val="FF0000"/>
                    </a:solidFill>
                  </a:rPr>
                  <a:t>16</a:t>
                </a:r>
                <a:r>
                  <a:rPr lang="en-US" sz="1000" dirty="0" smtClean="0">
                    <a:solidFill>
                      <a:srgbClr val="FF0000"/>
                    </a:solidFill>
                  </a:rPr>
                  <a:t>8</a:t>
                </a:r>
                <a:endParaRPr lang="en-US" sz="1000" dirty="0">
                  <a:solidFill>
                    <a:srgbClr val="FF0000"/>
                  </a:solidFill>
                </a:endParaRPr>
              </a:p>
            </p:txBody>
          </p:sp>
          <p:sp>
            <p:nvSpPr>
              <p:cNvPr id="62" name="TextBox 61"/>
              <p:cNvSpPr txBox="1"/>
              <p:nvPr/>
            </p:nvSpPr>
            <p:spPr>
              <a:xfrm>
                <a:off x="4999566" y="5643880"/>
                <a:ext cx="248786" cy="246221"/>
              </a:xfrm>
              <a:prstGeom prst="rect">
                <a:avLst/>
              </a:prstGeom>
              <a:noFill/>
            </p:spPr>
            <p:txBody>
              <a:bodyPr wrap="none" rtlCol="0">
                <a:spAutoFit/>
              </a:bodyPr>
              <a:lstStyle/>
              <a:p>
                <a:r>
                  <a:rPr lang="en-US" sz="1000" dirty="0"/>
                  <a:t>1</a:t>
                </a:r>
              </a:p>
            </p:txBody>
          </p:sp>
          <p:sp>
            <p:nvSpPr>
              <p:cNvPr id="63" name="TextBox 62"/>
              <p:cNvSpPr txBox="1"/>
              <p:nvPr/>
            </p:nvSpPr>
            <p:spPr>
              <a:xfrm>
                <a:off x="5784748" y="5671423"/>
                <a:ext cx="248786" cy="246221"/>
              </a:xfrm>
              <a:prstGeom prst="rect">
                <a:avLst/>
              </a:prstGeom>
              <a:noFill/>
            </p:spPr>
            <p:txBody>
              <a:bodyPr wrap="none" rtlCol="0">
                <a:spAutoFit/>
              </a:bodyPr>
              <a:lstStyle/>
              <a:p>
                <a:r>
                  <a:rPr lang="en-US" sz="1000" dirty="0"/>
                  <a:t>1</a:t>
                </a:r>
              </a:p>
            </p:txBody>
          </p:sp>
          <p:sp>
            <p:nvSpPr>
              <p:cNvPr id="89" name="TextBox 88"/>
              <p:cNvSpPr txBox="1"/>
              <p:nvPr/>
            </p:nvSpPr>
            <p:spPr>
              <a:xfrm>
                <a:off x="4222596" y="5619531"/>
                <a:ext cx="312906" cy="246221"/>
              </a:xfrm>
              <a:prstGeom prst="rect">
                <a:avLst/>
              </a:prstGeom>
              <a:noFill/>
            </p:spPr>
            <p:txBody>
              <a:bodyPr wrap="none" rtlCol="0">
                <a:spAutoFit/>
              </a:bodyPr>
              <a:lstStyle/>
              <a:p>
                <a:r>
                  <a:rPr lang="en-US" sz="1000" dirty="0" smtClean="0"/>
                  <a:t>12</a:t>
                </a:r>
                <a:endParaRPr lang="en-US" sz="1000" dirty="0"/>
              </a:p>
            </p:txBody>
          </p:sp>
        </p:grpSp>
      </p:grpSp>
      <p:sp>
        <p:nvSpPr>
          <p:cNvPr id="7" name="TextBox 6"/>
          <p:cNvSpPr txBox="1"/>
          <p:nvPr/>
        </p:nvSpPr>
        <p:spPr>
          <a:xfrm>
            <a:off x="505644" y="5837106"/>
            <a:ext cx="8208912" cy="507831"/>
          </a:xfrm>
          <a:prstGeom prst="rect">
            <a:avLst/>
          </a:prstGeom>
          <a:noFill/>
        </p:spPr>
        <p:txBody>
          <a:bodyPr wrap="square" rtlCol="0">
            <a:spAutoFit/>
          </a:bodyPr>
          <a:lstStyle/>
          <a:p>
            <a:r>
              <a:rPr lang="en-US" sz="900" dirty="0" smtClean="0"/>
              <a:t>Note: We also </a:t>
            </a:r>
            <a:r>
              <a:rPr lang="en-US" sz="900" dirty="0" smtClean="0"/>
              <a:t>propose to </a:t>
            </a:r>
            <a:r>
              <a:rPr lang="en-US" sz="900" dirty="0" smtClean="0"/>
              <a:t>change </a:t>
            </a:r>
            <a:r>
              <a:rPr lang="en-US" sz="900" dirty="0" smtClean="0"/>
              <a:t>the number of bits in the ‘Timestamp Error’ field in the </a:t>
            </a:r>
            <a:r>
              <a:rPr lang="en-US" sz="900" dirty="0"/>
              <a:t>Time Stamp Measurement Report subfield </a:t>
            </a:r>
            <a:r>
              <a:rPr lang="en-US" sz="900" dirty="0" smtClean="0"/>
              <a:t>to 8 bits to align it to the number of bits used for the corresponding information in the </a:t>
            </a:r>
            <a:r>
              <a:rPr lang="en-US" sz="900" dirty="0"/>
              <a:t>Location Measurement </a:t>
            </a:r>
            <a:r>
              <a:rPr lang="en-US" sz="900" dirty="0" smtClean="0"/>
              <a:t>Report </a:t>
            </a:r>
            <a:r>
              <a:rPr lang="en-US" sz="900" dirty="0"/>
              <a:t>frame </a:t>
            </a:r>
            <a:r>
              <a:rPr lang="en-US" sz="900" dirty="0" smtClean="0"/>
              <a:t>format. This only means removing reserved bits. This further reduces the number of bits used for conveying timestamp information in its entirety. </a:t>
            </a:r>
            <a:endParaRPr lang="en-US" sz="900" dirty="0"/>
          </a:p>
        </p:txBody>
      </p:sp>
      <p:sp>
        <p:nvSpPr>
          <p:cNvPr id="71" name="TextBox 70"/>
          <p:cNvSpPr txBox="1"/>
          <p:nvPr/>
        </p:nvSpPr>
        <p:spPr>
          <a:xfrm>
            <a:off x="783335" y="5450747"/>
            <a:ext cx="5093061" cy="276999"/>
          </a:xfrm>
          <a:prstGeom prst="rect">
            <a:avLst/>
          </a:prstGeom>
          <a:noFill/>
        </p:spPr>
        <p:txBody>
          <a:bodyPr wrap="none" rtlCol="0">
            <a:spAutoFit/>
          </a:bodyPr>
          <a:lstStyle/>
          <a:p>
            <a:r>
              <a:rPr lang="en-US" dirty="0" smtClean="0"/>
              <a:t>In both cases, </a:t>
            </a:r>
            <a:r>
              <a:rPr lang="en-US" dirty="0" smtClean="0"/>
              <a:t>the </a:t>
            </a:r>
            <a:r>
              <a:rPr lang="en-US" dirty="0" smtClean="0"/>
              <a:t>unit in the timestamps </a:t>
            </a:r>
            <a:r>
              <a:rPr lang="en-US" dirty="0" smtClean="0"/>
              <a:t>would be changed from </a:t>
            </a:r>
            <a:r>
              <a:rPr lang="en-US" dirty="0" smtClean="0"/>
              <a:t>1 </a:t>
            </a:r>
            <a:r>
              <a:rPr lang="en-US" dirty="0" err="1" smtClean="0"/>
              <a:t>ps</a:t>
            </a:r>
            <a:r>
              <a:rPr lang="en-US" dirty="0" smtClean="0"/>
              <a:t> to 128 ps. </a:t>
            </a:r>
            <a:endParaRPr lang="en-US" dirty="0"/>
          </a:p>
        </p:txBody>
      </p:sp>
    </p:spTree>
    <p:extLst>
      <p:ext uri="{BB962C8B-B14F-4D97-AF65-F5344CB8AC3E}">
        <p14:creationId xmlns:p14="http://schemas.microsoft.com/office/powerpoint/2010/main" val="2039816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7157"/>
          </a:xfrm>
        </p:spPr>
        <p:txBody>
          <a:bodyPr/>
          <a:lstStyle/>
          <a:p>
            <a:r>
              <a:rPr lang="en-US" sz="2400" dirty="0" smtClean="0"/>
              <a:t>Alternative Proposed </a:t>
            </a:r>
            <a:r>
              <a:rPr lang="en-US" sz="2400" dirty="0"/>
              <a:t>C</a:t>
            </a:r>
            <a:r>
              <a:rPr lang="en-US" sz="2400" dirty="0" smtClean="0"/>
              <a:t>hange to the Draft </a:t>
            </a:r>
            <a:r>
              <a:rPr lang="en-US" sz="2400" dirty="0"/>
              <a:t>S</a:t>
            </a:r>
            <a:r>
              <a:rPr lang="en-US" sz="2400" dirty="0" smtClean="0"/>
              <a:t>tandard</a:t>
            </a:r>
            <a:endParaRPr lang="en-US" sz="2400" dirty="0"/>
          </a:p>
        </p:txBody>
      </p:sp>
      <p:sp>
        <p:nvSpPr>
          <p:cNvPr id="4" name="Footer Placeholder 3"/>
          <p:cNvSpPr>
            <a:spLocks noGrp="1"/>
          </p:cNvSpPr>
          <p:nvPr>
            <p:ph type="ftr" sz="quarter" idx="10"/>
          </p:nvPr>
        </p:nvSpPr>
        <p:spPr/>
        <p:txBody>
          <a:bodyPr/>
          <a:lstStyle/>
          <a:p>
            <a:pPr>
              <a:defRPr/>
            </a:pPr>
            <a:r>
              <a:rPr lang="en-US" smtClean="0"/>
              <a:t>Erik Lindskog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16</a:t>
            </a:fld>
            <a:endParaRPr lang="en-GB"/>
          </a:p>
        </p:txBody>
      </p:sp>
      <p:sp>
        <p:nvSpPr>
          <p:cNvPr id="6" name="TextBox 5"/>
          <p:cNvSpPr txBox="1"/>
          <p:nvPr/>
        </p:nvSpPr>
        <p:spPr>
          <a:xfrm>
            <a:off x="411965" y="1156634"/>
            <a:ext cx="8319019" cy="1754326"/>
          </a:xfrm>
          <a:prstGeom prst="rect">
            <a:avLst/>
          </a:prstGeom>
          <a:noFill/>
        </p:spPr>
        <p:txBody>
          <a:bodyPr wrap="square" rtlCol="0">
            <a:spAutoFit/>
          </a:bodyPr>
          <a:lstStyle/>
          <a:p>
            <a:r>
              <a:rPr lang="en-US" dirty="0" smtClean="0"/>
              <a:t>Use a bit </a:t>
            </a:r>
            <a:r>
              <a:rPr lang="en-US" dirty="0" smtClean="0"/>
              <a:t>to signal that the timestamps used in Passive </a:t>
            </a:r>
            <a:r>
              <a:rPr lang="en-US" dirty="0" smtClean="0"/>
              <a:t>TB </a:t>
            </a:r>
            <a:r>
              <a:rPr lang="en-US" dirty="0" smtClean="0"/>
              <a:t>Ranging uses </a:t>
            </a:r>
            <a:r>
              <a:rPr lang="en-US" dirty="0" smtClean="0"/>
              <a:t>a smaller number of bits, </a:t>
            </a:r>
            <a:r>
              <a:rPr lang="en-US" dirty="0" smtClean="0"/>
              <a:t>i.e.</a:t>
            </a:r>
            <a:r>
              <a:rPr lang="en-US" dirty="0" smtClean="0"/>
              <a:t> the proposed 16 </a:t>
            </a:r>
            <a:r>
              <a:rPr lang="en-US" dirty="0" smtClean="0"/>
              <a:t>bits</a:t>
            </a:r>
            <a:r>
              <a:rPr lang="en-US" dirty="0" smtClean="0"/>
              <a:t>.</a:t>
            </a:r>
          </a:p>
          <a:p>
            <a:endParaRPr lang="en-US" dirty="0" smtClean="0"/>
          </a:p>
          <a:p>
            <a:r>
              <a:rPr lang="en-US" dirty="0"/>
              <a:t>T</a:t>
            </a:r>
            <a:r>
              <a:rPr lang="en-US" dirty="0" smtClean="0"/>
              <a:t>he </a:t>
            </a:r>
            <a:r>
              <a:rPr lang="en-US" dirty="0"/>
              <a:t>‘Dialog Token’ field in both the ISTA Passive TB Ranging Measurement Report element and the </a:t>
            </a:r>
            <a:r>
              <a:rPr lang="en-US" dirty="0" smtClean="0"/>
              <a:t>RSTA </a:t>
            </a:r>
            <a:r>
              <a:rPr lang="en-US" dirty="0"/>
              <a:t>Passive TB Ranging Measurement Report </a:t>
            </a:r>
            <a:r>
              <a:rPr lang="en-US" dirty="0" smtClean="0"/>
              <a:t>element has two bits that serve no purpose. </a:t>
            </a:r>
            <a:r>
              <a:rPr lang="en-US" dirty="0" smtClean="0"/>
              <a:t>This field is 8 bits long but it only needs to contain the Sounding Dialog Token that is only 6 bits long. We can thus free up one of the other bits for this signaling purpose.</a:t>
            </a:r>
          </a:p>
          <a:p>
            <a:pPr marL="171450" indent="-171450">
              <a:buFont typeface="Arial" panose="020B0604020202020204" pitchFamily="34" charset="0"/>
              <a:buChar char="•"/>
            </a:pPr>
            <a:endParaRPr lang="en-US" dirty="0"/>
          </a:p>
          <a:p>
            <a:r>
              <a:rPr lang="en-US" dirty="0" smtClean="0"/>
              <a:t>We propose to change to define </a:t>
            </a:r>
            <a:r>
              <a:rPr lang="en-US" dirty="0" smtClean="0"/>
              <a:t>the </a:t>
            </a:r>
            <a:r>
              <a:rPr lang="en-US" dirty="0" smtClean="0"/>
              <a:t>Dialog Token field in the in the </a:t>
            </a:r>
            <a:r>
              <a:rPr lang="en-US" dirty="0"/>
              <a:t>ISTA Passive TB Ranging Measurement Report element and the </a:t>
            </a:r>
            <a:r>
              <a:rPr lang="en-US" dirty="0" smtClean="0"/>
              <a:t>RSTA </a:t>
            </a:r>
            <a:r>
              <a:rPr lang="en-US" dirty="0"/>
              <a:t>Passive TB Ranging Measurement Report element</a:t>
            </a:r>
            <a:r>
              <a:rPr lang="en-US" dirty="0" smtClean="0"/>
              <a:t> as depicted below:</a:t>
            </a:r>
          </a:p>
          <a:p>
            <a:endParaRPr lang="en-US" dirty="0" smtClean="0"/>
          </a:p>
        </p:txBody>
      </p:sp>
      <p:grpSp>
        <p:nvGrpSpPr>
          <p:cNvPr id="47" name="Group 46"/>
          <p:cNvGrpSpPr/>
          <p:nvPr/>
        </p:nvGrpSpPr>
        <p:grpSpPr>
          <a:xfrm>
            <a:off x="2636715" y="3380430"/>
            <a:ext cx="3416546" cy="567005"/>
            <a:chOff x="2740603" y="2561554"/>
            <a:chExt cx="3416546" cy="567005"/>
          </a:xfrm>
        </p:grpSpPr>
        <p:sp>
          <p:nvSpPr>
            <p:cNvPr id="8" name="Rectangle 7"/>
            <p:cNvSpPr/>
            <p:nvPr/>
          </p:nvSpPr>
          <p:spPr bwMode="auto">
            <a:xfrm>
              <a:off x="2740603" y="2572054"/>
              <a:ext cx="3416546" cy="546005"/>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77" name="Straight Connector 76"/>
            <p:cNvCxnSpPr/>
            <p:nvPr/>
          </p:nvCxnSpPr>
          <p:spPr bwMode="auto">
            <a:xfrm>
              <a:off x="3779912" y="2561554"/>
              <a:ext cx="0" cy="55650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716016" y="2572054"/>
              <a:ext cx="0" cy="55650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TextBox 45"/>
            <p:cNvSpPr txBox="1"/>
            <p:nvPr/>
          </p:nvSpPr>
          <p:spPr>
            <a:xfrm>
              <a:off x="2800037" y="2591319"/>
              <a:ext cx="920442" cy="461665"/>
            </a:xfrm>
            <a:prstGeom prst="rect">
              <a:avLst/>
            </a:prstGeom>
            <a:noFill/>
          </p:spPr>
          <p:txBody>
            <a:bodyPr wrap="square" rtlCol="0">
              <a:spAutoFit/>
            </a:bodyPr>
            <a:lstStyle/>
            <a:p>
              <a:pPr algn="ctr"/>
              <a:r>
                <a:rPr lang="en-US" dirty="0" smtClean="0"/>
                <a:t>Long timestamp</a:t>
              </a:r>
              <a:endParaRPr lang="en-US" dirty="0"/>
            </a:p>
          </p:txBody>
        </p:sp>
        <p:sp>
          <p:nvSpPr>
            <p:cNvPr id="86" name="TextBox 85"/>
            <p:cNvSpPr txBox="1"/>
            <p:nvPr/>
          </p:nvSpPr>
          <p:spPr>
            <a:xfrm>
              <a:off x="4757479" y="2619544"/>
              <a:ext cx="1317844" cy="461665"/>
            </a:xfrm>
            <a:prstGeom prst="rect">
              <a:avLst/>
            </a:prstGeom>
            <a:noFill/>
          </p:spPr>
          <p:txBody>
            <a:bodyPr wrap="square" rtlCol="0">
              <a:spAutoFit/>
            </a:bodyPr>
            <a:lstStyle/>
            <a:p>
              <a:pPr algn="ctr"/>
              <a:r>
                <a:rPr lang="en-US" dirty="0" smtClean="0"/>
                <a:t>Sounding Dialog Token Number</a:t>
              </a:r>
              <a:endParaRPr lang="en-US" dirty="0"/>
            </a:p>
          </p:txBody>
        </p:sp>
        <p:sp>
          <p:nvSpPr>
            <p:cNvPr id="87" name="TextBox 86"/>
            <p:cNvSpPr txBox="1"/>
            <p:nvPr/>
          </p:nvSpPr>
          <p:spPr>
            <a:xfrm>
              <a:off x="3860233" y="2666408"/>
              <a:ext cx="775463" cy="430887"/>
            </a:xfrm>
            <a:prstGeom prst="rect">
              <a:avLst/>
            </a:prstGeom>
            <a:noFill/>
          </p:spPr>
          <p:txBody>
            <a:bodyPr wrap="square" rtlCol="0">
              <a:spAutoFit/>
            </a:bodyPr>
            <a:lstStyle/>
            <a:p>
              <a:r>
                <a:rPr lang="en-US" dirty="0" smtClean="0"/>
                <a:t>Reserved</a:t>
              </a:r>
            </a:p>
            <a:p>
              <a:endParaRPr lang="en-US" sz="1000" dirty="0"/>
            </a:p>
          </p:txBody>
        </p:sp>
      </p:grpSp>
      <p:sp>
        <p:nvSpPr>
          <p:cNvPr id="48" name="TextBox 47"/>
          <p:cNvSpPr txBox="1"/>
          <p:nvPr/>
        </p:nvSpPr>
        <p:spPr>
          <a:xfrm>
            <a:off x="1907704" y="4077072"/>
            <a:ext cx="504056" cy="276999"/>
          </a:xfrm>
          <a:prstGeom prst="rect">
            <a:avLst/>
          </a:prstGeom>
          <a:noFill/>
        </p:spPr>
        <p:txBody>
          <a:bodyPr wrap="square" rtlCol="0">
            <a:spAutoFit/>
          </a:bodyPr>
          <a:lstStyle/>
          <a:p>
            <a:r>
              <a:rPr lang="en-US" dirty="0" smtClean="0"/>
              <a:t>Bits</a:t>
            </a:r>
            <a:endParaRPr lang="en-US" dirty="0"/>
          </a:p>
        </p:txBody>
      </p:sp>
      <p:sp>
        <p:nvSpPr>
          <p:cNvPr id="88" name="TextBox 87"/>
          <p:cNvSpPr txBox="1"/>
          <p:nvPr/>
        </p:nvSpPr>
        <p:spPr>
          <a:xfrm>
            <a:off x="3048358" y="4024584"/>
            <a:ext cx="216024" cy="276999"/>
          </a:xfrm>
          <a:prstGeom prst="rect">
            <a:avLst/>
          </a:prstGeom>
          <a:noFill/>
        </p:spPr>
        <p:txBody>
          <a:bodyPr wrap="square" rtlCol="0">
            <a:spAutoFit/>
          </a:bodyPr>
          <a:lstStyle/>
          <a:p>
            <a:r>
              <a:rPr lang="en-US" dirty="0"/>
              <a:t>1</a:t>
            </a:r>
          </a:p>
        </p:txBody>
      </p:sp>
      <p:sp>
        <p:nvSpPr>
          <p:cNvPr id="91" name="TextBox 90"/>
          <p:cNvSpPr txBox="1"/>
          <p:nvPr/>
        </p:nvSpPr>
        <p:spPr>
          <a:xfrm>
            <a:off x="4036064" y="4000701"/>
            <a:ext cx="216024" cy="276999"/>
          </a:xfrm>
          <a:prstGeom prst="rect">
            <a:avLst/>
          </a:prstGeom>
          <a:noFill/>
        </p:spPr>
        <p:txBody>
          <a:bodyPr wrap="square" rtlCol="0">
            <a:spAutoFit/>
          </a:bodyPr>
          <a:lstStyle/>
          <a:p>
            <a:r>
              <a:rPr lang="en-US" dirty="0"/>
              <a:t>1</a:t>
            </a:r>
          </a:p>
        </p:txBody>
      </p:sp>
      <p:sp>
        <p:nvSpPr>
          <p:cNvPr id="92" name="TextBox 91"/>
          <p:cNvSpPr txBox="1"/>
          <p:nvPr/>
        </p:nvSpPr>
        <p:spPr>
          <a:xfrm>
            <a:off x="5141741" y="4000701"/>
            <a:ext cx="216024" cy="276999"/>
          </a:xfrm>
          <a:prstGeom prst="rect">
            <a:avLst/>
          </a:prstGeom>
          <a:noFill/>
        </p:spPr>
        <p:txBody>
          <a:bodyPr wrap="square" rtlCol="0">
            <a:spAutoFit/>
          </a:bodyPr>
          <a:lstStyle/>
          <a:p>
            <a:r>
              <a:rPr lang="en-US" dirty="0" smtClean="0"/>
              <a:t>6</a:t>
            </a:r>
            <a:endParaRPr lang="en-US" dirty="0"/>
          </a:p>
        </p:txBody>
      </p:sp>
      <p:sp>
        <p:nvSpPr>
          <p:cNvPr id="52" name="TextBox 51"/>
          <p:cNvSpPr txBox="1"/>
          <p:nvPr/>
        </p:nvSpPr>
        <p:spPr>
          <a:xfrm>
            <a:off x="411965" y="4535455"/>
            <a:ext cx="8076381" cy="830997"/>
          </a:xfrm>
          <a:prstGeom prst="rect">
            <a:avLst/>
          </a:prstGeom>
          <a:noFill/>
        </p:spPr>
        <p:txBody>
          <a:bodyPr wrap="square" rtlCol="0">
            <a:spAutoFit/>
          </a:bodyPr>
          <a:lstStyle/>
          <a:p>
            <a:r>
              <a:rPr lang="en-US" dirty="0"/>
              <a:t>W</a:t>
            </a:r>
            <a:r>
              <a:rPr lang="en-US" dirty="0" smtClean="0"/>
              <a:t>hen </a:t>
            </a:r>
            <a:r>
              <a:rPr lang="en-US" dirty="0" smtClean="0"/>
              <a:t>the ‘Long timestamp’ field is set to 1, the timestamp in the subfield </a:t>
            </a:r>
            <a:r>
              <a:rPr lang="en-US" dirty="0"/>
              <a:t>Timestamp subfield in the </a:t>
            </a:r>
            <a:r>
              <a:rPr lang="en-US" dirty="0" err="1"/>
              <a:t>TimeStamp</a:t>
            </a:r>
            <a:r>
              <a:rPr lang="en-US" dirty="0"/>
              <a:t> Measurement Report subfield in the in the Timestamp Measurement Reports field contained in the ISTA Passive TB Ranging Measurement Report element, or in the RSTA Passive TB Ranging Measurement Report </a:t>
            </a:r>
            <a:r>
              <a:rPr lang="en-US" dirty="0" smtClean="0"/>
              <a:t>element, is represented with 48 </a:t>
            </a:r>
            <a:r>
              <a:rPr lang="en-US" dirty="0" smtClean="0"/>
              <a:t>bits, </a:t>
            </a:r>
            <a:r>
              <a:rPr lang="en-US" dirty="0" smtClean="0"/>
              <a:t>else is represented with 16 </a:t>
            </a:r>
            <a:r>
              <a:rPr lang="en-US" dirty="0" smtClean="0"/>
              <a:t>bits.</a:t>
            </a:r>
            <a:endParaRPr lang="en-US" dirty="0"/>
          </a:p>
        </p:txBody>
      </p:sp>
    </p:spTree>
    <p:extLst>
      <p:ext uri="{BB962C8B-B14F-4D97-AF65-F5344CB8AC3E}">
        <p14:creationId xmlns:p14="http://schemas.microsoft.com/office/powerpoint/2010/main" val="460268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54968"/>
          </a:xfrm>
        </p:spPr>
        <p:txBody>
          <a:bodyPr/>
          <a:lstStyle/>
          <a:p>
            <a:r>
              <a:rPr lang="en-US" dirty="0" smtClean="0"/>
              <a:t>References</a:t>
            </a:r>
            <a:endParaRPr lang="en-US" dirty="0"/>
          </a:p>
        </p:txBody>
      </p:sp>
      <p:sp>
        <p:nvSpPr>
          <p:cNvPr id="3" name="Content Placeholder 2"/>
          <p:cNvSpPr>
            <a:spLocks noGrp="1"/>
          </p:cNvSpPr>
          <p:nvPr>
            <p:ph idx="1"/>
          </p:nvPr>
        </p:nvSpPr>
        <p:spPr>
          <a:xfrm>
            <a:off x="723900" y="1419414"/>
            <a:ext cx="7772400" cy="4990629"/>
          </a:xfrm>
        </p:spPr>
        <p:txBody>
          <a:bodyPr/>
          <a:lstStyle/>
          <a:p>
            <a:pPr marL="0" indent="0">
              <a:buNone/>
            </a:pPr>
            <a:r>
              <a:rPr lang="en-US" b="0" dirty="0" smtClean="0"/>
              <a:t>[1] 802.11az D2.3</a:t>
            </a:r>
          </a:p>
          <a:p>
            <a:pPr marL="0" indent="0">
              <a:buNone/>
            </a:pPr>
            <a:r>
              <a:rPr lang="en-US" b="0" dirty="0">
                <a:latin typeface="Times New Roman" panose="02020603050405020304" pitchFamily="18" charset="0"/>
                <a:cs typeface="Times New Roman" panose="02020603050405020304" pitchFamily="18" charset="0"/>
              </a:rPr>
              <a:t>[2] – ‘Scalable location performance’, Erik Lindskog, Naveen Kakani, and Ali Raissinia, IEEE.11-17/1371r0.</a:t>
            </a:r>
          </a:p>
          <a:p>
            <a:pPr marL="0" indent="0">
              <a:buNone/>
            </a:pPr>
            <a:endParaRPr lang="en-US" b="0" dirty="0" smtClean="0">
              <a:latin typeface="Times New Roman" panose="02020603050405020304" pitchFamily="18" charset="0"/>
              <a:cs typeface="Times New Roman" panose="02020603050405020304" pitchFamily="18" charset="0"/>
            </a:endParaRPr>
          </a:p>
          <a:p>
            <a:pPr marL="0" indent="0">
              <a:buNone/>
            </a:pPr>
            <a:endParaRPr lang="en-US" b="0" dirty="0"/>
          </a:p>
        </p:txBody>
      </p:sp>
      <p:sp>
        <p:nvSpPr>
          <p:cNvPr id="4" name="Footer Placeholder 3"/>
          <p:cNvSpPr>
            <a:spLocks noGrp="1"/>
          </p:cNvSpPr>
          <p:nvPr>
            <p:ph type="ftr" sz="quarter" idx="10"/>
          </p:nvPr>
        </p:nvSpPr>
        <p:spPr/>
        <p:txBody>
          <a:bodyPr/>
          <a:lstStyle/>
          <a:p>
            <a:pPr>
              <a:defRPr/>
            </a:pPr>
            <a:r>
              <a:rPr lang="en-US" smtClean="0"/>
              <a:t>Erik Lindskog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17</a:t>
            </a:fld>
            <a:endParaRPr lang="en-GB"/>
          </a:p>
        </p:txBody>
      </p:sp>
    </p:spTree>
    <p:extLst>
      <p:ext uri="{BB962C8B-B14F-4D97-AF65-F5344CB8AC3E}">
        <p14:creationId xmlns:p14="http://schemas.microsoft.com/office/powerpoint/2010/main" val="1967448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3"/>
          <p:cNvSpPr>
            <a:spLocks noGrp="1"/>
          </p:cNvSpPr>
          <p:nvPr>
            <p:ph type="ftr" sz="quarter" idx="10"/>
          </p:nvPr>
        </p:nvSpPr>
        <p:spPr>
          <a:xfrm>
            <a:off x="4902371" y="6582086"/>
            <a:ext cx="3960440" cy="151778"/>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mtClean="0"/>
              <a:t>Erik Lindskog </a:t>
            </a:r>
            <a:endParaRPr lang="en-GB" altLang="en-US" dirty="0"/>
          </a:p>
        </p:txBody>
      </p:sp>
      <p:sp>
        <p:nvSpPr>
          <p:cNvPr id="6148" name="Slide Number Placeholder 4"/>
          <p:cNvSpPr>
            <a:spLocks noGrp="1"/>
          </p:cNvSpPr>
          <p:nvPr>
            <p:ph type="sldNum" sz="quarter" idx="11"/>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a:t>Slide </a:t>
            </a:r>
            <a:fld id="{180A7CBB-D779-47FF-8121-3D1EAC5BC8AA}" type="slidenum">
              <a:rPr lang="en-GB" altLang="en-US"/>
              <a:pPr/>
              <a:t>18</a:t>
            </a:fld>
            <a:endParaRPr lang="en-GB" altLang="en-US"/>
          </a:p>
        </p:txBody>
      </p:sp>
      <p:sp>
        <p:nvSpPr>
          <p:cNvPr id="6146" name="Content Placeholder 2"/>
          <p:cNvSpPr>
            <a:spLocks noGrp="1"/>
          </p:cNvSpPr>
          <p:nvPr>
            <p:ph idx="4294967295"/>
          </p:nvPr>
        </p:nvSpPr>
        <p:spPr>
          <a:xfrm>
            <a:off x="3131840" y="2780928"/>
            <a:ext cx="3292773" cy="720080"/>
          </a:xfrm>
          <a:solidFill>
            <a:srgbClr val="FFFF00"/>
          </a:solidFill>
        </p:spPr>
        <p:txBody>
          <a:bodyPr/>
          <a:lstStyle/>
          <a:p>
            <a:pPr marL="0" indent="0" algn="ctr">
              <a:buFontTx/>
              <a:buNone/>
            </a:pPr>
            <a:r>
              <a:rPr lang="en-US" altLang="en-US" sz="3600" dirty="0"/>
              <a:t>Thank You!</a:t>
            </a:r>
          </a:p>
        </p:txBody>
      </p:sp>
    </p:spTree>
    <p:extLst>
      <p:ext uri="{BB962C8B-B14F-4D97-AF65-F5344CB8AC3E}">
        <p14:creationId xmlns:p14="http://schemas.microsoft.com/office/powerpoint/2010/main" val="3818717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7772400" cy="654968"/>
          </a:xfrm>
        </p:spPr>
        <p:txBody>
          <a:bodyPr/>
          <a:lstStyle/>
          <a:p>
            <a:r>
              <a:rPr lang="en-US" dirty="0"/>
              <a:t>Issues with current time-stamp reporting</a:t>
            </a:r>
          </a:p>
        </p:txBody>
      </p:sp>
      <p:sp>
        <p:nvSpPr>
          <p:cNvPr id="5" name="Content Placeholder 4"/>
          <p:cNvSpPr>
            <a:spLocks noGrp="1"/>
          </p:cNvSpPr>
          <p:nvPr>
            <p:ph idx="1"/>
          </p:nvPr>
        </p:nvSpPr>
        <p:spPr>
          <a:xfrm>
            <a:off x="657181" y="1268760"/>
            <a:ext cx="7772400" cy="4968552"/>
          </a:xfrm>
        </p:spPr>
        <p:txBody>
          <a:bodyPr/>
          <a:lstStyle/>
          <a:p>
            <a:pPr>
              <a:buFont typeface="Arial" panose="020B0604020202020204" pitchFamily="34" charset="0"/>
              <a:buChar char="•"/>
            </a:pPr>
            <a:r>
              <a:rPr lang="en-US" sz="2000" b="0" dirty="0"/>
              <a:t>T</a:t>
            </a:r>
            <a:r>
              <a:rPr lang="en-US" sz="2000" b="0" dirty="0" smtClean="0"/>
              <a:t>he current time-stamp </a:t>
            </a:r>
            <a:r>
              <a:rPr lang="en-US" sz="2000" b="0" dirty="0"/>
              <a:t>reporting for </a:t>
            </a:r>
            <a:r>
              <a:rPr lang="en-US" sz="2000" b="0" dirty="0" smtClean="0"/>
              <a:t>802.11 FTM </a:t>
            </a:r>
            <a:r>
              <a:rPr lang="en-US" sz="2000" b="0" dirty="0"/>
              <a:t>measurements </a:t>
            </a:r>
            <a:r>
              <a:rPr lang="en-US" sz="2000" b="0" dirty="0" smtClean="0"/>
              <a:t>is </a:t>
            </a:r>
            <a:r>
              <a:rPr lang="en-US" sz="2000" b="0" dirty="0"/>
              <a:t>not highly optimized</a:t>
            </a:r>
            <a:r>
              <a:rPr lang="en-US" sz="2000" b="0" dirty="0" smtClean="0"/>
              <a:t>.</a:t>
            </a:r>
          </a:p>
          <a:p>
            <a:pPr>
              <a:buFont typeface="Arial" panose="020B0604020202020204" pitchFamily="34" charset="0"/>
              <a:buChar char="•"/>
            </a:pPr>
            <a:r>
              <a:rPr lang="en-US" sz="2000" b="0" dirty="0"/>
              <a:t>We can reduce the signaling overhead in the ranging  by optimizing the number of bits used in the reporting of the </a:t>
            </a:r>
            <a:r>
              <a:rPr lang="en-US" sz="2000" b="0" dirty="0" smtClean="0"/>
              <a:t>time-stamps. </a:t>
            </a:r>
            <a:r>
              <a:rPr lang="en-US" sz="1600" dirty="0" smtClean="0"/>
              <a:t> </a:t>
            </a:r>
            <a:endParaRPr lang="en-US" sz="2000" b="0" dirty="0"/>
          </a:p>
          <a:p>
            <a:pPr>
              <a:buFont typeface="Arial" panose="020B0604020202020204" pitchFamily="34" charset="0"/>
              <a:buChar char="•"/>
            </a:pPr>
            <a:r>
              <a:rPr lang="en-US" sz="2000" b="0" dirty="0"/>
              <a:t>For Passive TB Ranging it is extra important to use the minimum required number of bits for conveying the time stamps as the time-stamps (and their error measures) are transmitted in broadcast frames likely at somewhat low MCS levels and may thus occupy many OFDM symbols. Again, this is especially the case for Passive TB Ranging as here the ISTAs are not limited to reporting only the TOA of the NDPs they receive from the RSTA but may, and it is desired, report the TOAs on the NDPs they receive from the other ISTAs that participate in the Passive TB Ranging operation in question</a:t>
            </a:r>
            <a:r>
              <a:rPr lang="en-US" sz="2000" b="0" dirty="0" smtClean="0"/>
              <a:t>.</a:t>
            </a:r>
          </a:p>
          <a:p>
            <a:pPr>
              <a:buFont typeface="Arial" panose="020B0604020202020204" pitchFamily="34" charset="0"/>
              <a:buChar char="•"/>
            </a:pPr>
            <a:r>
              <a:rPr lang="en-US" sz="2000" b="0" dirty="0" smtClean="0"/>
              <a:t>Still, also for TB and non-TB Ranging, optimizing the time-stamp reporting has value.</a:t>
            </a:r>
            <a:endParaRPr lang="en-US" sz="2000" b="0" dirty="0"/>
          </a:p>
          <a:p>
            <a:pPr marL="0" indent="0">
              <a:buNone/>
            </a:pPr>
            <a:endParaRPr lang="en-US" b="0" dirty="0"/>
          </a:p>
        </p:txBody>
      </p:sp>
      <p:sp>
        <p:nvSpPr>
          <p:cNvPr id="2" name="Footer Placeholder 1"/>
          <p:cNvSpPr>
            <a:spLocks noGrp="1"/>
          </p:cNvSpPr>
          <p:nvPr>
            <p:ph type="ftr" sz="quarter" idx="10"/>
          </p:nvPr>
        </p:nvSpPr>
        <p:spPr/>
        <p:txBody>
          <a:bodyPr/>
          <a:lstStyle/>
          <a:p>
            <a:pPr>
              <a:defRPr/>
            </a:pPr>
            <a:r>
              <a:rPr lang="en-US" smtClean="0"/>
              <a:t>Erik Lindskog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a:t>
            </a:fld>
            <a:endParaRPr lang="en-GB"/>
          </a:p>
        </p:txBody>
      </p:sp>
    </p:spTree>
    <p:extLst>
      <p:ext uri="{BB962C8B-B14F-4D97-AF65-F5344CB8AC3E}">
        <p14:creationId xmlns:p14="http://schemas.microsoft.com/office/powerpoint/2010/main" val="448237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Time-stamp Resolution </a:t>
            </a:r>
          </a:p>
        </p:txBody>
      </p:sp>
      <p:sp>
        <p:nvSpPr>
          <p:cNvPr id="3" name="Content Placeholder 2"/>
          <p:cNvSpPr>
            <a:spLocks noGrp="1"/>
          </p:cNvSpPr>
          <p:nvPr>
            <p:ph idx="1"/>
          </p:nvPr>
        </p:nvSpPr>
        <p:spPr/>
        <p:txBody>
          <a:bodyPr/>
          <a:lstStyle/>
          <a:p>
            <a:pPr marL="0" indent="0">
              <a:buNone/>
            </a:pPr>
            <a:r>
              <a:rPr lang="en-US" sz="2000" b="0" dirty="0"/>
              <a:t>In the current 802.11az </a:t>
            </a:r>
            <a:r>
              <a:rPr lang="en-US" sz="2000" b="0" dirty="0" smtClean="0"/>
              <a:t>draft [1], the </a:t>
            </a:r>
            <a:r>
              <a:rPr lang="en-US" sz="2000" b="0" dirty="0"/>
              <a:t>FTM time stamps use 48 bits to represent the time-stamp in units of 1 picosecond.</a:t>
            </a:r>
          </a:p>
          <a:p>
            <a:pPr marL="0" indent="0">
              <a:buNone/>
            </a:pPr>
            <a:r>
              <a:rPr lang="en-US" sz="2000" b="0" dirty="0" smtClean="0"/>
              <a:t>However, we </a:t>
            </a:r>
            <a:r>
              <a:rPr lang="en-US" sz="2000" b="0" dirty="0"/>
              <a:t>don’t really need all these </a:t>
            </a:r>
            <a:r>
              <a:rPr lang="en-US" sz="2000" b="0" dirty="0" smtClean="0"/>
              <a:t>bits. In </a:t>
            </a:r>
            <a:r>
              <a:rPr lang="en-US" sz="2000" b="0" dirty="0"/>
              <a:t>the sub 7GHz applications, the current max bandwidth is 160 MHz. Even if the bandwidth is expanded to the 320 MHz that is being considered in 802.11be, it is probably safe to assume that a resolution </a:t>
            </a:r>
            <a:r>
              <a:rPr lang="en-US" sz="2000" b="0" dirty="0" smtClean="0"/>
              <a:t>of,  say, 128 </a:t>
            </a:r>
            <a:r>
              <a:rPr lang="en-US" sz="2000" b="0" dirty="0" err="1" smtClean="0"/>
              <a:t>ps</a:t>
            </a:r>
            <a:r>
              <a:rPr lang="en-US" sz="2000" b="0" dirty="0" smtClean="0"/>
              <a:t>, </a:t>
            </a:r>
            <a:r>
              <a:rPr lang="en-US" sz="2000" b="0" dirty="0"/>
              <a:t>corresponding </a:t>
            </a:r>
            <a:r>
              <a:rPr lang="en-US" sz="2000" b="0" dirty="0" smtClean="0"/>
              <a:t>to </a:t>
            </a:r>
            <a:r>
              <a:rPr lang="en-US" sz="2000" b="0" dirty="0"/>
              <a:t>a propagation distance of </a:t>
            </a:r>
            <a:r>
              <a:rPr lang="en-US" sz="2000" b="0" dirty="0" smtClean="0"/>
              <a:t>3.84 </a:t>
            </a:r>
            <a:r>
              <a:rPr lang="en-US" sz="2000" b="0" dirty="0"/>
              <a:t>cm, is high enough resolution</a:t>
            </a:r>
            <a:r>
              <a:rPr lang="en-US" sz="2000" b="0" dirty="0" smtClean="0"/>
              <a:t>.</a:t>
            </a:r>
            <a:r>
              <a:rPr lang="en-US" sz="2000" b="0" dirty="0"/>
              <a:t> </a:t>
            </a:r>
            <a:r>
              <a:rPr lang="en-US" sz="2000" b="0" dirty="0" smtClean="0"/>
              <a:t>This argument applies to TB, non-TB and Passive TB Ranging.</a:t>
            </a:r>
          </a:p>
          <a:p>
            <a:pPr marL="0" indent="0">
              <a:buNone/>
            </a:pPr>
            <a:endParaRPr lang="en-US" sz="2000" b="0" dirty="0"/>
          </a:p>
          <a:p>
            <a:pPr marL="0" indent="0">
              <a:buNone/>
            </a:pPr>
            <a:r>
              <a:rPr lang="en-US" sz="2000" b="0" dirty="0" smtClean="0"/>
              <a:t>Thus, by reducing the resolution in the reported time stamps we can save bits in the signaling.</a:t>
            </a:r>
          </a:p>
        </p:txBody>
      </p:sp>
      <p:sp>
        <p:nvSpPr>
          <p:cNvPr id="4" name="Footer Placeholder 3"/>
          <p:cNvSpPr>
            <a:spLocks noGrp="1"/>
          </p:cNvSpPr>
          <p:nvPr>
            <p:ph type="ftr" sz="quarter" idx="10"/>
          </p:nvPr>
        </p:nvSpPr>
        <p:spPr/>
        <p:txBody>
          <a:bodyPr/>
          <a:lstStyle/>
          <a:p>
            <a:pPr>
              <a:defRPr/>
            </a:pPr>
            <a:r>
              <a:rPr lang="en-US" smtClean="0"/>
              <a:t>Erik Lindskog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3</a:t>
            </a:fld>
            <a:endParaRPr lang="en-GB"/>
          </a:p>
        </p:txBody>
      </p:sp>
    </p:spTree>
    <p:extLst>
      <p:ext uri="{BB962C8B-B14F-4D97-AF65-F5344CB8AC3E}">
        <p14:creationId xmlns:p14="http://schemas.microsoft.com/office/powerpoint/2010/main" val="644348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Time-stamp </a:t>
            </a:r>
            <a:r>
              <a:rPr lang="en-US" dirty="0" smtClean="0"/>
              <a:t>Max Value </a:t>
            </a:r>
            <a:endParaRPr lang="en-US" dirty="0"/>
          </a:p>
        </p:txBody>
      </p:sp>
      <p:sp>
        <p:nvSpPr>
          <p:cNvPr id="3" name="Content Placeholder 2"/>
          <p:cNvSpPr>
            <a:spLocks noGrp="1"/>
          </p:cNvSpPr>
          <p:nvPr>
            <p:ph idx="1"/>
          </p:nvPr>
        </p:nvSpPr>
        <p:spPr>
          <a:xfrm>
            <a:off x="685800" y="1700808"/>
            <a:ext cx="7772400" cy="4608512"/>
          </a:xfrm>
        </p:spPr>
        <p:txBody>
          <a:bodyPr/>
          <a:lstStyle/>
          <a:p>
            <a:pPr marL="0" indent="0">
              <a:buNone/>
            </a:pPr>
            <a:r>
              <a:rPr lang="en-US" sz="1800" b="0" dirty="0"/>
              <a:t>In the current 802.11az </a:t>
            </a:r>
            <a:r>
              <a:rPr lang="en-US" sz="1800" b="0" dirty="0" smtClean="0"/>
              <a:t>draft [1], the </a:t>
            </a:r>
            <a:r>
              <a:rPr lang="en-US" sz="1800" b="0" dirty="0"/>
              <a:t>FTM time stamps use 48 bits to represent the time-stamp in units of 1 picosecond and therefore covers the range from 0 to about 218 seconds. </a:t>
            </a:r>
            <a:endParaRPr lang="en-US" sz="1800" b="0" dirty="0" smtClean="0"/>
          </a:p>
          <a:p>
            <a:pPr marL="0" indent="0">
              <a:buNone/>
            </a:pPr>
            <a:endParaRPr lang="en-US" sz="1800" b="0" dirty="0"/>
          </a:p>
          <a:p>
            <a:pPr marL="0" indent="0">
              <a:buNone/>
            </a:pPr>
            <a:r>
              <a:rPr lang="en-US" sz="1800" b="0" dirty="0" smtClean="0"/>
              <a:t>This corresponds to a propagation distance of about 84 million km</a:t>
            </a:r>
            <a:r>
              <a:rPr lang="en-US" sz="1800" b="0" dirty="0"/>
              <a:t>. This large max value is not really necessary. </a:t>
            </a:r>
            <a:endParaRPr lang="en-US" sz="1800" b="0" dirty="0" smtClean="0"/>
          </a:p>
          <a:p>
            <a:pPr marL="0" indent="0">
              <a:buNone/>
            </a:pPr>
            <a:endParaRPr lang="en-US" sz="1800" b="0" dirty="0" smtClean="0"/>
          </a:p>
          <a:p>
            <a:pPr marL="0" indent="0">
              <a:buNone/>
            </a:pPr>
            <a:r>
              <a:rPr lang="en-US" sz="1800" b="0" dirty="0" smtClean="0"/>
              <a:t>By reducing the max value of the reported time-stamps we can save bits in the signaling.</a:t>
            </a:r>
          </a:p>
          <a:p>
            <a:pPr marL="0" indent="0">
              <a:buNone/>
            </a:pPr>
            <a:endParaRPr lang="en-US" sz="2000" b="0" dirty="0"/>
          </a:p>
        </p:txBody>
      </p:sp>
      <p:sp>
        <p:nvSpPr>
          <p:cNvPr id="4" name="Footer Placeholder 3"/>
          <p:cNvSpPr>
            <a:spLocks noGrp="1"/>
          </p:cNvSpPr>
          <p:nvPr>
            <p:ph type="ftr" sz="quarter" idx="10"/>
          </p:nvPr>
        </p:nvSpPr>
        <p:spPr/>
        <p:txBody>
          <a:bodyPr/>
          <a:lstStyle/>
          <a:p>
            <a:pPr>
              <a:defRPr/>
            </a:pPr>
            <a:r>
              <a:rPr lang="en-US" smtClean="0"/>
              <a:t>Erik Lindskog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4</a:t>
            </a:fld>
            <a:endParaRPr lang="en-GB"/>
          </a:p>
        </p:txBody>
      </p:sp>
    </p:spTree>
    <p:extLst>
      <p:ext uri="{BB962C8B-B14F-4D97-AF65-F5344CB8AC3E}">
        <p14:creationId xmlns:p14="http://schemas.microsoft.com/office/powerpoint/2010/main" val="2918813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82960"/>
          </a:xfrm>
        </p:spPr>
        <p:txBody>
          <a:bodyPr/>
          <a:lstStyle/>
          <a:p>
            <a:r>
              <a:rPr lang="en-US" dirty="0"/>
              <a:t>Ranging </a:t>
            </a:r>
            <a:r>
              <a:rPr lang="en-US" dirty="0" smtClean="0"/>
              <a:t>Ambiguities </a:t>
            </a:r>
            <a:r>
              <a:rPr lang="en-US" dirty="0" smtClean="0"/>
              <a:t>– </a:t>
            </a:r>
            <a:r>
              <a:rPr lang="en-US" dirty="0" smtClean="0"/>
              <a:t>High level</a:t>
            </a:r>
            <a:endParaRPr lang="en-US" dirty="0"/>
          </a:p>
        </p:txBody>
      </p:sp>
      <p:sp>
        <p:nvSpPr>
          <p:cNvPr id="3" name="Content Placeholder 2"/>
          <p:cNvSpPr>
            <a:spLocks noGrp="1"/>
          </p:cNvSpPr>
          <p:nvPr>
            <p:ph idx="1"/>
          </p:nvPr>
        </p:nvSpPr>
        <p:spPr>
          <a:xfrm>
            <a:off x="656868" y="1340769"/>
            <a:ext cx="7772400" cy="4104456"/>
          </a:xfrm>
        </p:spPr>
        <p:txBody>
          <a:bodyPr/>
          <a:lstStyle/>
          <a:p>
            <a:r>
              <a:rPr lang="en-US" sz="1800" b="0" dirty="0"/>
              <a:t>Let us assume that the max value of each reported time-stamp is </a:t>
            </a:r>
            <a:r>
              <a:rPr lang="en-US" sz="1800" b="0" dirty="0" err="1" smtClean="0"/>
              <a:t>T_timestamp_max</a:t>
            </a:r>
            <a:r>
              <a:rPr lang="en-US" sz="1800" b="0" dirty="0" smtClean="0"/>
              <a:t>.</a:t>
            </a:r>
            <a:endParaRPr lang="en-US" sz="1800" b="0" dirty="0"/>
          </a:p>
          <a:p>
            <a:r>
              <a:rPr lang="en-US" sz="1800" b="0" dirty="0"/>
              <a:t>For TB and Non-Tb Ranging, the calculated </a:t>
            </a:r>
            <a:r>
              <a:rPr lang="en-US" sz="1800" b="0" dirty="0" smtClean="0"/>
              <a:t>range depends </a:t>
            </a:r>
            <a:r>
              <a:rPr lang="en-US" sz="1800" b="0" dirty="0"/>
              <a:t>on the reported time-stamps divided by </a:t>
            </a:r>
            <a:r>
              <a:rPr lang="en-US" sz="1800" b="0" dirty="0" smtClean="0"/>
              <a:t>2, see [2]. Thus the </a:t>
            </a:r>
            <a:r>
              <a:rPr lang="en-US" sz="1800" b="0" dirty="0"/>
              <a:t>calculated range time will have an ambiguity </a:t>
            </a:r>
            <a:r>
              <a:rPr lang="en-US" sz="1800" b="0" dirty="0" smtClean="0"/>
              <a:t>of c*</a:t>
            </a:r>
            <a:r>
              <a:rPr lang="en-US" sz="1800" b="0" dirty="0" err="1" smtClean="0"/>
              <a:t>T_timestamp_max</a:t>
            </a:r>
            <a:r>
              <a:rPr lang="en-US" sz="1800" b="0" dirty="0" smtClean="0"/>
              <a:t>/2</a:t>
            </a:r>
            <a:r>
              <a:rPr lang="en-US" sz="1800" b="0" dirty="0"/>
              <a:t>.</a:t>
            </a:r>
          </a:p>
          <a:p>
            <a:r>
              <a:rPr lang="en-US" sz="1800" b="0" dirty="0"/>
              <a:t>Correspondingly, when in Passive TB Ranging calculating the differential distance from a PSTA to two anchor stations (ISTAs/RSTA), the differential distance depends on the </a:t>
            </a:r>
            <a:r>
              <a:rPr lang="en-US" sz="1800" b="0" dirty="0" smtClean="0"/>
              <a:t>reported </a:t>
            </a:r>
            <a:r>
              <a:rPr lang="en-US" sz="1800" b="0" dirty="0"/>
              <a:t>time-stamps divided by 2, </a:t>
            </a:r>
            <a:r>
              <a:rPr lang="en-US" sz="1800" b="0" dirty="0" smtClean="0"/>
              <a:t>see [2]. Thus, at a high level,  the </a:t>
            </a:r>
            <a:r>
              <a:rPr lang="en-US" sz="1800" b="0" dirty="0"/>
              <a:t>calculated differential </a:t>
            </a:r>
            <a:r>
              <a:rPr lang="en-US" sz="1800" b="0" dirty="0" smtClean="0"/>
              <a:t>distance </a:t>
            </a:r>
            <a:r>
              <a:rPr lang="en-US" sz="1800" b="0" dirty="0"/>
              <a:t>will have an ambiguity of c*</a:t>
            </a:r>
            <a:r>
              <a:rPr lang="en-US" sz="1800" b="0" dirty="0" err="1"/>
              <a:t>T_timestamp_max</a:t>
            </a:r>
            <a:r>
              <a:rPr lang="en-US" sz="1800" b="0" dirty="0"/>
              <a:t>/2</a:t>
            </a:r>
            <a:r>
              <a:rPr lang="en-US" sz="1800" b="0" dirty="0" smtClean="0"/>
              <a:t>.</a:t>
            </a:r>
          </a:p>
          <a:p>
            <a:pPr lvl="1"/>
            <a:r>
              <a:rPr lang="en-US" sz="1400" dirty="0" smtClean="0"/>
              <a:t>However, when taking the differences in the clock rates into account as shown in the slides titled ‘Resolving Differential Range Ambiguity’, we actually get two slightly different range ambiguities for this case.</a:t>
            </a:r>
            <a:endParaRPr lang="en-US" sz="1400" b="0" dirty="0"/>
          </a:p>
          <a:p>
            <a:r>
              <a:rPr lang="en-US" sz="1800" b="0" dirty="0"/>
              <a:t>In the equations above, c is the speed of light.</a:t>
            </a:r>
          </a:p>
          <a:p>
            <a:pPr marL="0" indent="0">
              <a:buNone/>
            </a:pPr>
            <a:endParaRPr lang="en-US" sz="1800" b="0" dirty="0"/>
          </a:p>
          <a:p>
            <a:pPr marL="0" indent="0">
              <a:buNone/>
            </a:pPr>
            <a:endParaRPr lang="en-US" sz="2000" b="0" dirty="0"/>
          </a:p>
        </p:txBody>
      </p:sp>
      <p:sp>
        <p:nvSpPr>
          <p:cNvPr id="4" name="Footer Placeholder 3"/>
          <p:cNvSpPr>
            <a:spLocks noGrp="1"/>
          </p:cNvSpPr>
          <p:nvPr>
            <p:ph type="ftr" sz="quarter" idx="10"/>
          </p:nvPr>
        </p:nvSpPr>
        <p:spPr/>
        <p:txBody>
          <a:bodyPr/>
          <a:lstStyle/>
          <a:p>
            <a:pPr>
              <a:defRPr/>
            </a:pPr>
            <a:r>
              <a:rPr lang="en-US" smtClean="0"/>
              <a:t>Erik Lindskog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5</a:t>
            </a:fld>
            <a:endParaRPr lang="en-GB"/>
          </a:p>
        </p:txBody>
      </p:sp>
      <p:sp>
        <p:nvSpPr>
          <p:cNvPr id="6" name="TextBox 5"/>
          <p:cNvSpPr txBox="1"/>
          <p:nvPr/>
        </p:nvSpPr>
        <p:spPr>
          <a:xfrm>
            <a:off x="222526" y="5621765"/>
            <a:ext cx="8641083" cy="338554"/>
          </a:xfrm>
          <a:prstGeom prst="rect">
            <a:avLst/>
          </a:prstGeom>
          <a:noFill/>
        </p:spPr>
        <p:txBody>
          <a:bodyPr wrap="none" rtlCol="0">
            <a:spAutoFit/>
          </a:bodyPr>
          <a:lstStyle/>
          <a:p>
            <a:r>
              <a:rPr lang="en-US" sz="1600" b="1" dirty="0" smtClean="0">
                <a:solidFill>
                  <a:srgbClr val="FF0000"/>
                </a:solidFill>
              </a:rPr>
              <a:t>At a high level, the range, or differential range, ambiguity is a multiple of </a:t>
            </a:r>
            <a:r>
              <a:rPr lang="en-US" sz="1600" b="1" dirty="0">
                <a:solidFill>
                  <a:srgbClr val="FF0000"/>
                </a:solidFill>
              </a:rPr>
              <a:t>c*</a:t>
            </a:r>
            <a:r>
              <a:rPr lang="en-US" sz="1600" b="1" dirty="0" err="1">
                <a:solidFill>
                  <a:srgbClr val="FF0000"/>
                </a:solidFill>
              </a:rPr>
              <a:t>T_timestamp_max</a:t>
            </a:r>
            <a:r>
              <a:rPr lang="en-US" sz="1600" b="1" dirty="0">
                <a:solidFill>
                  <a:srgbClr val="FF0000"/>
                </a:solidFill>
              </a:rPr>
              <a:t>/2</a:t>
            </a:r>
            <a:r>
              <a:rPr lang="en-US" sz="1600" b="1" dirty="0" smtClean="0">
                <a:solidFill>
                  <a:srgbClr val="FF0000"/>
                </a:solidFill>
              </a:rPr>
              <a:t> </a:t>
            </a:r>
            <a:endParaRPr lang="en-US" sz="1600" b="1" dirty="0">
              <a:solidFill>
                <a:srgbClr val="FF0000"/>
              </a:solidFill>
            </a:endParaRPr>
          </a:p>
        </p:txBody>
      </p:sp>
    </p:spTree>
    <p:extLst>
      <p:ext uri="{BB962C8B-B14F-4D97-AF65-F5344CB8AC3E}">
        <p14:creationId xmlns:p14="http://schemas.microsoft.com/office/powerpoint/2010/main" val="2958417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8045" y="661698"/>
            <a:ext cx="8002664" cy="631917"/>
          </a:xfrm>
        </p:spPr>
        <p:txBody>
          <a:bodyPr/>
          <a:lstStyle/>
          <a:p>
            <a:r>
              <a:rPr lang="en-US" dirty="0"/>
              <a:t>Resolving Round Trip </a:t>
            </a:r>
            <a:r>
              <a:rPr lang="en-US" dirty="0" smtClean="0"/>
              <a:t>Range Ambiguity 1(3)</a:t>
            </a:r>
            <a:endParaRPr lang="en-US" dirty="0"/>
          </a:p>
        </p:txBody>
      </p:sp>
      <p:sp>
        <p:nvSpPr>
          <p:cNvPr id="21" name="Content Placeholder 20"/>
          <p:cNvSpPr>
            <a:spLocks noGrp="1"/>
          </p:cNvSpPr>
          <p:nvPr>
            <p:ph idx="1"/>
          </p:nvPr>
        </p:nvSpPr>
        <p:spPr>
          <a:xfrm>
            <a:off x="3709973" y="1229716"/>
            <a:ext cx="4895876" cy="5151611"/>
          </a:xfrm>
        </p:spPr>
        <p:txBody>
          <a:bodyPr/>
          <a:lstStyle/>
          <a:p>
            <a:pPr marL="0" indent="0">
              <a:buNone/>
            </a:pPr>
            <a:r>
              <a:rPr lang="en-US" sz="1100" b="0" dirty="0" smtClean="0"/>
              <a:t>Let t1_I and t4_I be the TOD and TOA time stamps for the ISTA, in the ISTA’s clock domain.</a:t>
            </a:r>
          </a:p>
          <a:p>
            <a:pPr marL="0" indent="0">
              <a:buNone/>
            </a:pPr>
            <a:r>
              <a:rPr lang="en-US" sz="1100" b="0" dirty="0" smtClean="0"/>
              <a:t>Let t2_R and t3_R be the TOA and TOD time stamps for the RSTA, in the RSTA’s clock domain.</a:t>
            </a:r>
          </a:p>
          <a:p>
            <a:pPr marL="0" indent="0">
              <a:buNone/>
            </a:pPr>
            <a:r>
              <a:rPr lang="en-US" sz="1100" b="0" dirty="0" smtClean="0"/>
              <a:t>Furthermore, </a:t>
            </a:r>
            <a:r>
              <a:rPr lang="en-US" sz="1100" b="0" dirty="0"/>
              <a:t>l</a:t>
            </a:r>
            <a:r>
              <a:rPr lang="en-US" sz="1100" b="0" dirty="0" smtClean="0"/>
              <a:t>et t2_I </a:t>
            </a:r>
            <a:r>
              <a:rPr lang="en-US" sz="1100" b="0" dirty="0"/>
              <a:t>and </a:t>
            </a:r>
            <a:r>
              <a:rPr lang="en-US" sz="1100" b="0" dirty="0" smtClean="0"/>
              <a:t>t3_I </a:t>
            </a:r>
            <a:r>
              <a:rPr lang="en-US" sz="1100" b="0" dirty="0"/>
              <a:t>be the TOD and TOA time stamps for the </a:t>
            </a:r>
            <a:r>
              <a:rPr lang="en-US" sz="1100" b="0" dirty="0" smtClean="0"/>
              <a:t>PSTA</a:t>
            </a:r>
            <a:r>
              <a:rPr lang="en-US" sz="1100" b="0" dirty="0"/>
              <a:t>, in the ISTA’s clock domain.</a:t>
            </a:r>
          </a:p>
          <a:p>
            <a:pPr marL="0" indent="0">
              <a:buNone/>
            </a:pPr>
            <a:r>
              <a:rPr lang="en-US" sz="1100" b="0" dirty="0" smtClean="0"/>
              <a:t>Let  </a:t>
            </a:r>
            <a:r>
              <a:rPr lang="en-US" sz="1100" b="0" dirty="0" err="1" smtClean="0"/>
              <a:t>t_I</a:t>
            </a:r>
            <a:r>
              <a:rPr lang="en-US" sz="1100" b="0" dirty="0" smtClean="0"/>
              <a:t> = (1+a)</a:t>
            </a:r>
            <a:r>
              <a:rPr lang="en-US" sz="1100" b="0" dirty="0" err="1" smtClean="0"/>
              <a:t>t_R+b</a:t>
            </a:r>
            <a:r>
              <a:rPr lang="en-US" sz="1100" b="0" dirty="0" smtClean="0"/>
              <a:t> define how a timestamp, </a:t>
            </a:r>
            <a:r>
              <a:rPr lang="en-US" sz="1100" b="0" dirty="0" err="1" smtClean="0"/>
              <a:t>t_I</a:t>
            </a:r>
            <a:r>
              <a:rPr lang="en-US" sz="1100" b="0" dirty="0" smtClean="0"/>
              <a:t>, in the ISTA’s clock domain relates to a timestamp, t_R</a:t>
            </a:r>
            <a:r>
              <a:rPr lang="en-US" sz="1100" b="0" dirty="0"/>
              <a:t>,</a:t>
            </a:r>
            <a:r>
              <a:rPr lang="en-US" sz="1100" b="0" dirty="0" smtClean="0"/>
              <a:t> in the RSTA’s clock domain, where a is the differential rate of the ISTA’s clock as compared to the RSTA’s clock, and b is an offset.</a:t>
            </a:r>
          </a:p>
          <a:p>
            <a:pPr marL="0" indent="0">
              <a:buNone/>
            </a:pPr>
            <a:r>
              <a:rPr lang="en-US" sz="1100" b="0" dirty="0" smtClean="0"/>
              <a:t>Also, let </a:t>
            </a:r>
            <a:r>
              <a:rPr lang="en-US" sz="1100" b="0" dirty="0" err="1" smtClean="0"/>
              <a:t>t_R_r</a:t>
            </a:r>
            <a:r>
              <a:rPr lang="en-US" sz="1100" b="0" dirty="0" smtClean="0"/>
              <a:t> = t_R mod </a:t>
            </a:r>
            <a:r>
              <a:rPr lang="en-US" sz="1100" b="0" dirty="0" err="1" smtClean="0"/>
              <a:t>T_timestamp_max</a:t>
            </a:r>
            <a:r>
              <a:rPr lang="en-US" sz="1100" b="0" dirty="0" smtClean="0"/>
              <a:t> </a:t>
            </a:r>
            <a:r>
              <a:rPr lang="en-US" sz="1100" b="0" dirty="0" smtClean="0"/>
              <a:t>be the value of the RSTA timestamp reported to the ISTA, where </a:t>
            </a:r>
            <a:r>
              <a:rPr lang="en-US" sz="1100" b="0" dirty="0" err="1" smtClean="0"/>
              <a:t>T_timestamp_max</a:t>
            </a:r>
            <a:r>
              <a:rPr lang="en-US" sz="1100" b="0" dirty="0" smtClean="0"/>
              <a:t> is the max value for the representation of the timestamp before it wraps back to zero.</a:t>
            </a:r>
          </a:p>
          <a:p>
            <a:pPr marL="0" indent="0">
              <a:buNone/>
            </a:pPr>
            <a:r>
              <a:rPr lang="en-US" sz="1100" b="0" dirty="0" smtClean="0"/>
              <a:t>Alternatively we can express this as t_R = k*</a:t>
            </a:r>
            <a:r>
              <a:rPr lang="en-US" sz="1100" b="0" dirty="0" err="1" smtClean="0"/>
              <a:t>T_timestamp_max+t_R_r</a:t>
            </a:r>
            <a:r>
              <a:rPr lang="en-US" sz="1100" b="0" dirty="0" smtClean="0"/>
              <a:t>, where k is an integer (negative, zero or positive). Lets call k an ambiguity count.</a:t>
            </a:r>
          </a:p>
          <a:p>
            <a:pPr marL="0" indent="0">
              <a:buNone/>
            </a:pPr>
            <a:r>
              <a:rPr lang="en-US" sz="1100" b="0" dirty="0" smtClean="0"/>
              <a:t>We can now express the roundtrip time propagation time from the ISTA to the RSTA and back, building on the basic RTT calculation described e.g. in [1], as:</a:t>
            </a:r>
          </a:p>
          <a:p>
            <a:pPr marL="0" indent="0">
              <a:buNone/>
            </a:pPr>
            <a:r>
              <a:rPr lang="en-US" sz="1100" b="0" dirty="0" smtClean="0"/>
              <a:t>RTT = t4_I – t1_I – (t3_I – t2_I) = t4_I – t1_I – (((1+a)t3_R+b) - ((1+a)t2_R+b)) = t4_I – t1_I – (1+a)(t3_R – t2_R) = </a:t>
            </a:r>
          </a:p>
          <a:p>
            <a:pPr marL="0" indent="0" algn="ctr">
              <a:buNone/>
            </a:pPr>
            <a:r>
              <a:rPr lang="en-US" sz="1100" b="0" dirty="0" smtClean="0"/>
              <a:t>t4_I – t1_I – (1+a)(t3_R_r – t2_R_r) – (1+a)(k3 – k2)</a:t>
            </a:r>
            <a:r>
              <a:rPr lang="en-US" sz="1100" b="0" dirty="0" err="1" smtClean="0"/>
              <a:t>T_timestamp_max</a:t>
            </a:r>
            <a:r>
              <a:rPr lang="en-US" sz="1100" b="0" dirty="0" smtClean="0"/>
              <a:t>, </a:t>
            </a:r>
          </a:p>
          <a:p>
            <a:pPr marL="0" indent="0">
              <a:buNone/>
            </a:pPr>
            <a:r>
              <a:rPr lang="en-US" sz="1100" b="0" dirty="0" smtClean="0"/>
              <a:t>where  k2, and k3 are the, unknown, ambiguity counts for the t2_R_r and t3_R_r timestamps respectively.</a:t>
            </a:r>
          </a:p>
          <a:p>
            <a:pPr marL="0" indent="0">
              <a:buNone/>
            </a:pPr>
            <a:r>
              <a:rPr lang="en-US" sz="1100" b="0" dirty="0" smtClean="0"/>
              <a:t>The resulting ambiguity in the range, RTT*c/2, between the is therefore an integer multiple of c(1+a)</a:t>
            </a:r>
            <a:r>
              <a:rPr lang="en-US" sz="1100" b="0" dirty="0" err="1" smtClean="0"/>
              <a:t>T_timestamp_max</a:t>
            </a:r>
            <a:r>
              <a:rPr lang="en-US" sz="1100" b="0" dirty="0" smtClean="0"/>
              <a:t>/2, where c is the speed of light. As long as this quantity is large compared to the possible range between the ISTA and the RSTA, there can only option for the ambiguity such that the resulting range falls within the possible range for the true distance. The true range can therefore be uniquely determined. Let us call this the range ambiguity and denote it </a:t>
            </a:r>
            <a:r>
              <a:rPr lang="en-US" sz="1100" b="0" dirty="0" smtClean="0"/>
              <a:t>with: </a:t>
            </a:r>
          </a:p>
          <a:p>
            <a:pPr marL="0" indent="0" algn="ctr">
              <a:buNone/>
            </a:pPr>
            <a:r>
              <a:rPr lang="en-US" sz="1100" b="0" dirty="0" err="1" smtClean="0">
                <a:solidFill>
                  <a:srgbClr val="FF0000"/>
                </a:solidFill>
              </a:rPr>
              <a:t>R_amb</a:t>
            </a:r>
            <a:r>
              <a:rPr lang="en-US" sz="1100" b="0" dirty="0" smtClean="0">
                <a:solidFill>
                  <a:srgbClr val="FF0000"/>
                </a:solidFill>
              </a:rPr>
              <a:t> </a:t>
            </a:r>
            <a:r>
              <a:rPr lang="en-US" sz="1100" b="0" dirty="0" smtClean="0">
                <a:solidFill>
                  <a:srgbClr val="FF0000"/>
                </a:solidFill>
              </a:rPr>
              <a:t>= c(1+a)</a:t>
            </a:r>
            <a:r>
              <a:rPr lang="en-US" sz="1100" b="0" dirty="0" err="1" smtClean="0">
                <a:solidFill>
                  <a:srgbClr val="FF0000"/>
                </a:solidFill>
              </a:rPr>
              <a:t>T_timestamp_max</a:t>
            </a:r>
            <a:r>
              <a:rPr lang="en-US" sz="1100" b="0" dirty="0" smtClean="0">
                <a:solidFill>
                  <a:srgbClr val="FF0000"/>
                </a:solidFill>
              </a:rPr>
              <a:t>/2</a:t>
            </a:r>
            <a:r>
              <a:rPr lang="en-US" sz="1100" b="0" dirty="0" smtClean="0"/>
              <a:t>. </a:t>
            </a:r>
          </a:p>
          <a:p>
            <a:pPr marL="0" indent="0">
              <a:buNone/>
            </a:pPr>
            <a:endParaRPr lang="en-US" sz="1200" b="0" dirty="0"/>
          </a:p>
        </p:txBody>
      </p:sp>
      <p:sp>
        <p:nvSpPr>
          <p:cNvPr id="3" name="Footer Placeholder 2"/>
          <p:cNvSpPr>
            <a:spLocks noGrp="1"/>
          </p:cNvSpPr>
          <p:nvPr>
            <p:ph type="ftr" sz="quarter" idx="10"/>
          </p:nvPr>
        </p:nvSpPr>
        <p:spPr>
          <a:xfrm>
            <a:off x="5249753" y="6475413"/>
            <a:ext cx="3294172" cy="184666"/>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Erik </a:t>
            </a:r>
            <a:r>
              <a:rPr kumimoji="0" lang="da-DK"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Lindskog</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sz="quarter" idx="11"/>
          </p:nvPr>
        </p:nvSpPr>
        <p:spPr>
          <a:prstGeom prst="rect">
            <a:avLst/>
          </a:prstGeom>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9" name="TextBox 8"/>
          <p:cNvSpPr txBox="1"/>
          <p:nvPr/>
        </p:nvSpPr>
        <p:spPr>
          <a:xfrm>
            <a:off x="455536" y="1419167"/>
            <a:ext cx="3384376"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000000"/>
                </a:solidFill>
                <a:effectLst/>
                <a:uLnTx/>
                <a:uFillTx/>
                <a:latin typeface="Times New Roman" pitchFamily="18" charset="0"/>
                <a:ea typeface="MS Gothic"/>
                <a:cs typeface="+mn-cs"/>
              </a:rPr>
              <a:t>NDP and timestamp exchanges for FTM round trip </a:t>
            </a:r>
            <a:r>
              <a:rPr lang="en-US" sz="1400" b="1" kern="0" dirty="0" smtClean="0">
                <a:solidFill>
                  <a:srgbClr val="000000"/>
                </a:solidFill>
                <a:ea typeface="MS Gothic"/>
              </a:rPr>
              <a:t>time measurement and range calculation</a:t>
            </a:r>
            <a:r>
              <a:rPr kumimoji="0" lang="en-US" sz="1400" b="1" i="0" u="none" strike="noStrike" kern="0" cap="none" spc="0" normalizeH="0" baseline="0" noProof="0" dirty="0" smtClean="0">
                <a:ln>
                  <a:noFill/>
                </a:ln>
                <a:solidFill>
                  <a:srgbClr val="000000"/>
                </a:solidFill>
                <a:effectLst/>
                <a:uLnTx/>
                <a:uFillTx/>
                <a:latin typeface="Times New Roman" pitchFamily="18" charset="0"/>
                <a:ea typeface="MS Gothic"/>
                <a:cs typeface="+mn-cs"/>
              </a:rPr>
              <a:t>:</a:t>
            </a:r>
            <a:endParaRPr kumimoji="0" lang="en-US" sz="1400" b="1"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grpSp>
        <p:nvGrpSpPr>
          <p:cNvPr id="32" name="Group 31"/>
          <p:cNvGrpSpPr/>
          <p:nvPr/>
        </p:nvGrpSpPr>
        <p:grpSpPr>
          <a:xfrm>
            <a:off x="539552" y="2420888"/>
            <a:ext cx="3013691" cy="3131990"/>
            <a:chOff x="2922061" y="2593351"/>
            <a:chExt cx="3013691" cy="3131990"/>
          </a:xfrm>
        </p:grpSpPr>
        <p:sp>
          <p:nvSpPr>
            <p:cNvPr id="6" name="Rectangle 20"/>
            <p:cNvSpPr>
              <a:spLocks noChangeArrowheads="1"/>
            </p:cNvSpPr>
            <p:nvPr/>
          </p:nvSpPr>
          <p:spPr bwMode="auto">
            <a:xfrm>
              <a:off x="3116344" y="2610264"/>
              <a:ext cx="6033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kern="0" dirty="0" smtClean="0">
                  <a:ea typeface="MS Gothic"/>
                </a:rPr>
                <a:t>RSTA</a:t>
              </a:r>
              <a:endParaRPr kumimoji="0" lang="en-US" altLang="en-US" sz="1200" b="1" i="0" u="none" strike="noStrike" kern="0" cap="none" spc="0" normalizeH="0" baseline="0" noProof="0" dirty="0">
                <a:ln>
                  <a:noFill/>
                </a:ln>
                <a:effectLst/>
                <a:uLnTx/>
                <a:uFillTx/>
                <a:ea typeface="MS Gothic"/>
              </a:endParaRPr>
            </a:p>
          </p:txBody>
        </p:sp>
        <p:sp>
          <p:nvSpPr>
            <p:cNvPr id="8" name="Rectangle 20"/>
            <p:cNvSpPr>
              <a:spLocks noChangeArrowheads="1"/>
            </p:cNvSpPr>
            <p:nvPr/>
          </p:nvSpPr>
          <p:spPr bwMode="auto">
            <a:xfrm>
              <a:off x="4930028" y="2593351"/>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kern="0" dirty="0" smtClean="0">
                  <a:ea typeface="MS Gothic"/>
                </a:rPr>
                <a:t>ISTA</a:t>
              </a:r>
              <a:endParaRPr kumimoji="0" lang="en-US" altLang="en-US" sz="1200" b="1" i="0" u="none" strike="noStrike" kern="0" cap="none" spc="0" normalizeH="0" baseline="0" noProof="0" dirty="0">
                <a:ln>
                  <a:noFill/>
                </a:ln>
                <a:effectLst/>
                <a:uLnTx/>
                <a:uFillTx/>
                <a:ea typeface="MS Gothic"/>
              </a:endParaRPr>
            </a:p>
          </p:txBody>
        </p:sp>
        <p:grpSp>
          <p:nvGrpSpPr>
            <p:cNvPr id="10" name="Group 9"/>
            <p:cNvGrpSpPr/>
            <p:nvPr/>
          </p:nvGrpSpPr>
          <p:grpSpPr>
            <a:xfrm>
              <a:off x="2922061" y="2971800"/>
              <a:ext cx="3013691" cy="2753541"/>
              <a:chOff x="1843543" y="3222133"/>
              <a:chExt cx="3013691" cy="2753541"/>
            </a:xfrm>
          </p:grpSpPr>
          <p:sp>
            <p:nvSpPr>
              <p:cNvPr id="11" name="Line 4"/>
              <p:cNvSpPr>
                <a:spLocks noChangeShapeType="1"/>
              </p:cNvSpPr>
              <p:nvPr/>
            </p:nvSpPr>
            <p:spPr bwMode="auto">
              <a:xfrm>
                <a:off x="2331390" y="3308549"/>
                <a:ext cx="21503" cy="26671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2" name="Line 5"/>
              <p:cNvSpPr>
                <a:spLocks noChangeShapeType="1"/>
              </p:cNvSpPr>
              <p:nvPr/>
            </p:nvSpPr>
            <p:spPr bwMode="auto">
              <a:xfrm>
                <a:off x="4156205" y="3258235"/>
                <a:ext cx="27425" cy="26671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3" name="Rectangle 10"/>
              <p:cNvSpPr>
                <a:spLocks noChangeArrowheads="1"/>
              </p:cNvSpPr>
              <p:nvPr/>
            </p:nvSpPr>
            <p:spPr bwMode="auto">
              <a:xfrm>
                <a:off x="1881119" y="3704545"/>
                <a:ext cx="4484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smtClean="0">
                    <a:ea typeface="MS Gothic"/>
                  </a:rPr>
                  <a:t>t</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2_R</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14" name="Rectangle 11"/>
              <p:cNvSpPr>
                <a:spLocks noChangeArrowheads="1"/>
              </p:cNvSpPr>
              <p:nvPr/>
            </p:nvSpPr>
            <p:spPr bwMode="auto">
              <a:xfrm>
                <a:off x="4216909" y="3222133"/>
                <a:ext cx="47942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smtClean="0">
                    <a:ea typeface="MS Gothic"/>
                  </a:rPr>
                  <a:t>t</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1_I</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15" name="Rectangle 12"/>
              <p:cNvSpPr>
                <a:spLocks noChangeArrowheads="1"/>
              </p:cNvSpPr>
              <p:nvPr/>
            </p:nvSpPr>
            <p:spPr bwMode="auto">
              <a:xfrm>
                <a:off x="4210569" y="4535789"/>
                <a:ext cx="6466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a:ea typeface="MS Gothic"/>
                  </a:rPr>
                  <a:t>t</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4_I</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16" name="Rectangle 13"/>
              <p:cNvSpPr>
                <a:spLocks noChangeArrowheads="1"/>
              </p:cNvSpPr>
              <p:nvPr/>
            </p:nvSpPr>
            <p:spPr bwMode="auto">
              <a:xfrm>
                <a:off x="1843543" y="4226181"/>
                <a:ext cx="45456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a:ea typeface="MS Gothic"/>
                  </a:rPr>
                  <a:t>t</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3_R</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17" name="Line 17"/>
              <p:cNvSpPr>
                <a:spLocks noChangeShapeType="1"/>
              </p:cNvSpPr>
              <p:nvPr/>
            </p:nvSpPr>
            <p:spPr bwMode="auto">
              <a:xfrm flipV="1">
                <a:off x="2330160" y="3395560"/>
                <a:ext cx="1828800" cy="38100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8" name="Content Placeholder 2"/>
              <p:cNvSpPr txBox="1">
                <a:spLocks/>
              </p:cNvSpPr>
              <p:nvPr/>
            </p:nvSpPr>
            <p:spPr bwMode="auto">
              <a:xfrm>
                <a:off x="2840605" y="4202196"/>
                <a:ext cx="812613" cy="287778"/>
              </a:xfrm>
              <a:prstGeom prst="rect">
                <a:avLst/>
              </a:prstGeom>
              <a:noFill/>
              <a:ln w="9525">
                <a:noFill/>
                <a:round/>
                <a:headEnd/>
                <a:tailEnd/>
              </a:ln>
            </p:spPr>
            <p:txBody>
              <a:bodyPr lIns="82440" tIns="41400" rIns="82440" bIns="41400"/>
              <a:lstStyle/>
              <a:p>
                <a:pPr marL="342900" marR="0" lvl="0" indent="-342900" algn="l" defTabSz="914400" rtl="0" eaLnBrk="1" fontAlgn="auto" latinLnBrk="0" hangingPunct="1">
                  <a:lnSpc>
                    <a:spcPct val="90000"/>
                  </a:lnSpc>
                  <a:spcBef>
                    <a:spcPts val="1000"/>
                  </a:spcBef>
                  <a:spcAft>
                    <a:spcPts val="0"/>
                  </a:spcAft>
                  <a:buClrTx/>
                  <a:buSzTx/>
                  <a:buFontTx/>
                  <a:buNone/>
                  <a:tabLst/>
                  <a:defRPr/>
                </a:pPr>
                <a:r>
                  <a:rPr lang="en-US" sz="1100" kern="0" dirty="0" smtClean="0">
                    <a:solidFill>
                      <a:srgbClr val="000000"/>
                    </a:solidFill>
                    <a:latin typeface="Times New Roman"/>
                    <a:ea typeface="MS Gothic"/>
                  </a:rPr>
                  <a:t>R2I</a:t>
                </a:r>
                <a:r>
                  <a:rPr kumimoji="0" lang="en-US" sz="1100" b="0" i="0" u="none" strike="noStrike" kern="0" cap="none" spc="0" normalizeH="0" baseline="0" noProof="0" dirty="0" smtClean="0">
                    <a:ln>
                      <a:noFill/>
                    </a:ln>
                    <a:solidFill>
                      <a:srgbClr val="000000"/>
                    </a:solidFill>
                    <a:effectLst/>
                    <a:uLnTx/>
                    <a:uFillTx/>
                    <a:latin typeface="Times New Roman"/>
                    <a:ea typeface="MS Gothic"/>
                    <a:cs typeface="+mn-cs"/>
                  </a:rPr>
                  <a:t> </a:t>
                </a: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NDP</a:t>
                </a:r>
              </a:p>
            </p:txBody>
          </p:sp>
          <p:sp>
            <p:nvSpPr>
              <p:cNvPr id="19" name="Line 6"/>
              <p:cNvSpPr>
                <a:spLocks noChangeShapeType="1"/>
              </p:cNvSpPr>
              <p:nvPr/>
            </p:nvSpPr>
            <p:spPr bwMode="auto">
              <a:xfrm>
                <a:off x="2346530" y="4360252"/>
                <a:ext cx="1828800" cy="304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20" name="TextBox 19"/>
              <p:cNvSpPr txBox="1"/>
              <p:nvPr/>
            </p:nvSpPr>
            <p:spPr>
              <a:xfrm>
                <a:off x="2800750" y="3246235"/>
                <a:ext cx="108673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kern="0" dirty="0" smtClean="0">
                    <a:solidFill>
                      <a:srgbClr val="000000"/>
                    </a:solidFill>
                    <a:ea typeface="MS Gothic"/>
                  </a:rPr>
                  <a:t>I2R</a:t>
                </a: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S Gothic"/>
                    <a:cs typeface="+mn-cs"/>
                  </a:rPr>
                  <a:t> NDP</a:t>
                </a:r>
                <a:endPar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26" name="Line 6"/>
              <p:cNvSpPr>
                <a:spLocks noChangeShapeType="1"/>
              </p:cNvSpPr>
              <p:nvPr/>
            </p:nvSpPr>
            <p:spPr bwMode="auto">
              <a:xfrm>
                <a:off x="2354979" y="5243682"/>
                <a:ext cx="1828800" cy="304800"/>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27" name="Rectangle 10"/>
              <p:cNvSpPr>
                <a:spLocks noChangeArrowheads="1"/>
              </p:cNvSpPr>
              <p:nvPr/>
            </p:nvSpPr>
            <p:spPr bwMode="auto">
              <a:xfrm>
                <a:off x="2883166" y="5468880"/>
                <a:ext cx="79495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smtClean="0">
                    <a:ea typeface="MS Gothic"/>
                  </a:rPr>
                  <a:t>t</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2_r, t3_r</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30" name="TextBox 29"/>
              <p:cNvSpPr txBox="1"/>
              <p:nvPr/>
            </p:nvSpPr>
            <p:spPr>
              <a:xfrm>
                <a:off x="2830980" y="5011942"/>
                <a:ext cx="737702"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0" dirty="0" smtClean="0">
                    <a:solidFill>
                      <a:srgbClr val="000000"/>
                    </a:solidFill>
                    <a:ea typeface="MS Gothic"/>
                  </a:rPr>
                  <a:t>R2</a:t>
                </a:r>
                <a:r>
                  <a:rPr kumimoji="0" lang="en-US" sz="1100" b="0" i="0" u="none" strike="noStrike" kern="0" cap="none" spc="0" normalizeH="0" baseline="0" noProof="0" dirty="0" smtClean="0">
                    <a:ln>
                      <a:noFill/>
                    </a:ln>
                    <a:solidFill>
                      <a:srgbClr val="000000"/>
                    </a:solidFill>
                    <a:effectLst/>
                    <a:uLnTx/>
                    <a:uFillTx/>
                    <a:latin typeface="Times New Roman" pitchFamily="18" charset="0"/>
                    <a:ea typeface="MS Gothic"/>
                    <a:cs typeface="+mn-cs"/>
                  </a:rPr>
                  <a:t>I</a:t>
                </a:r>
                <a:r>
                  <a:rPr kumimoji="0" lang="en-US" sz="1100" b="0" i="0" u="none" strike="noStrike" kern="0" cap="none" spc="0" normalizeH="0" noProof="0" dirty="0" smtClean="0">
                    <a:ln>
                      <a:noFill/>
                    </a:ln>
                    <a:solidFill>
                      <a:srgbClr val="000000"/>
                    </a:solidFill>
                    <a:effectLst/>
                    <a:uLnTx/>
                    <a:uFillTx/>
                    <a:latin typeface="Times New Roman" pitchFamily="18" charset="0"/>
                    <a:ea typeface="MS Gothic"/>
                    <a:cs typeface="+mn-cs"/>
                  </a:rPr>
                  <a:t> </a:t>
                </a:r>
                <a:r>
                  <a:rPr lang="en-US" sz="1100" kern="0" dirty="0" smtClean="0">
                    <a:solidFill>
                      <a:srgbClr val="000000"/>
                    </a:solidFill>
                    <a:ea typeface="MS Gothic"/>
                  </a:rPr>
                  <a:t>LMR</a:t>
                </a:r>
                <a:endParaRPr kumimoji="0" lang="en-US" sz="11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grpSp>
      </p:grpSp>
    </p:spTree>
    <p:extLst>
      <p:ext uri="{BB962C8B-B14F-4D97-AF65-F5344CB8AC3E}">
        <p14:creationId xmlns:p14="http://schemas.microsoft.com/office/powerpoint/2010/main" val="299272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029" y="674762"/>
            <a:ext cx="8064896" cy="510952"/>
          </a:xfrm>
        </p:spPr>
        <p:txBody>
          <a:bodyPr/>
          <a:lstStyle/>
          <a:p>
            <a:r>
              <a:rPr lang="en-US" dirty="0"/>
              <a:t>Resolving Round Trip Range Ambiguity </a:t>
            </a:r>
            <a:r>
              <a:rPr lang="en-US" dirty="0" smtClean="0"/>
              <a:t>2(3)</a:t>
            </a:r>
            <a:endParaRPr lang="en-US" dirty="0"/>
          </a:p>
        </p:txBody>
      </p:sp>
      <p:sp>
        <p:nvSpPr>
          <p:cNvPr id="3" name="Content Placeholder 2"/>
          <p:cNvSpPr>
            <a:spLocks noGrp="1"/>
          </p:cNvSpPr>
          <p:nvPr>
            <p:ph idx="1"/>
          </p:nvPr>
        </p:nvSpPr>
        <p:spPr>
          <a:xfrm>
            <a:off x="495108" y="1268760"/>
            <a:ext cx="7772400" cy="5040560"/>
          </a:xfrm>
        </p:spPr>
        <p:txBody>
          <a:bodyPr/>
          <a:lstStyle/>
          <a:p>
            <a:r>
              <a:rPr lang="en-US" sz="1600" b="0" dirty="0" smtClean="0"/>
              <a:t>Let us assume that we know that the absolute value of the range measurement errors are no higher than </a:t>
            </a:r>
            <a:r>
              <a:rPr lang="en-US" sz="1600" b="0" dirty="0" err="1" smtClean="0"/>
              <a:t>R_max_meas_err</a:t>
            </a:r>
            <a:r>
              <a:rPr lang="en-US" sz="1600" b="0" dirty="0" smtClean="0"/>
              <a:t>.</a:t>
            </a:r>
          </a:p>
          <a:p>
            <a:r>
              <a:rPr lang="en-US" sz="1600" b="0" dirty="0" smtClean="0"/>
              <a:t>For the sake of this discussion, let us define the STA that is doing the ranging calculations, i.e. the STA that is calculating its range to another STA, as the ‘ range calculating STA’.</a:t>
            </a:r>
          </a:p>
          <a:p>
            <a:r>
              <a:rPr lang="en-US" sz="1600" b="0" dirty="0" smtClean="0"/>
              <a:t>Let us first deal with the case when the range calculating STA </a:t>
            </a:r>
            <a:r>
              <a:rPr lang="en-US" sz="1600" b="0" i="1" dirty="0" smtClean="0"/>
              <a:t>knows</a:t>
            </a:r>
            <a:r>
              <a:rPr lang="en-US" sz="1600" b="0" dirty="0" smtClean="0"/>
              <a:t> the location of the STA it ranges to.</a:t>
            </a:r>
          </a:p>
          <a:p>
            <a:pPr lvl="1"/>
            <a:r>
              <a:rPr lang="en-US" sz="1200" dirty="0" smtClean="0"/>
              <a:t>This is the case when a range calculating STA ranges with another STA with purpose of determining its own absolute position.</a:t>
            </a:r>
          </a:p>
          <a:p>
            <a:pPr lvl="1"/>
            <a:r>
              <a:rPr lang="en-US" sz="1200" b="0" dirty="0" smtClean="0"/>
              <a:t>Let us also here assume that the range calculating STA already has an </a:t>
            </a:r>
            <a:r>
              <a:rPr lang="en-US" sz="1200" b="0" dirty="0" err="1" smtClean="0"/>
              <a:t>approximative</a:t>
            </a:r>
            <a:r>
              <a:rPr lang="en-US" sz="1200" b="0" dirty="0" smtClean="0"/>
              <a:t> knowledge of its own position, say up to a absolute value error of </a:t>
            </a:r>
            <a:r>
              <a:rPr lang="en-US" sz="1200" b="0" dirty="0" err="1" smtClean="0"/>
              <a:t>R_max_loc_err</a:t>
            </a:r>
            <a:r>
              <a:rPr lang="en-US" sz="1200" b="0" dirty="0" smtClean="0"/>
              <a:t>.</a:t>
            </a:r>
          </a:p>
          <a:p>
            <a:pPr lvl="1"/>
            <a:r>
              <a:rPr lang="en-US" sz="1200" dirty="0" smtClean="0"/>
              <a:t>The range calculating STA can now exclude STAs it might want to range to that are too far away for the range ambiguity to be uniquely resolved.</a:t>
            </a:r>
          </a:p>
          <a:p>
            <a:pPr lvl="2"/>
            <a:r>
              <a:rPr lang="en-US" sz="1000" dirty="0"/>
              <a:t>For example, STAs that are </a:t>
            </a:r>
            <a:r>
              <a:rPr lang="en-US" sz="1000" dirty="0" smtClean="0"/>
              <a:t>more </a:t>
            </a:r>
            <a:r>
              <a:rPr lang="en-US" sz="1000" dirty="0"/>
              <a:t>than </a:t>
            </a:r>
            <a:r>
              <a:rPr lang="en-US" sz="1000" dirty="0" err="1"/>
              <a:t>R_amb</a:t>
            </a:r>
            <a:r>
              <a:rPr lang="en-US" sz="1000" dirty="0"/>
              <a:t> </a:t>
            </a:r>
            <a:r>
              <a:rPr lang="en-US" sz="1000" dirty="0" smtClean="0"/>
              <a:t>– </a:t>
            </a:r>
            <a:r>
              <a:rPr lang="en-US" sz="1000" dirty="0" err="1"/>
              <a:t>R_max_loc_err</a:t>
            </a:r>
            <a:r>
              <a:rPr lang="en-US" sz="1000" dirty="0"/>
              <a:t>, away, from the range calculating STA can be excluded from the ranging calculations</a:t>
            </a:r>
            <a:r>
              <a:rPr lang="en-US" sz="1000" dirty="0" smtClean="0"/>
              <a:t>.</a:t>
            </a:r>
          </a:p>
          <a:p>
            <a:pPr lvl="1"/>
            <a:r>
              <a:rPr lang="en-US" sz="1200" dirty="0"/>
              <a:t>Also, let us assume that the max absolute value of the error in the range measurement resulting from the ranging is </a:t>
            </a:r>
            <a:r>
              <a:rPr lang="en-US" sz="1200" dirty="0" err="1"/>
              <a:t>R_maxerr</a:t>
            </a:r>
            <a:r>
              <a:rPr lang="en-US" sz="1200" dirty="0" smtClean="0"/>
              <a:t>.</a:t>
            </a:r>
            <a:endParaRPr lang="en-US" sz="1200" dirty="0"/>
          </a:p>
          <a:p>
            <a:pPr lvl="1"/>
            <a:r>
              <a:rPr lang="en-US" sz="1200" b="0" dirty="0" smtClean="0"/>
              <a:t>Once the range calculating STA has determined if a STA should be included in the ranging calculations, it can resolve the range ambiguity to that STA </a:t>
            </a:r>
            <a:r>
              <a:rPr lang="en-US" sz="1200" b="0" dirty="0" smtClean="0"/>
              <a:t>by:</a:t>
            </a:r>
          </a:p>
          <a:p>
            <a:pPr lvl="2"/>
            <a:r>
              <a:rPr lang="en-US" sz="1000" dirty="0">
                <a:solidFill>
                  <a:srgbClr val="FF0000"/>
                </a:solidFill>
              </a:rPr>
              <a:t>D</a:t>
            </a:r>
            <a:r>
              <a:rPr lang="en-US" sz="1000" b="0" dirty="0" smtClean="0">
                <a:solidFill>
                  <a:srgbClr val="FF0000"/>
                </a:solidFill>
              </a:rPr>
              <a:t>etermining </a:t>
            </a:r>
            <a:r>
              <a:rPr lang="en-US" sz="1000" b="0" dirty="0" smtClean="0">
                <a:solidFill>
                  <a:srgbClr val="FF0000"/>
                </a:solidFill>
              </a:rPr>
              <a:t>the integer k (positive, 0 or negative) such that when adding k*</a:t>
            </a:r>
            <a:r>
              <a:rPr lang="en-US" sz="1000" b="0" dirty="0" err="1" smtClean="0">
                <a:solidFill>
                  <a:srgbClr val="FF0000"/>
                </a:solidFill>
              </a:rPr>
              <a:t>R_amb</a:t>
            </a:r>
            <a:r>
              <a:rPr lang="en-US" sz="1000" b="0" dirty="0" smtClean="0">
                <a:solidFill>
                  <a:srgbClr val="FF0000"/>
                </a:solidFill>
              </a:rPr>
              <a:t> to the calculated range, the measured range falls in the interval [-</a:t>
            </a:r>
            <a:r>
              <a:rPr lang="en-US" sz="1000" b="0" dirty="0" err="1" smtClean="0">
                <a:solidFill>
                  <a:srgbClr val="FF0000"/>
                </a:solidFill>
              </a:rPr>
              <a:t>R_errmax</a:t>
            </a:r>
            <a:r>
              <a:rPr lang="en-US" sz="1000" b="0" dirty="0" smtClean="0">
                <a:solidFill>
                  <a:srgbClr val="FF0000"/>
                </a:solidFill>
              </a:rPr>
              <a:t>, </a:t>
            </a:r>
            <a:r>
              <a:rPr lang="en-US" sz="1000" b="0" dirty="0" err="1" smtClean="0">
                <a:solidFill>
                  <a:srgbClr val="FF0000"/>
                </a:solidFill>
              </a:rPr>
              <a:t>R_amb</a:t>
            </a:r>
            <a:r>
              <a:rPr lang="en-US" sz="1000" b="0" dirty="0" smtClean="0">
                <a:solidFill>
                  <a:srgbClr val="FF0000"/>
                </a:solidFill>
              </a:rPr>
              <a:t> – </a:t>
            </a:r>
            <a:r>
              <a:rPr lang="en-US" sz="1000" b="0" dirty="0" err="1" smtClean="0">
                <a:solidFill>
                  <a:srgbClr val="FF0000"/>
                </a:solidFill>
              </a:rPr>
              <a:t>R_maxerr</a:t>
            </a:r>
            <a:r>
              <a:rPr lang="en-US" sz="1000" b="0" dirty="0" smtClean="0">
                <a:solidFill>
                  <a:srgbClr val="FF0000"/>
                </a:solidFill>
              </a:rPr>
              <a:t>].</a:t>
            </a:r>
          </a:p>
          <a:p>
            <a:pPr lvl="3"/>
            <a:r>
              <a:rPr lang="en-US" sz="800" dirty="0" smtClean="0"/>
              <a:t>We need to allow the measured range to be in this interval to account for possible measurement errors.</a:t>
            </a:r>
            <a:r>
              <a:rPr lang="en-US" sz="800" b="0" dirty="0" smtClean="0"/>
              <a:t> </a:t>
            </a:r>
            <a:endParaRPr lang="en-US" sz="1200" b="0" dirty="0"/>
          </a:p>
          <a:p>
            <a:endParaRPr lang="en-US" dirty="0"/>
          </a:p>
        </p:txBody>
      </p:sp>
      <p:sp>
        <p:nvSpPr>
          <p:cNvPr id="4" name="Footer Placeholder 3"/>
          <p:cNvSpPr>
            <a:spLocks noGrp="1"/>
          </p:cNvSpPr>
          <p:nvPr>
            <p:ph type="ftr" sz="quarter" idx="10"/>
          </p:nvPr>
        </p:nvSpPr>
        <p:spPr/>
        <p:txBody>
          <a:bodyPr/>
          <a:lstStyle/>
          <a:p>
            <a:pPr>
              <a:defRPr/>
            </a:pPr>
            <a:r>
              <a:rPr lang="en-US" smtClean="0"/>
              <a:t>Erik Lindskog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7</a:t>
            </a:fld>
            <a:endParaRPr lang="en-GB"/>
          </a:p>
        </p:txBody>
      </p:sp>
    </p:spTree>
    <p:extLst>
      <p:ext uri="{BB962C8B-B14F-4D97-AF65-F5344CB8AC3E}">
        <p14:creationId xmlns:p14="http://schemas.microsoft.com/office/powerpoint/2010/main" val="618153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029" y="674762"/>
            <a:ext cx="8064896" cy="510952"/>
          </a:xfrm>
        </p:spPr>
        <p:txBody>
          <a:bodyPr/>
          <a:lstStyle/>
          <a:p>
            <a:r>
              <a:rPr lang="en-US" dirty="0"/>
              <a:t>Resolving Round Trip Range Ambiguity 3</a:t>
            </a:r>
            <a:r>
              <a:rPr lang="en-US" dirty="0" smtClean="0"/>
              <a:t>(3)</a:t>
            </a:r>
            <a:endParaRPr lang="en-US" dirty="0"/>
          </a:p>
        </p:txBody>
      </p:sp>
      <p:sp>
        <p:nvSpPr>
          <p:cNvPr id="3" name="Content Placeholder 2"/>
          <p:cNvSpPr>
            <a:spLocks noGrp="1"/>
          </p:cNvSpPr>
          <p:nvPr>
            <p:ph idx="1"/>
          </p:nvPr>
        </p:nvSpPr>
        <p:spPr>
          <a:xfrm>
            <a:off x="539552" y="1268760"/>
            <a:ext cx="7772400" cy="5040560"/>
          </a:xfrm>
        </p:spPr>
        <p:txBody>
          <a:bodyPr/>
          <a:lstStyle/>
          <a:p>
            <a:r>
              <a:rPr lang="en-US" sz="1800" b="0" dirty="0" smtClean="0"/>
              <a:t>Let us now deal with the case when the range calculating STA </a:t>
            </a:r>
            <a:r>
              <a:rPr lang="en-US" sz="1800" b="0" i="1" dirty="0" smtClean="0"/>
              <a:t>does not know </a:t>
            </a:r>
            <a:r>
              <a:rPr lang="en-US" sz="1800" b="0" dirty="0" smtClean="0"/>
              <a:t>the location of the STA it ranges to.</a:t>
            </a:r>
          </a:p>
          <a:p>
            <a:pPr lvl="1"/>
            <a:r>
              <a:rPr lang="en-US" sz="1400" b="0" dirty="0" smtClean="0"/>
              <a:t>In this case we can’t from location information form an estimate of how far away a STA that a range calculating STA may want to range to may be.</a:t>
            </a:r>
          </a:p>
          <a:p>
            <a:pPr lvl="1"/>
            <a:r>
              <a:rPr lang="en-US" sz="1400" dirty="0" smtClean="0"/>
              <a:t>However, we can, for example, use signal strength to gauge how far away a STA is. If the range ambiguity is large enough, then the range calculating STA can exclude STAs whose signal is below a signal strength threshold and thereby uniquely resolve the range calculation </a:t>
            </a:r>
            <a:r>
              <a:rPr lang="en-US" sz="1400" dirty="0" smtClean="0"/>
              <a:t>by:</a:t>
            </a:r>
          </a:p>
          <a:p>
            <a:pPr lvl="2"/>
            <a:r>
              <a:rPr lang="en-US" sz="1050" dirty="0">
                <a:solidFill>
                  <a:srgbClr val="FF0000"/>
                </a:solidFill>
              </a:rPr>
              <a:t>D</a:t>
            </a:r>
            <a:r>
              <a:rPr lang="en-US" sz="1050" dirty="0" smtClean="0">
                <a:solidFill>
                  <a:srgbClr val="FF0000"/>
                </a:solidFill>
              </a:rPr>
              <a:t>etermining </a:t>
            </a:r>
            <a:r>
              <a:rPr lang="en-US" sz="1050" dirty="0">
                <a:solidFill>
                  <a:srgbClr val="FF0000"/>
                </a:solidFill>
              </a:rPr>
              <a:t>the integer k (positive, 0 or negative) such that when adding k*</a:t>
            </a:r>
            <a:r>
              <a:rPr lang="en-US" sz="1050" dirty="0" err="1">
                <a:solidFill>
                  <a:srgbClr val="FF0000"/>
                </a:solidFill>
              </a:rPr>
              <a:t>R_amb</a:t>
            </a:r>
            <a:r>
              <a:rPr lang="en-US" sz="1050" dirty="0">
                <a:solidFill>
                  <a:srgbClr val="FF0000"/>
                </a:solidFill>
              </a:rPr>
              <a:t> to the calculated range, the measured range falls in the interval [-</a:t>
            </a:r>
            <a:r>
              <a:rPr lang="en-US" sz="1050" dirty="0" err="1">
                <a:solidFill>
                  <a:srgbClr val="FF0000"/>
                </a:solidFill>
              </a:rPr>
              <a:t>R_errmax</a:t>
            </a:r>
            <a:r>
              <a:rPr lang="en-US" sz="1050" dirty="0">
                <a:solidFill>
                  <a:srgbClr val="FF0000"/>
                </a:solidFill>
              </a:rPr>
              <a:t>, </a:t>
            </a:r>
            <a:r>
              <a:rPr lang="en-US" sz="1050" dirty="0" err="1">
                <a:solidFill>
                  <a:srgbClr val="FF0000"/>
                </a:solidFill>
              </a:rPr>
              <a:t>R_amb</a:t>
            </a:r>
            <a:r>
              <a:rPr lang="en-US" sz="1050" dirty="0">
                <a:solidFill>
                  <a:srgbClr val="FF0000"/>
                </a:solidFill>
              </a:rPr>
              <a:t> – </a:t>
            </a:r>
            <a:r>
              <a:rPr lang="en-US" sz="1050" dirty="0" err="1">
                <a:solidFill>
                  <a:srgbClr val="FF0000"/>
                </a:solidFill>
              </a:rPr>
              <a:t>R_maxerr</a:t>
            </a:r>
            <a:r>
              <a:rPr lang="en-US" sz="1050" dirty="0" smtClean="0">
                <a:solidFill>
                  <a:srgbClr val="FF0000"/>
                </a:solidFill>
              </a:rPr>
              <a:t>].</a:t>
            </a:r>
            <a:endParaRPr lang="en-US" sz="1050"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solidFill>
                  <a:srgbClr val="000000"/>
                </a:solidFill>
              </a:rPr>
              <a:t>Erik Lindskog </a:t>
            </a:r>
            <a:endParaRPr lang="en-GB"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GB" smtClean="0">
                <a:solidFill>
                  <a:srgbClr val="000000"/>
                </a:solidFill>
              </a:rPr>
              <a:t>Slide </a:t>
            </a:r>
            <a:fld id="{291230A6-1ED8-40C7-B3D0-82B1B9814FDB}" type="slidenum">
              <a:rPr lang="en-GB" smtClean="0">
                <a:solidFill>
                  <a:srgbClr val="000000"/>
                </a:solidFill>
              </a:rPr>
              <a:pPr>
                <a:defRPr/>
              </a:pPr>
              <a:t>8</a:t>
            </a:fld>
            <a:endParaRPr lang="en-GB">
              <a:solidFill>
                <a:srgbClr val="000000"/>
              </a:solidFill>
            </a:endParaRPr>
          </a:p>
        </p:txBody>
      </p:sp>
      <p:sp>
        <p:nvSpPr>
          <p:cNvPr id="6" name="TextBox 5"/>
          <p:cNvSpPr txBox="1"/>
          <p:nvPr/>
        </p:nvSpPr>
        <p:spPr>
          <a:xfrm>
            <a:off x="899592" y="3933056"/>
            <a:ext cx="7556376" cy="1138773"/>
          </a:xfrm>
          <a:prstGeom prst="rect">
            <a:avLst/>
          </a:prstGeom>
          <a:noFill/>
        </p:spPr>
        <p:txBody>
          <a:bodyPr wrap="square" rtlCol="0">
            <a:spAutoFit/>
          </a:bodyPr>
          <a:lstStyle/>
          <a:p>
            <a:r>
              <a:rPr lang="en-US" sz="1600" b="1" u="sng" dirty="0" smtClean="0"/>
              <a:t>In general, we can for this case resolve the range ambiguity by:</a:t>
            </a:r>
          </a:p>
          <a:p>
            <a:endParaRPr lang="en-US" dirty="0"/>
          </a:p>
          <a:p>
            <a:r>
              <a:rPr lang="en-US" sz="1400" b="1" dirty="0" smtClean="0">
                <a:solidFill>
                  <a:srgbClr val="FF0000"/>
                </a:solidFill>
              </a:rPr>
              <a:t>Find k, positive</a:t>
            </a:r>
            <a:r>
              <a:rPr lang="en-US" sz="1400" b="1" dirty="0">
                <a:solidFill>
                  <a:srgbClr val="FF0000"/>
                </a:solidFill>
              </a:rPr>
              <a:t>, 0 or </a:t>
            </a:r>
            <a:r>
              <a:rPr lang="en-US" sz="1400" b="1" dirty="0" smtClean="0">
                <a:solidFill>
                  <a:srgbClr val="FF0000"/>
                </a:solidFill>
              </a:rPr>
              <a:t>negative, </a:t>
            </a:r>
            <a:r>
              <a:rPr lang="en-US" sz="1400" b="1" dirty="0">
                <a:solidFill>
                  <a:srgbClr val="FF0000"/>
                </a:solidFill>
              </a:rPr>
              <a:t>such that when adding k*</a:t>
            </a:r>
            <a:r>
              <a:rPr lang="en-US" sz="1400" b="1" dirty="0" err="1">
                <a:solidFill>
                  <a:srgbClr val="FF0000"/>
                </a:solidFill>
              </a:rPr>
              <a:t>R_amb</a:t>
            </a:r>
            <a:r>
              <a:rPr lang="en-US" sz="1400" b="1" dirty="0">
                <a:solidFill>
                  <a:srgbClr val="FF0000"/>
                </a:solidFill>
              </a:rPr>
              <a:t> to the calculated range, the measured range falls in the interval [-</a:t>
            </a:r>
            <a:r>
              <a:rPr lang="en-US" sz="1400" b="1" dirty="0" err="1">
                <a:solidFill>
                  <a:srgbClr val="FF0000"/>
                </a:solidFill>
              </a:rPr>
              <a:t>R_errmax</a:t>
            </a:r>
            <a:r>
              <a:rPr lang="en-US" sz="1400" b="1" dirty="0">
                <a:solidFill>
                  <a:srgbClr val="FF0000"/>
                </a:solidFill>
              </a:rPr>
              <a:t>, </a:t>
            </a:r>
            <a:r>
              <a:rPr lang="en-US" sz="1400" b="1" dirty="0" err="1">
                <a:solidFill>
                  <a:srgbClr val="FF0000"/>
                </a:solidFill>
              </a:rPr>
              <a:t>R_amb</a:t>
            </a:r>
            <a:r>
              <a:rPr lang="en-US" sz="1400" b="1" dirty="0">
                <a:solidFill>
                  <a:srgbClr val="FF0000"/>
                </a:solidFill>
              </a:rPr>
              <a:t> – </a:t>
            </a:r>
            <a:r>
              <a:rPr lang="en-US" sz="1400" b="1" dirty="0" err="1">
                <a:solidFill>
                  <a:srgbClr val="FF0000"/>
                </a:solidFill>
              </a:rPr>
              <a:t>R_maxerr</a:t>
            </a:r>
            <a:r>
              <a:rPr lang="en-US" sz="1400" b="1" dirty="0" smtClean="0">
                <a:solidFill>
                  <a:srgbClr val="FF0000"/>
                </a:solidFill>
              </a:rPr>
              <a:t>]</a:t>
            </a:r>
            <a:endParaRPr lang="en-US" sz="1400" b="1" dirty="0">
              <a:solidFill>
                <a:srgbClr val="FF0000"/>
              </a:solidFill>
            </a:endParaRPr>
          </a:p>
          <a:p>
            <a:endParaRPr lang="en-US" dirty="0"/>
          </a:p>
        </p:txBody>
      </p:sp>
    </p:spTree>
    <p:extLst>
      <p:ext uri="{BB962C8B-B14F-4D97-AF65-F5344CB8AC3E}">
        <p14:creationId xmlns:p14="http://schemas.microsoft.com/office/powerpoint/2010/main" val="1853274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31832"/>
          </a:xfrm>
        </p:spPr>
        <p:txBody>
          <a:bodyPr/>
          <a:lstStyle/>
          <a:p>
            <a:r>
              <a:rPr lang="en-US" sz="2800" dirty="0" smtClean="0"/>
              <a:t>Resolving Differential Range Ambiguity 1(4)</a:t>
            </a:r>
            <a:endParaRPr lang="en-US" sz="2800" dirty="0"/>
          </a:p>
        </p:txBody>
      </p:sp>
      <p:sp>
        <p:nvSpPr>
          <p:cNvPr id="3" name="Content Placeholder 2"/>
          <p:cNvSpPr>
            <a:spLocks noGrp="1"/>
          </p:cNvSpPr>
          <p:nvPr>
            <p:ph idx="1"/>
          </p:nvPr>
        </p:nvSpPr>
        <p:spPr>
          <a:xfrm>
            <a:off x="3031482" y="1340768"/>
            <a:ext cx="5893824" cy="4896544"/>
          </a:xfrm>
        </p:spPr>
        <p:txBody>
          <a:bodyPr/>
          <a:lstStyle/>
          <a:p>
            <a:pPr marL="0" indent="0">
              <a:buNone/>
            </a:pPr>
            <a:r>
              <a:rPr lang="en-US" sz="1050" b="0" dirty="0" smtClean="0"/>
              <a:t>Again:</a:t>
            </a:r>
          </a:p>
          <a:p>
            <a:pPr marL="0" indent="0">
              <a:buNone/>
            </a:pPr>
            <a:r>
              <a:rPr lang="en-US" sz="1050" b="0" dirty="0" smtClean="0"/>
              <a:t>Let t1_I </a:t>
            </a:r>
            <a:r>
              <a:rPr lang="en-US" sz="1050" b="0" dirty="0"/>
              <a:t>and </a:t>
            </a:r>
            <a:r>
              <a:rPr lang="en-US" sz="1050" b="0" dirty="0" smtClean="0"/>
              <a:t>t4_I </a:t>
            </a:r>
            <a:r>
              <a:rPr lang="en-US" sz="1050" b="0" dirty="0"/>
              <a:t>be the TOD and TOA time stamps for the ISTA, in the I</a:t>
            </a:r>
            <a:r>
              <a:rPr lang="en-US" sz="1050" b="0" dirty="0" smtClean="0"/>
              <a:t>STA’s </a:t>
            </a:r>
            <a:r>
              <a:rPr lang="en-US" sz="1050" b="0" dirty="0"/>
              <a:t>clock domain.</a:t>
            </a:r>
          </a:p>
          <a:p>
            <a:pPr marL="0" indent="0">
              <a:buNone/>
            </a:pPr>
            <a:r>
              <a:rPr lang="en-US" sz="1050" b="0" dirty="0"/>
              <a:t>Let t2_R and t3_R be the TOA and TOD time stamps for the RSTA, in the RSTA’s clock domain</a:t>
            </a:r>
            <a:r>
              <a:rPr lang="en-US" sz="1050" b="0" dirty="0" smtClean="0"/>
              <a:t>.</a:t>
            </a:r>
          </a:p>
          <a:p>
            <a:pPr marL="0" indent="0">
              <a:buNone/>
            </a:pPr>
            <a:r>
              <a:rPr lang="en-US" sz="1050" b="0" dirty="0"/>
              <a:t>Let </a:t>
            </a:r>
            <a:r>
              <a:rPr lang="en-US" sz="1050" b="0" dirty="0" smtClean="0"/>
              <a:t>t5_P </a:t>
            </a:r>
            <a:r>
              <a:rPr lang="en-US" sz="1050" b="0" dirty="0"/>
              <a:t>and </a:t>
            </a:r>
            <a:r>
              <a:rPr lang="en-US" sz="1050" b="0" dirty="0" smtClean="0"/>
              <a:t>t6_P </a:t>
            </a:r>
            <a:r>
              <a:rPr lang="en-US" sz="1050" b="0" dirty="0"/>
              <a:t>be the TOA </a:t>
            </a:r>
            <a:r>
              <a:rPr lang="en-US" sz="1050" b="0" dirty="0" smtClean="0"/>
              <a:t>time </a:t>
            </a:r>
            <a:r>
              <a:rPr lang="en-US" sz="1050" b="0" dirty="0"/>
              <a:t>stamps for the </a:t>
            </a:r>
            <a:r>
              <a:rPr lang="en-US" sz="1050" b="0" dirty="0" smtClean="0"/>
              <a:t>PSTA</a:t>
            </a:r>
            <a:r>
              <a:rPr lang="en-US" sz="1050" b="0" dirty="0"/>
              <a:t>, in the </a:t>
            </a:r>
            <a:r>
              <a:rPr lang="en-US" sz="1050" b="0" dirty="0" smtClean="0"/>
              <a:t>PSTA’s </a:t>
            </a:r>
            <a:r>
              <a:rPr lang="en-US" sz="1050" b="0" dirty="0"/>
              <a:t>clock </a:t>
            </a:r>
            <a:r>
              <a:rPr lang="en-US" sz="1050" b="0" dirty="0" smtClean="0"/>
              <a:t>domain.</a:t>
            </a:r>
          </a:p>
          <a:p>
            <a:pPr marL="0" indent="0">
              <a:buNone/>
            </a:pPr>
            <a:endParaRPr lang="en-US" sz="1050" b="0" dirty="0" smtClean="0"/>
          </a:p>
          <a:p>
            <a:pPr marL="0" indent="0">
              <a:buNone/>
            </a:pPr>
            <a:r>
              <a:rPr lang="en-US" sz="1050" b="0" dirty="0" smtClean="0"/>
              <a:t>Furthermore</a:t>
            </a:r>
            <a:r>
              <a:rPr lang="en-US" sz="1050" b="0" dirty="0" smtClean="0"/>
              <a:t>:</a:t>
            </a:r>
          </a:p>
          <a:p>
            <a:pPr marL="0" indent="0">
              <a:buNone/>
            </a:pPr>
            <a:r>
              <a:rPr lang="en-US" sz="1050" b="0" dirty="0"/>
              <a:t>L</a:t>
            </a:r>
            <a:r>
              <a:rPr lang="en-US" sz="1050" b="0" dirty="0" smtClean="0"/>
              <a:t>et t1_P and t4_P be </a:t>
            </a:r>
            <a:r>
              <a:rPr lang="en-US" sz="1050" b="0" dirty="0"/>
              <a:t>the TOD and TOA time stamps for the ISTA, in the </a:t>
            </a:r>
            <a:r>
              <a:rPr lang="en-US" sz="1050" b="0" dirty="0" smtClean="0"/>
              <a:t>PSTA’s </a:t>
            </a:r>
            <a:r>
              <a:rPr lang="en-US" sz="1050" b="0" dirty="0"/>
              <a:t>clock </a:t>
            </a:r>
            <a:r>
              <a:rPr lang="en-US" sz="1050" b="0" dirty="0" smtClean="0"/>
              <a:t>domain.</a:t>
            </a:r>
          </a:p>
          <a:p>
            <a:pPr marL="0" indent="0">
              <a:buNone/>
            </a:pPr>
            <a:r>
              <a:rPr lang="en-US" sz="1050" b="0" dirty="0"/>
              <a:t>Let </a:t>
            </a:r>
            <a:r>
              <a:rPr lang="en-US" sz="1050" b="0" dirty="0" smtClean="0"/>
              <a:t>t2_P </a:t>
            </a:r>
            <a:r>
              <a:rPr lang="en-US" sz="1050" b="0" dirty="0"/>
              <a:t>and </a:t>
            </a:r>
            <a:r>
              <a:rPr lang="en-US" sz="1050" b="0" dirty="0" smtClean="0"/>
              <a:t>t3_P </a:t>
            </a:r>
            <a:r>
              <a:rPr lang="en-US" sz="1050" b="0" dirty="0"/>
              <a:t>be the </a:t>
            </a:r>
            <a:r>
              <a:rPr lang="en-US" sz="1050" b="0" dirty="0" smtClean="0"/>
              <a:t>TOA </a:t>
            </a:r>
            <a:r>
              <a:rPr lang="en-US" sz="1050" b="0" dirty="0"/>
              <a:t>and </a:t>
            </a:r>
            <a:r>
              <a:rPr lang="en-US" sz="1050" b="0" dirty="0" smtClean="0"/>
              <a:t>TOD </a:t>
            </a:r>
            <a:r>
              <a:rPr lang="en-US" sz="1050" b="0" dirty="0"/>
              <a:t>time stamps for the </a:t>
            </a:r>
            <a:r>
              <a:rPr lang="en-US" sz="1050" b="0" dirty="0" smtClean="0"/>
              <a:t>RSTA</a:t>
            </a:r>
            <a:r>
              <a:rPr lang="en-US" sz="1050" b="0" dirty="0"/>
              <a:t>, in the PSTA’s clock domain.</a:t>
            </a:r>
          </a:p>
          <a:p>
            <a:pPr marL="0" indent="0">
              <a:buNone/>
            </a:pPr>
            <a:endParaRPr lang="en-US" sz="1050" b="0" dirty="0" smtClean="0"/>
          </a:p>
          <a:p>
            <a:pPr marL="0" indent="0">
              <a:buNone/>
            </a:pPr>
            <a:r>
              <a:rPr lang="en-US" sz="1050" b="0" dirty="0" smtClean="0"/>
              <a:t>Let  </a:t>
            </a:r>
            <a:r>
              <a:rPr lang="en-US" sz="1050" b="0" dirty="0" err="1" smtClean="0"/>
              <a:t>t_P</a:t>
            </a:r>
            <a:r>
              <a:rPr lang="en-US" sz="1050" b="0" dirty="0" smtClean="0"/>
              <a:t> </a:t>
            </a:r>
            <a:r>
              <a:rPr lang="en-US" sz="1050" b="0" dirty="0"/>
              <a:t>= (</a:t>
            </a:r>
            <a:r>
              <a:rPr lang="en-US" sz="1050" b="0" dirty="0" smtClean="0"/>
              <a:t>1+a_I)</a:t>
            </a:r>
            <a:r>
              <a:rPr lang="en-US" sz="1050" b="0" dirty="0" err="1" smtClean="0"/>
              <a:t>t_I+b_I</a:t>
            </a:r>
            <a:r>
              <a:rPr lang="en-US" sz="1050" b="0" dirty="0" smtClean="0"/>
              <a:t> </a:t>
            </a:r>
            <a:r>
              <a:rPr lang="en-US" sz="1050" b="0" dirty="0"/>
              <a:t>define how a timestamp, </a:t>
            </a:r>
            <a:r>
              <a:rPr lang="en-US" sz="1050" b="0" dirty="0" err="1" smtClean="0"/>
              <a:t>t_P</a:t>
            </a:r>
            <a:r>
              <a:rPr lang="en-US" sz="1050" b="0" dirty="0" smtClean="0"/>
              <a:t>, </a:t>
            </a:r>
            <a:r>
              <a:rPr lang="en-US" sz="1050" b="0" dirty="0"/>
              <a:t>in the </a:t>
            </a:r>
            <a:r>
              <a:rPr lang="en-US" sz="1050" b="0" dirty="0" smtClean="0"/>
              <a:t>PSTA’s </a:t>
            </a:r>
            <a:r>
              <a:rPr lang="en-US" sz="1050" b="0" dirty="0"/>
              <a:t>clock domain relates to a timestamp, </a:t>
            </a:r>
            <a:r>
              <a:rPr lang="en-US" sz="1050" b="0" dirty="0" err="1" smtClean="0"/>
              <a:t>t_I</a:t>
            </a:r>
            <a:r>
              <a:rPr lang="en-US" sz="1050" b="0" dirty="0" smtClean="0"/>
              <a:t>, </a:t>
            </a:r>
            <a:r>
              <a:rPr lang="en-US" sz="1050" b="0" dirty="0"/>
              <a:t>in the </a:t>
            </a:r>
            <a:r>
              <a:rPr lang="en-US" sz="1050" b="0" dirty="0" smtClean="0"/>
              <a:t>ISTA’s </a:t>
            </a:r>
            <a:r>
              <a:rPr lang="en-US" sz="1050" b="0" dirty="0"/>
              <a:t>clock domain, where </a:t>
            </a:r>
            <a:r>
              <a:rPr lang="en-US" sz="1050" b="0" dirty="0" err="1" smtClean="0"/>
              <a:t>a_I</a:t>
            </a:r>
            <a:r>
              <a:rPr lang="en-US" sz="1050" b="0" dirty="0" smtClean="0"/>
              <a:t> </a:t>
            </a:r>
            <a:r>
              <a:rPr lang="en-US" sz="1050" b="0" dirty="0"/>
              <a:t>is the differential rate of the </a:t>
            </a:r>
            <a:r>
              <a:rPr lang="en-US" sz="1050" b="0" dirty="0" smtClean="0"/>
              <a:t>PSTA’s </a:t>
            </a:r>
            <a:r>
              <a:rPr lang="en-US" sz="1050" b="0" dirty="0"/>
              <a:t>clock as compared to the </a:t>
            </a:r>
            <a:r>
              <a:rPr lang="en-US" sz="1050" b="0" dirty="0" smtClean="0"/>
              <a:t>ISTA’s clock, and </a:t>
            </a:r>
            <a:r>
              <a:rPr lang="en-US" sz="1050" b="0" dirty="0" err="1" smtClean="0"/>
              <a:t>b_I</a:t>
            </a:r>
            <a:r>
              <a:rPr lang="en-US" sz="1050" b="0" dirty="0" smtClean="0"/>
              <a:t> is an offset.</a:t>
            </a:r>
            <a:endParaRPr lang="en-US" sz="1050" b="0" dirty="0"/>
          </a:p>
          <a:p>
            <a:pPr marL="0" indent="0">
              <a:buNone/>
            </a:pPr>
            <a:r>
              <a:rPr lang="en-US" sz="1050" b="0" dirty="0" smtClean="0"/>
              <a:t>Let  </a:t>
            </a:r>
            <a:r>
              <a:rPr lang="en-US" sz="1050" b="0" dirty="0" err="1"/>
              <a:t>t_P</a:t>
            </a:r>
            <a:r>
              <a:rPr lang="en-US" sz="1050" b="0" dirty="0"/>
              <a:t> = (</a:t>
            </a:r>
            <a:r>
              <a:rPr lang="en-US" sz="1050" b="0" dirty="0" smtClean="0"/>
              <a:t>1+a_R)</a:t>
            </a:r>
            <a:r>
              <a:rPr lang="en-US" sz="1050" b="0" dirty="0" err="1" smtClean="0"/>
              <a:t>t_R+b_R</a:t>
            </a:r>
            <a:r>
              <a:rPr lang="en-US" sz="1050" b="0" dirty="0" smtClean="0"/>
              <a:t> </a:t>
            </a:r>
            <a:r>
              <a:rPr lang="en-US" sz="1050" b="0" dirty="0"/>
              <a:t>define how a timestamp, </a:t>
            </a:r>
            <a:r>
              <a:rPr lang="en-US" sz="1050" b="0" dirty="0" err="1"/>
              <a:t>t_P</a:t>
            </a:r>
            <a:r>
              <a:rPr lang="en-US" sz="1050" b="0" dirty="0"/>
              <a:t>, in the PSTA’s clock domain relates to a timestamp, </a:t>
            </a:r>
            <a:r>
              <a:rPr lang="en-US" sz="1050" b="0" dirty="0" smtClean="0"/>
              <a:t>t_R, </a:t>
            </a:r>
            <a:r>
              <a:rPr lang="en-US" sz="1050" b="0" dirty="0"/>
              <a:t>in the </a:t>
            </a:r>
            <a:r>
              <a:rPr lang="en-US" sz="1050" b="0" dirty="0" smtClean="0"/>
              <a:t>RSTA’s </a:t>
            </a:r>
            <a:r>
              <a:rPr lang="en-US" sz="1050" b="0" dirty="0"/>
              <a:t>clock domain, where </a:t>
            </a:r>
            <a:r>
              <a:rPr lang="en-US" sz="1050" b="0" dirty="0" err="1" smtClean="0"/>
              <a:t>a_R</a:t>
            </a:r>
            <a:r>
              <a:rPr lang="en-US" sz="1050" b="0" dirty="0" smtClean="0"/>
              <a:t> </a:t>
            </a:r>
            <a:r>
              <a:rPr lang="en-US" sz="1050" b="0" dirty="0"/>
              <a:t>is the differential rate of the PSTA’s clock as compared to the </a:t>
            </a:r>
            <a:r>
              <a:rPr lang="en-US" sz="1050" b="0" dirty="0" smtClean="0"/>
              <a:t>RSTA’s clock, and </a:t>
            </a:r>
            <a:r>
              <a:rPr lang="en-US" sz="1050" b="0" dirty="0" err="1" smtClean="0"/>
              <a:t>b_R</a:t>
            </a:r>
            <a:r>
              <a:rPr lang="en-US" sz="1050" b="0" dirty="0" smtClean="0"/>
              <a:t> is an offset.</a:t>
            </a:r>
            <a:endParaRPr lang="en-US" sz="1050" b="0" dirty="0"/>
          </a:p>
          <a:p>
            <a:pPr marL="0" indent="0">
              <a:buNone/>
            </a:pPr>
            <a:endParaRPr lang="en-US" sz="1050" b="0" dirty="0" smtClean="0"/>
          </a:p>
          <a:p>
            <a:pPr marL="0" indent="0">
              <a:buNone/>
            </a:pPr>
            <a:r>
              <a:rPr lang="en-US" sz="1050" b="0" dirty="0"/>
              <a:t>L</a:t>
            </a:r>
            <a:r>
              <a:rPr lang="en-US" sz="1050" b="0" dirty="0" smtClean="0"/>
              <a:t>et </a:t>
            </a:r>
            <a:r>
              <a:rPr lang="en-US" sz="1050" b="0" dirty="0" err="1" smtClean="0"/>
              <a:t>t_R_r</a:t>
            </a:r>
            <a:r>
              <a:rPr lang="en-US" sz="1050" b="0" dirty="0" smtClean="0"/>
              <a:t> </a:t>
            </a:r>
            <a:r>
              <a:rPr lang="en-US" sz="1050" b="0" dirty="0"/>
              <a:t>= t_R mod </a:t>
            </a:r>
            <a:r>
              <a:rPr lang="en-US" sz="1050" b="0" dirty="0" err="1"/>
              <a:t>T_timestamp_max</a:t>
            </a:r>
            <a:r>
              <a:rPr lang="en-US" sz="1050" b="0" dirty="0"/>
              <a:t> be the value of the RSTA timestamp reported to the ISTA, where </a:t>
            </a:r>
            <a:r>
              <a:rPr lang="en-US" sz="1050" b="0" dirty="0" err="1"/>
              <a:t>T_timestamp_max</a:t>
            </a:r>
            <a:r>
              <a:rPr lang="en-US" sz="1050" b="0" dirty="0"/>
              <a:t> is the max value for the representation of the timestamp before it wraps back to zero</a:t>
            </a:r>
            <a:r>
              <a:rPr lang="en-US" sz="1050" b="0" dirty="0" smtClean="0"/>
              <a:t>.</a:t>
            </a:r>
          </a:p>
          <a:p>
            <a:pPr marL="0" indent="0">
              <a:buNone/>
            </a:pPr>
            <a:r>
              <a:rPr lang="en-US" sz="1050" b="0" dirty="0" smtClean="0"/>
              <a:t>Let </a:t>
            </a:r>
            <a:r>
              <a:rPr lang="en-US" sz="1050" b="0" dirty="0" err="1" smtClean="0"/>
              <a:t>t_I_r</a:t>
            </a:r>
            <a:r>
              <a:rPr lang="en-US" sz="1050" b="0" dirty="0" smtClean="0"/>
              <a:t> </a:t>
            </a:r>
            <a:r>
              <a:rPr lang="en-US" sz="1050" b="0" dirty="0"/>
              <a:t>= </a:t>
            </a:r>
            <a:r>
              <a:rPr lang="en-US" sz="1050" b="0" dirty="0" err="1" smtClean="0"/>
              <a:t>t_I</a:t>
            </a:r>
            <a:r>
              <a:rPr lang="en-US" sz="1050" b="0" dirty="0" smtClean="0"/>
              <a:t> </a:t>
            </a:r>
            <a:r>
              <a:rPr lang="en-US" sz="1050" b="0" dirty="0"/>
              <a:t>mod </a:t>
            </a:r>
            <a:r>
              <a:rPr lang="en-US" sz="1050" b="0" dirty="0" err="1"/>
              <a:t>T_timestamp_max</a:t>
            </a:r>
            <a:r>
              <a:rPr lang="en-US" sz="1050" b="0" dirty="0"/>
              <a:t> be the value of the </a:t>
            </a:r>
            <a:r>
              <a:rPr lang="en-US" sz="1050" b="0" dirty="0" smtClean="0"/>
              <a:t>ISTA </a:t>
            </a:r>
            <a:r>
              <a:rPr lang="en-US" sz="1050" b="0" dirty="0"/>
              <a:t>timestamp reported to the ISTA, where </a:t>
            </a:r>
            <a:r>
              <a:rPr lang="en-US" sz="1050" b="0" dirty="0" err="1"/>
              <a:t>T_timestamp_max</a:t>
            </a:r>
            <a:r>
              <a:rPr lang="en-US" sz="1050" b="0" dirty="0"/>
              <a:t> is the max value for the representation of the timestamp before it wraps back to zero.</a:t>
            </a:r>
          </a:p>
          <a:p>
            <a:pPr marL="0" indent="0">
              <a:buNone/>
            </a:pPr>
            <a:endParaRPr lang="en-US" sz="1050" b="0" dirty="0"/>
          </a:p>
          <a:p>
            <a:pPr marL="0" indent="0">
              <a:buNone/>
            </a:pPr>
            <a:r>
              <a:rPr lang="en-US" sz="1050" b="0" dirty="0" smtClean="0"/>
              <a:t>Alternatively </a:t>
            </a:r>
            <a:r>
              <a:rPr lang="en-US" sz="1050" b="0" dirty="0"/>
              <a:t>we can express this as </a:t>
            </a:r>
            <a:endParaRPr lang="en-US" sz="1050" b="0" dirty="0" smtClean="0"/>
          </a:p>
          <a:p>
            <a:pPr marL="0" indent="0">
              <a:buNone/>
            </a:pPr>
            <a:r>
              <a:rPr lang="en-US" sz="1050" b="0" dirty="0" smtClean="0"/>
              <a:t>t_R = k*</a:t>
            </a:r>
            <a:r>
              <a:rPr lang="en-US" sz="1050" b="0" dirty="0" err="1" smtClean="0"/>
              <a:t>T_timestamp_max</a:t>
            </a:r>
            <a:r>
              <a:rPr lang="en-US" sz="1050" b="0" dirty="0" smtClean="0"/>
              <a:t> + </a:t>
            </a:r>
            <a:r>
              <a:rPr lang="en-US" sz="1050" b="0" dirty="0" err="1" smtClean="0"/>
              <a:t>t_R_r</a:t>
            </a:r>
            <a:r>
              <a:rPr lang="en-US" sz="1050" b="0" dirty="0" smtClean="0"/>
              <a:t>, </a:t>
            </a:r>
            <a:r>
              <a:rPr lang="en-US" sz="1050" b="0" dirty="0"/>
              <a:t>where k is an integer (negative, zero or positive</a:t>
            </a:r>
            <a:r>
              <a:rPr lang="en-US" sz="1050" b="0" dirty="0" smtClean="0"/>
              <a:t>), and</a:t>
            </a:r>
          </a:p>
          <a:p>
            <a:pPr marL="0" indent="0">
              <a:buNone/>
            </a:pPr>
            <a:r>
              <a:rPr lang="en-US" sz="1050" b="0" dirty="0" err="1" smtClean="0"/>
              <a:t>t_I</a:t>
            </a:r>
            <a:r>
              <a:rPr lang="en-US" sz="1050" b="0" dirty="0" smtClean="0"/>
              <a:t> </a:t>
            </a:r>
            <a:r>
              <a:rPr lang="en-US" sz="1050" b="0" dirty="0"/>
              <a:t>= k*</a:t>
            </a:r>
            <a:r>
              <a:rPr lang="en-US" sz="1050" b="0" dirty="0" err="1"/>
              <a:t>T_timestamp_max</a:t>
            </a:r>
            <a:r>
              <a:rPr lang="en-US" sz="1050" b="0" dirty="0"/>
              <a:t> + </a:t>
            </a:r>
            <a:r>
              <a:rPr lang="en-US" sz="1050" b="0" dirty="0" err="1" smtClean="0"/>
              <a:t>t_I_r</a:t>
            </a:r>
            <a:r>
              <a:rPr lang="en-US" sz="1050" b="0" dirty="0"/>
              <a:t>, where k is an integer (negative, zero or positive</a:t>
            </a:r>
            <a:r>
              <a:rPr lang="en-US" sz="1050" b="0" dirty="0" smtClean="0"/>
              <a:t>).</a:t>
            </a:r>
            <a:endParaRPr lang="en-US" sz="1050" b="0" dirty="0"/>
          </a:p>
          <a:p>
            <a:pPr marL="0" indent="0">
              <a:buNone/>
            </a:pPr>
            <a:r>
              <a:rPr lang="en-US" sz="1050" b="0" dirty="0" smtClean="0"/>
              <a:t>Lets </a:t>
            </a:r>
            <a:r>
              <a:rPr lang="en-US" sz="1050" b="0" dirty="0"/>
              <a:t>call k an ambiguity count.</a:t>
            </a:r>
          </a:p>
          <a:p>
            <a:pPr marL="0" indent="0">
              <a:buNone/>
            </a:pPr>
            <a:r>
              <a:rPr lang="en-US" sz="1100" b="0" dirty="0" smtClean="0"/>
              <a:t>.</a:t>
            </a:r>
          </a:p>
          <a:p>
            <a:pPr marL="0" indent="0">
              <a:buNone/>
            </a:pPr>
            <a:endParaRPr lang="en-US" sz="1200" b="0" dirty="0"/>
          </a:p>
        </p:txBody>
      </p:sp>
      <p:sp>
        <p:nvSpPr>
          <p:cNvPr id="4" name="Footer Placeholder 3"/>
          <p:cNvSpPr>
            <a:spLocks noGrp="1"/>
          </p:cNvSpPr>
          <p:nvPr>
            <p:ph type="ftr" sz="quarter" idx="10"/>
          </p:nvPr>
        </p:nvSpPr>
        <p:spPr/>
        <p:txBody>
          <a:bodyPr/>
          <a:lstStyle/>
          <a:p>
            <a:pPr>
              <a:defRPr/>
            </a:pPr>
            <a:r>
              <a:rPr lang="en-US" dirty="0" smtClean="0"/>
              <a:t>Erik Lindskog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9</a:t>
            </a:fld>
            <a:endParaRPr lang="en-GB"/>
          </a:p>
        </p:txBody>
      </p:sp>
      <p:sp>
        <p:nvSpPr>
          <p:cNvPr id="7" name="Rectangle 20"/>
          <p:cNvSpPr>
            <a:spLocks noChangeArrowheads="1"/>
          </p:cNvSpPr>
          <p:nvPr/>
        </p:nvSpPr>
        <p:spPr bwMode="auto">
          <a:xfrm>
            <a:off x="373795" y="1645713"/>
            <a:ext cx="6033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kern="0" dirty="0" smtClean="0">
                <a:ea typeface="MS Gothic"/>
              </a:rPr>
              <a:t>RSTA</a:t>
            </a:r>
            <a:endParaRPr kumimoji="0" lang="en-US" altLang="en-US" sz="1200" b="1" i="0" u="none" strike="noStrike" kern="0" cap="none" spc="0" normalizeH="0" baseline="0" noProof="0" dirty="0">
              <a:ln>
                <a:noFill/>
              </a:ln>
              <a:effectLst/>
              <a:uLnTx/>
              <a:uFillTx/>
              <a:ea typeface="MS Gothic"/>
            </a:endParaRPr>
          </a:p>
        </p:txBody>
      </p:sp>
      <p:sp>
        <p:nvSpPr>
          <p:cNvPr id="8" name="Rectangle 20"/>
          <p:cNvSpPr>
            <a:spLocks noChangeArrowheads="1"/>
          </p:cNvSpPr>
          <p:nvPr/>
        </p:nvSpPr>
        <p:spPr bwMode="auto">
          <a:xfrm>
            <a:off x="2187479" y="1628800"/>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kern="0" dirty="0" smtClean="0">
                <a:ea typeface="MS Gothic"/>
              </a:rPr>
              <a:t>ISTA</a:t>
            </a:r>
            <a:endParaRPr kumimoji="0" lang="en-US" altLang="en-US" sz="1200" b="1" i="0" u="none" strike="noStrike" kern="0" cap="none" spc="0" normalizeH="0" baseline="0" noProof="0" dirty="0">
              <a:ln>
                <a:noFill/>
              </a:ln>
              <a:effectLst/>
              <a:uLnTx/>
              <a:uFillTx/>
              <a:ea typeface="MS Gothic"/>
            </a:endParaRPr>
          </a:p>
        </p:txBody>
      </p:sp>
      <p:grpSp>
        <p:nvGrpSpPr>
          <p:cNvPr id="9" name="Group 8"/>
          <p:cNvGrpSpPr/>
          <p:nvPr/>
        </p:nvGrpSpPr>
        <p:grpSpPr>
          <a:xfrm>
            <a:off x="179512" y="1981200"/>
            <a:ext cx="2988987" cy="1892393"/>
            <a:chOff x="1874587" y="3183539"/>
            <a:chExt cx="2988987" cy="1892393"/>
          </a:xfrm>
        </p:grpSpPr>
        <p:sp>
          <p:nvSpPr>
            <p:cNvPr id="10" name="Line 4"/>
            <p:cNvSpPr>
              <a:spLocks noChangeShapeType="1"/>
            </p:cNvSpPr>
            <p:nvPr/>
          </p:nvSpPr>
          <p:spPr bwMode="auto">
            <a:xfrm>
              <a:off x="2304485" y="3258235"/>
              <a:ext cx="8180" cy="181769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1" name="Line 5"/>
            <p:cNvSpPr>
              <a:spLocks noChangeShapeType="1"/>
            </p:cNvSpPr>
            <p:nvPr/>
          </p:nvSpPr>
          <p:spPr bwMode="auto">
            <a:xfrm flipH="1">
              <a:off x="4156056" y="3258235"/>
              <a:ext cx="149" cy="181769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2" name="Rectangle 10"/>
            <p:cNvSpPr>
              <a:spLocks noChangeArrowheads="1"/>
            </p:cNvSpPr>
            <p:nvPr/>
          </p:nvSpPr>
          <p:spPr bwMode="auto">
            <a:xfrm>
              <a:off x="1880878" y="3389799"/>
              <a:ext cx="4484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smtClean="0">
                  <a:ea typeface="MS Gothic"/>
                </a:rPr>
                <a:t>t</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2_R</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13" name="Rectangle 11"/>
            <p:cNvSpPr>
              <a:spLocks noChangeArrowheads="1"/>
            </p:cNvSpPr>
            <p:nvPr/>
          </p:nvSpPr>
          <p:spPr bwMode="auto">
            <a:xfrm>
              <a:off x="4216909" y="3222133"/>
              <a:ext cx="47942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smtClean="0">
                  <a:ea typeface="MS Gothic"/>
                </a:rPr>
                <a:t>t</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1_I</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14" name="Rectangle 12"/>
            <p:cNvSpPr>
              <a:spLocks noChangeArrowheads="1"/>
            </p:cNvSpPr>
            <p:nvPr/>
          </p:nvSpPr>
          <p:spPr bwMode="auto">
            <a:xfrm>
              <a:off x="4216909" y="3956692"/>
              <a:ext cx="6466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a:ea typeface="MS Gothic"/>
                </a:rPr>
                <a:t>t</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4_I</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15" name="Rectangle 13"/>
            <p:cNvSpPr>
              <a:spLocks noChangeArrowheads="1"/>
            </p:cNvSpPr>
            <p:nvPr/>
          </p:nvSpPr>
          <p:spPr bwMode="auto">
            <a:xfrm>
              <a:off x="1874587" y="3756903"/>
              <a:ext cx="45456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a:ea typeface="MS Gothic"/>
                </a:rPr>
                <a:t>t</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3_R</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16" name="Line 17"/>
            <p:cNvSpPr>
              <a:spLocks noChangeShapeType="1"/>
            </p:cNvSpPr>
            <p:nvPr/>
          </p:nvSpPr>
          <p:spPr bwMode="auto">
            <a:xfrm flipV="1">
              <a:off x="2298111" y="3395560"/>
              <a:ext cx="1860849" cy="142366"/>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7" name="Content Placeholder 2"/>
            <p:cNvSpPr txBox="1">
              <a:spLocks/>
            </p:cNvSpPr>
            <p:nvPr/>
          </p:nvSpPr>
          <p:spPr bwMode="auto">
            <a:xfrm>
              <a:off x="2865505" y="3668914"/>
              <a:ext cx="812613" cy="287778"/>
            </a:xfrm>
            <a:prstGeom prst="rect">
              <a:avLst/>
            </a:prstGeom>
            <a:noFill/>
            <a:ln w="9525">
              <a:noFill/>
              <a:round/>
              <a:headEnd/>
              <a:tailEnd/>
            </a:ln>
          </p:spPr>
          <p:txBody>
            <a:bodyPr lIns="82440" tIns="41400" rIns="82440" bIns="41400"/>
            <a:lstStyle/>
            <a:p>
              <a:pPr marL="342900" marR="0" lvl="0" indent="-342900" algn="l" defTabSz="914400" rtl="0" eaLnBrk="1" fontAlgn="auto" latinLnBrk="0" hangingPunct="1">
                <a:lnSpc>
                  <a:spcPct val="90000"/>
                </a:lnSpc>
                <a:spcBef>
                  <a:spcPts val="1000"/>
                </a:spcBef>
                <a:spcAft>
                  <a:spcPts val="0"/>
                </a:spcAft>
                <a:buClrTx/>
                <a:buSzTx/>
                <a:buFontTx/>
                <a:buNone/>
                <a:tabLst/>
                <a:defRPr/>
              </a:pPr>
              <a:r>
                <a:rPr lang="en-US" sz="1050" kern="0" dirty="0" smtClean="0">
                  <a:solidFill>
                    <a:srgbClr val="000000"/>
                  </a:solidFill>
                  <a:latin typeface="Times New Roman"/>
                  <a:ea typeface="MS Gothic"/>
                </a:rPr>
                <a:t>R2I</a:t>
              </a:r>
              <a:r>
                <a:rPr kumimoji="0" lang="en-US" sz="1050" b="0" i="0" u="none" strike="noStrike" kern="0" cap="none" spc="0" normalizeH="0" baseline="0" noProof="0" dirty="0" smtClean="0">
                  <a:ln>
                    <a:noFill/>
                  </a:ln>
                  <a:solidFill>
                    <a:srgbClr val="000000"/>
                  </a:solidFill>
                  <a:effectLst/>
                  <a:uLnTx/>
                  <a:uFillTx/>
                  <a:latin typeface="Times New Roman"/>
                  <a:ea typeface="MS Gothic"/>
                </a:rPr>
                <a:t> </a:t>
              </a:r>
              <a:r>
                <a:rPr kumimoji="0" lang="en-US" sz="1050" b="0" i="0" u="none" strike="noStrike" kern="0" cap="none" spc="0" normalizeH="0" baseline="0" noProof="0" dirty="0">
                  <a:ln>
                    <a:noFill/>
                  </a:ln>
                  <a:solidFill>
                    <a:srgbClr val="000000"/>
                  </a:solidFill>
                  <a:effectLst/>
                  <a:uLnTx/>
                  <a:uFillTx/>
                  <a:latin typeface="Times New Roman"/>
                  <a:ea typeface="MS Gothic"/>
                </a:rPr>
                <a:t>NDP</a:t>
              </a:r>
            </a:p>
          </p:txBody>
        </p:sp>
        <p:sp>
          <p:nvSpPr>
            <p:cNvPr id="18" name="Line 6"/>
            <p:cNvSpPr>
              <a:spLocks noChangeShapeType="1"/>
            </p:cNvSpPr>
            <p:nvPr/>
          </p:nvSpPr>
          <p:spPr bwMode="auto">
            <a:xfrm>
              <a:off x="2329304" y="3877382"/>
              <a:ext cx="1826752" cy="21029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9" name="TextBox 18"/>
            <p:cNvSpPr txBox="1"/>
            <p:nvPr/>
          </p:nvSpPr>
          <p:spPr>
            <a:xfrm>
              <a:off x="2883166" y="3183539"/>
              <a:ext cx="794952"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0" dirty="0" smtClean="0">
                  <a:solidFill>
                    <a:srgbClr val="000000"/>
                  </a:solidFill>
                  <a:ea typeface="MS Gothic"/>
                </a:rPr>
                <a:t>I2R</a:t>
              </a:r>
              <a:r>
                <a:rPr kumimoji="0" lang="en-US" sz="1100" b="0" i="0" u="none" strike="noStrike" kern="0" cap="none" spc="0" normalizeH="0" baseline="0" noProof="0" dirty="0" smtClean="0">
                  <a:ln>
                    <a:noFill/>
                  </a:ln>
                  <a:solidFill>
                    <a:srgbClr val="000000"/>
                  </a:solidFill>
                  <a:effectLst/>
                  <a:uLnTx/>
                  <a:uFillTx/>
                  <a:ea typeface="MS Gothic"/>
                </a:rPr>
                <a:t> NDP</a:t>
              </a:r>
              <a:endParaRPr kumimoji="0" lang="en-US" sz="1100" b="0" i="0" u="none" strike="noStrike" kern="0" cap="none" spc="0" normalizeH="0" baseline="0" noProof="0" dirty="0">
                <a:ln>
                  <a:noFill/>
                </a:ln>
                <a:solidFill>
                  <a:srgbClr val="000000"/>
                </a:solidFill>
                <a:effectLst/>
                <a:uLnTx/>
                <a:uFillTx/>
                <a:ea typeface="MS Gothic"/>
              </a:endParaRPr>
            </a:p>
          </p:txBody>
        </p:sp>
        <p:sp>
          <p:nvSpPr>
            <p:cNvPr id="20" name="Line 6"/>
            <p:cNvSpPr>
              <a:spLocks noChangeShapeType="1"/>
            </p:cNvSpPr>
            <p:nvPr/>
          </p:nvSpPr>
          <p:spPr bwMode="auto">
            <a:xfrm flipH="1">
              <a:off x="2329155" y="4469770"/>
              <a:ext cx="1826901" cy="165362"/>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21" name="Rectangle 10"/>
            <p:cNvSpPr>
              <a:spLocks noChangeArrowheads="1"/>
            </p:cNvSpPr>
            <p:nvPr/>
          </p:nvSpPr>
          <p:spPr bwMode="auto">
            <a:xfrm>
              <a:off x="2885258" y="4543227"/>
              <a:ext cx="6639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smtClean="0">
                  <a:ea typeface="MS Gothic"/>
                </a:rPr>
                <a:t>t1</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_</a:t>
              </a:r>
              <a:r>
                <a:rPr kumimoji="0" lang="en-US" altLang="en-US" sz="1000" b="1" i="0" u="none" strike="noStrike" kern="0" cap="none" spc="0" normalizeH="0" baseline="0" noProof="0" dirty="0" err="1" smtClean="0">
                  <a:ln>
                    <a:noFill/>
                  </a:ln>
                  <a:effectLst/>
                  <a:uLnTx/>
                  <a:uFillTx/>
                  <a:latin typeface="Times New Roman" panose="02020603050405020304" pitchFamily="18" charset="0"/>
                  <a:ea typeface="MS Gothic"/>
                  <a:cs typeface="+mn-cs"/>
                </a:rPr>
                <a:t>I_r</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 t4_I_r</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22" name="TextBox 21"/>
            <p:cNvSpPr txBox="1"/>
            <p:nvPr/>
          </p:nvSpPr>
          <p:spPr>
            <a:xfrm>
              <a:off x="2808396" y="4267418"/>
              <a:ext cx="737702"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0" noProof="0" dirty="0" smtClean="0">
                  <a:solidFill>
                    <a:srgbClr val="000000"/>
                  </a:solidFill>
                  <a:ea typeface="MS Gothic"/>
                </a:rPr>
                <a:t>I</a:t>
              </a:r>
              <a:r>
                <a:rPr lang="en-US" sz="1100" kern="0" dirty="0" smtClean="0">
                  <a:solidFill>
                    <a:srgbClr val="000000"/>
                  </a:solidFill>
                  <a:ea typeface="MS Gothic"/>
                </a:rPr>
                <a:t>2R LMR</a:t>
              </a:r>
              <a:endParaRPr kumimoji="0" lang="en-US" sz="11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grpSp>
      <p:sp>
        <p:nvSpPr>
          <p:cNvPr id="23" name="Line 4"/>
          <p:cNvSpPr>
            <a:spLocks noChangeShapeType="1"/>
          </p:cNvSpPr>
          <p:nvPr/>
        </p:nvSpPr>
        <p:spPr bwMode="auto">
          <a:xfrm flipH="1">
            <a:off x="1475656" y="4101180"/>
            <a:ext cx="1" cy="76798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24" name="Line 17"/>
          <p:cNvSpPr>
            <a:spLocks noChangeShapeType="1"/>
          </p:cNvSpPr>
          <p:nvPr/>
        </p:nvSpPr>
        <p:spPr bwMode="auto">
          <a:xfrm flipV="1">
            <a:off x="1492147" y="2187459"/>
            <a:ext cx="962319" cy="2105636"/>
          </a:xfrm>
          <a:prstGeom prst="line">
            <a:avLst/>
          </a:prstGeom>
          <a:noFill/>
          <a:ln w="9525">
            <a:solidFill>
              <a:srgbClr val="000000"/>
            </a:solidFill>
            <a:prstDash val="sysDash"/>
            <a:round/>
            <a:headEnd type="triangle" w="med" len="me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25" name="Line 17"/>
          <p:cNvSpPr>
            <a:spLocks noChangeShapeType="1"/>
          </p:cNvSpPr>
          <p:nvPr/>
        </p:nvSpPr>
        <p:spPr bwMode="auto">
          <a:xfrm flipH="1" flipV="1">
            <a:off x="617590" y="2675043"/>
            <a:ext cx="864582" cy="1831351"/>
          </a:xfrm>
          <a:prstGeom prst="line">
            <a:avLst/>
          </a:prstGeom>
          <a:noFill/>
          <a:ln w="9525">
            <a:solidFill>
              <a:srgbClr val="000000"/>
            </a:solidFill>
            <a:prstDash val="sysDash"/>
            <a:round/>
            <a:headEnd type="triangle" w="med" len="me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26" name="Line 6"/>
          <p:cNvSpPr>
            <a:spLocks noChangeShapeType="1"/>
          </p:cNvSpPr>
          <p:nvPr/>
        </p:nvSpPr>
        <p:spPr bwMode="auto">
          <a:xfrm>
            <a:off x="634080" y="3734076"/>
            <a:ext cx="826961" cy="1013680"/>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27" name="TextBox 26"/>
          <p:cNvSpPr txBox="1"/>
          <p:nvPr/>
        </p:nvSpPr>
        <p:spPr>
          <a:xfrm>
            <a:off x="98198" y="3989060"/>
            <a:ext cx="878958" cy="57708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kern="0" noProof="0" dirty="0" smtClean="0">
                <a:solidFill>
                  <a:srgbClr val="000000"/>
                </a:solidFill>
                <a:ea typeface="MS Gothic"/>
              </a:rPr>
              <a:t>Broadcast of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dirty="0" smtClean="0">
                <a:ln>
                  <a:noFill/>
                </a:ln>
                <a:solidFill>
                  <a:srgbClr val="000000"/>
                </a:solidFill>
                <a:effectLst/>
                <a:uLnTx/>
                <a:uFillTx/>
                <a:ea typeface="MS Gothic"/>
              </a:rPr>
              <a:t>RSTA</a:t>
            </a:r>
            <a:r>
              <a:rPr kumimoji="0" lang="en-US" sz="1050" b="0" i="0" u="none" strike="noStrike" kern="0" cap="none" spc="0" normalizeH="0" dirty="0" smtClean="0">
                <a:ln>
                  <a:noFill/>
                </a:ln>
                <a:solidFill>
                  <a:srgbClr val="000000"/>
                </a:solidFill>
                <a:effectLst/>
                <a:uLnTx/>
                <a:uFillTx/>
                <a:ea typeface="MS Gothic"/>
              </a:rPr>
              <a:t> and ISTA </a:t>
            </a:r>
            <a:r>
              <a:rPr lang="en-US" sz="1050" kern="0" dirty="0" smtClean="0">
                <a:solidFill>
                  <a:srgbClr val="000000"/>
                </a:solidFill>
                <a:ea typeface="MS Gothic"/>
              </a:rPr>
              <a:t>LMR</a:t>
            </a:r>
            <a:endParaRPr kumimoji="0" lang="en-US" sz="1050" b="0" i="0" u="none" strike="noStrike" kern="0" cap="none" spc="0" normalizeH="0" baseline="0" noProof="0" dirty="0">
              <a:ln>
                <a:noFill/>
              </a:ln>
              <a:solidFill>
                <a:srgbClr val="000000"/>
              </a:solidFill>
              <a:effectLst/>
              <a:uLnTx/>
              <a:uFillTx/>
              <a:ea typeface="MS Gothic"/>
            </a:endParaRPr>
          </a:p>
        </p:txBody>
      </p:sp>
      <p:sp>
        <p:nvSpPr>
          <p:cNvPr id="28" name="Rectangle 10"/>
          <p:cNvSpPr>
            <a:spLocks noChangeArrowheads="1"/>
          </p:cNvSpPr>
          <p:nvPr/>
        </p:nvSpPr>
        <p:spPr bwMode="auto">
          <a:xfrm>
            <a:off x="152092" y="4480321"/>
            <a:ext cx="972036"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smtClean="0">
                <a:ea typeface="MS Gothic"/>
              </a:rPr>
              <a:t>t2_R_r, t3_R_r, t1</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_</a:t>
            </a:r>
            <a:r>
              <a:rPr kumimoji="0" lang="en-US" altLang="en-US" sz="1000" b="1" i="0" u="none" strike="noStrike" kern="0" cap="none" spc="0" normalizeH="0" baseline="0" noProof="0" dirty="0" err="1" smtClean="0">
                <a:ln>
                  <a:noFill/>
                </a:ln>
                <a:effectLst/>
                <a:uLnTx/>
                <a:uFillTx/>
                <a:latin typeface="Times New Roman" panose="02020603050405020304" pitchFamily="18" charset="0"/>
                <a:ea typeface="MS Gothic"/>
                <a:cs typeface="+mn-cs"/>
              </a:rPr>
              <a:t>I_r</a:t>
            </a:r>
            <a:r>
              <a:rPr kumimoji="0" lang="en-US" altLang="en-US" sz="1000" b="1" i="0" u="none" strike="noStrike" kern="0" cap="none" spc="0" normalizeH="0" noProof="0" dirty="0" smtClean="0">
                <a:ln>
                  <a:noFill/>
                </a:ln>
                <a:effectLst/>
                <a:uLnTx/>
                <a:uFillTx/>
                <a:latin typeface="Times New Roman" panose="02020603050405020304" pitchFamily="18" charset="0"/>
                <a:ea typeface="MS Gothic"/>
                <a:cs typeface="+mn-cs"/>
              </a:rPr>
              <a:t> and </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t4_I_r</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29" name="TextBox 28"/>
          <p:cNvSpPr txBox="1"/>
          <p:nvPr/>
        </p:nvSpPr>
        <p:spPr>
          <a:xfrm>
            <a:off x="1359328" y="3685592"/>
            <a:ext cx="794952"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0" dirty="0" smtClean="0">
                <a:solidFill>
                  <a:srgbClr val="000000"/>
                </a:solidFill>
                <a:ea typeface="MS Gothic"/>
              </a:rPr>
              <a:t>I2R</a:t>
            </a:r>
            <a:r>
              <a:rPr kumimoji="0" lang="en-US" sz="1100" b="0" i="0" u="none" strike="noStrike" kern="0" cap="none" spc="0" normalizeH="0" baseline="0" noProof="0" dirty="0" smtClean="0">
                <a:ln>
                  <a:noFill/>
                </a:ln>
                <a:solidFill>
                  <a:srgbClr val="000000"/>
                </a:solidFill>
                <a:effectLst/>
                <a:uLnTx/>
                <a:uFillTx/>
                <a:latin typeface="Times New Roman" pitchFamily="18" charset="0"/>
                <a:ea typeface="MS Gothic"/>
                <a:cs typeface="+mn-cs"/>
              </a:rPr>
              <a:t> NDP</a:t>
            </a:r>
            <a:endParaRPr kumimoji="0" lang="en-US" sz="11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30" name="Content Placeholder 2"/>
          <p:cNvSpPr txBox="1">
            <a:spLocks/>
          </p:cNvSpPr>
          <p:nvPr/>
        </p:nvSpPr>
        <p:spPr bwMode="auto">
          <a:xfrm>
            <a:off x="921646" y="3861275"/>
            <a:ext cx="812613" cy="287778"/>
          </a:xfrm>
          <a:prstGeom prst="rect">
            <a:avLst/>
          </a:prstGeom>
          <a:noFill/>
          <a:ln w="9525">
            <a:noFill/>
            <a:round/>
            <a:headEnd/>
            <a:tailEnd/>
          </a:ln>
        </p:spPr>
        <p:txBody>
          <a:bodyPr lIns="82440" tIns="41400" rIns="82440" bIns="41400"/>
          <a:lstStyle/>
          <a:p>
            <a:pPr marL="342900" marR="0" lvl="0" indent="-342900" algn="l" defTabSz="914400" rtl="0" eaLnBrk="1" fontAlgn="auto" latinLnBrk="0" hangingPunct="1">
              <a:lnSpc>
                <a:spcPct val="90000"/>
              </a:lnSpc>
              <a:spcBef>
                <a:spcPts val="1000"/>
              </a:spcBef>
              <a:spcAft>
                <a:spcPts val="0"/>
              </a:spcAft>
              <a:buClrTx/>
              <a:buSzTx/>
              <a:buFontTx/>
              <a:buNone/>
              <a:tabLst/>
              <a:defRPr/>
            </a:pPr>
            <a:r>
              <a:rPr lang="en-US" sz="1050" kern="0" dirty="0" smtClean="0">
                <a:solidFill>
                  <a:srgbClr val="000000"/>
                </a:solidFill>
                <a:latin typeface="Times New Roman"/>
                <a:ea typeface="MS Gothic"/>
              </a:rPr>
              <a:t>R2I</a:t>
            </a:r>
            <a:r>
              <a:rPr kumimoji="0" lang="en-US" sz="1050" b="0" i="0" u="none" strike="noStrike" kern="0" cap="none" spc="0" normalizeH="0" baseline="0" noProof="0" dirty="0" smtClean="0">
                <a:ln>
                  <a:noFill/>
                </a:ln>
                <a:solidFill>
                  <a:srgbClr val="000000"/>
                </a:solidFill>
                <a:effectLst/>
                <a:uLnTx/>
                <a:uFillTx/>
                <a:latin typeface="Times New Roman"/>
                <a:ea typeface="MS Gothic"/>
              </a:rPr>
              <a:t> </a:t>
            </a:r>
            <a:r>
              <a:rPr kumimoji="0" lang="en-US" sz="1050" b="0" i="0" u="none" strike="noStrike" kern="0" cap="none" spc="0" normalizeH="0" baseline="0" noProof="0" dirty="0">
                <a:ln>
                  <a:noFill/>
                </a:ln>
                <a:solidFill>
                  <a:srgbClr val="000000"/>
                </a:solidFill>
                <a:effectLst/>
                <a:uLnTx/>
                <a:uFillTx/>
                <a:latin typeface="Times New Roman"/>
                <a:ea typeface="MS Gothic"/>
              </a:rPr>
              <a:t>NDP</a:t>
            </a:r>
          </a:p>
        </p:txBody>
      </p:sp>
      <p:sp>
        <p:nvSpPr>
          <p:cNvPr id="31" name="Rectangle 20"/>
          <p:cNvSpPr>
            <a:spLocks noChangeArrowheads="1"/>
          </p:cNvSpPr>
          <p:nvPr/>
        </p:nvSpPr>
        <p:spPr bwMode="auto">
          <a:xfrm>
            <a:off x="1200528" y="4910539"/>
            <a:ext cx="6033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kern="0" dirty="0">
                <a:ea typeface="MS Gothic"/>
              </a:rPr>
              <a:t>P</a:t>
            </a:r>
            <a:r>
              <a:rPr lang="en-US" altLang="en-US" b="1" kern="0" dirty="0" smtClean="0">
                <a:ea typeface="MS Gothic"/>
              </a:rPr>
              <a:t>STA</a:t>
            </a:r>
            <a:endParaRPr kumimoji="0" lang="en-US" altLang="en-US" sz="1200" b="1" i="0" u="none" strike="noStrike" kern="0" cap="none" spc="0" normalizeH="0" baseline="0" noProof="0" dirty="0">
              <a:ln>
                <a:noFill/>
              </a:ln>
              <a:effectLst/>
              <a:uLnTx/>
              <a:uFillTx/>
              <a:ea typeface="MS Gothic"/>
            </a:endParaRPr>
          </a:p>
        </p:txBody>
      </p:sp>
      <p:sp>
        <p:nvSpPr>
          <p:cNvPr id="32" name="Rectangle 11"/>
          <p:cNvSpPr>
            <a:spLocks noChangeArrowheads="1"/>
          </p:cNvSpPr>
          <p:nvPr/>
        </p:nvSpPr>
        <p:spPr bwMode="auto">
          <a:xfrm>
            <a:off x="1522139" y="4128450"/>
            <a:ext cx="47942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smtClean="0">
                <a:ea typeface="MS Gothic"/>
              </a:rPr>
              <a:t>t5</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_P</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33" name="Rectangle 11"/>
          <p:cNvSpPr>
            <a:spLocks noChangeArrowheads="1"/>
          </p:cNvSpPr>
          <p:nvPr/>
        </p:nvSpPr>
        <p:spPr bwMode="auto">
          <a:xfrm>
            <a:off x="1510108" y="4329535"/>
            <a:ext cx="47942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smtClean="0">
                <a:ea typeface="MS Gothic"/>
              </a:rPr>
              <a:t>t6</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_P</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Tree>
    <p:extLst>
      <p:ext uri="{BB962C8B-B14F-4D97-AF65-F5344CB8AC3E}">
        <p14:creationId xmlns:p14="http://schemas.microsoft.com/office/powerpoint/2010/main" val="980396733"/>
      </p:ext>
    </p:extLst>
  </p:cSld>
  <p:clrMapOvr>
    <a:masterClrMapping/>
  </p:clrMapOvr>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198280</TotalTime>
  <Words>3669</Words>
  <Application>Microsoft Office PowerPoint</Application>
  <PresentationFormat>On-screen Show (4:3)</PresentationFormat>
  <Paragraphs>278</Paragraphs>
  <Slides>18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 Unicode MS</vt:lpstr>
      <vt:lpstr>MS Gothic</vt:lpstr>
      <vt:lpstr>Arial</vt:lpstr>
      <vt:lpstr>Times New Roman</vt:lpstr>
      <vt:lpstr>ACcord-Submission</vt:lpstr>
      <vt:lpstr>Document</vt:lpstr>
      <vt:lpstr>Wi-Fi FTM Timestamp Optimization</vt:lpstr>
      <vt:lpstr>Issues with current time-stamp reporting</vt:lpstr>
      <vt:lpstr>Time-stamp Resolution </vt:lpstr>
      <vt:lpstr>Time-stamp Max Value </vt:lpstr>
      <vt:lpstr>Ranging Ambiguities – High level</vt:lpstr>
      <vt:lpstr>Resolving Round Trip Range Ambiguity 1(3)</vt:lpstr>
      <vt:lpstr>Resolving Round Trip Range Ambiguity 2(3)</vt:lpstr>
      <vt:lpstr>Resolving Round Trip Range Ambiguity 3(3)</vt:lpstr>
      <vt:lpstr>Resolving Differential Range Ambiguity 1(4)</vt:lpstr>
      <vt:lpstr>Resolving Differential Range Ambiguity 2(4)</vt:lpstr>
      <vt:lpstr>Resolving Differential Range Ambiguity 3(4)</vt:lpstr>
      <vt:lpstr>Resolving Differential Range Ambiguity 4(4)</vt:lpstr>
      <vt:lpstr>Resolving Range and Differential Range Ambiguity for PS-TOA reporting</vt:lpstr>
      <vt:lpstr>Selecting Max Timestamp Value and Bit Representation</vt:lpstr>
      <vt:lpstr>Proposed Possible Changes to the Draft Standard</vt:lpstr>
      <vt:lpstr>Alternative Proposed Change to the Draft Standard</vt:lpstr>
      <vt:lpstr>References</vt:lpstr>
      <vt:lpstr>PowerPoint Presentation</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Wi-Fi FTM Timestamp Optimization</dc:title>
  <dc:subject>Optimization of Wi-Fi FTM timestamp reporting.</dc:subject>
  <dc:creator>Erik Lindskog, Samsung</dc:creator>
  <cp:keywords/>
  <cp:lastModifiedBy>Erik Lindskog</cp:lastModifiedBy>
  <cp:revision>1672</cp:revision>
  <cp:lastPrinted>2019-02-07T19:32:22Z</cp:lastPrinted>
  <dcterms:created xsi:type="dcterms:W3CDTF">2009-11-13T19:11:16Z</dcterms:created>
  <dcterms:modified xsi:type="dcterms:W3CDTF">2020-09-30T16:07:41Z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0b7e9515-6d8a-4695-953d-65cf463980f9</vt:lpwstr>
  </property>
  <property fmtid="{D5CDD505-2E9C-101B-9397-08002B2CF9AE}" pid="4" name="CTP_TimeStamp">
    <vt:lpwstr>2016-10-11 04:54:41Z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CTP_PUBLIC</vt:lpwstr>
  </property>
  <property fmtid="{D5CDD505-2E9C-101B-9397-08002B2CF9AE}" pid="9" name="NSCPROP_SA">
    <vt:lpwstr>C:\Users\e.lindskog\AppData\Local\Microsoft\Windows\INetCache\Content.Outlook\LIZA4BMM\20180507_R0_Qualcomm_LMR_Reporting_Formats_for_Passive_Location_obs modified by Ali (003).pptx</vt:lpwstr>
  </property>
</Properties>
</file>