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3"/>
  </p:notesMasterIdLst>
  <p:handoutMasterIdLst>
    <p:handoutMasterId r:id="rId74"/>
  </p:handoutMasterIdLst>
  <p:sldIdLst>
    <p:sldId id="265" r:id="rId2"/>
    <p:sldId id="266" r:id="rId3"/>
    <p:sldId id="267" r:id="rId4"/>
    <p:sldId id="270" r:id="rId5"/>
    <p:sldId id="271" r:id="rId6"/>
    <p:sldId id="272" r:id="rId7"/>
    <p:sldId id="273" r:id="rId8"/>
    <p:sldId id="274" r:id="rId9"/>
    <p:sldId id="296" r:id="rId10"/>
    <p:sldId id="297" r:id="rId11"/>
    <p:sldId id="298" r:id="rId12"/>
    <p:sldId id="533" r:id="rId13"/>
    <p:sldId id="475" r:id="rId14"/>
    <p:sldId id="527" r:id="rId15"/>
    <p:sldId id="535" r:id="rId16"/>
    <p:sldId id="534" r:id="rId17"/>
    <p:sldId id="536" r:id="rId18"/>
    <p:sldId id="537" r:id="rId19"/>
    <p:sldId id="538" r:id="rId20"/>
    <p:sldId id="539" r:id="rId21"/>
    <p:sldId id="540" r:id="rId22"/>
    <p:sldId id="541" r:id="rId23"/>
    <p:sldId id="542" r:id="rId24"/>
    <p:sldId id="543" r:id="rId25"/>
    <p:sldId id="544" r:id="rId26"/>
    <p:sldId id="545" r:id="rId27"/>
    <p:sldId id="546" r:id="rId28"/>
    <p:sldId id="547" r:id="rId29"/>
    <p:sldId id="549" r:id="rId30"/>
    <p:sldId id="551" r:id="rId31"/>
    <p:sldId id="548" r:id="rId32"/>
    <p:sldId id="552" r:id="rId33"/>
    <p:sldId id="553" r:id="rId34"/>
    <p:sldId id="550" r:id="rId35"/>
    <p:sldId id="554" r:id="rId36"/>
    <p:sldId id="555" r:id="rId37"/>
    <p:sldId id="556" r:id="rId38"/>
    <p:sldId id="561" r:id="rId39"/>
    <p:sldId id="559" r:id="rId40"/>
    <p:sldId id="560" r:id="rId41"/>
    <p:sldId id="562" r:id="rId42"/>
    <p:sldId id="563" r:id="rId43"/>
    <p:sldId id="564" r:id="rId44"/>
    <p:sldId id="565" r:id="rId45"/>
    <p:sldId id="566" r:id="rId46"/>
    <p:sldId id="345" r:id="rId47"/>
    <p:sldId id="567" r:id="rId48"/>
    <p:sldId id="569" r:id="rId49"/>
    <p:sldId id="568" r:id="rId50"/>
    <p:sldId id="571" r:id="rId51"/>
    <p:sldId id="572" r:id="rId52"/>
    <p:sldId id="570" r:id="rId53"/>
    <p:sldId id="573" r:id="rId54"/>
    <p:sldId id="575" r:id="rId55"/>
    <p:sldId id="576" r:id="rId56"/>
    <p:sldId id="578" r:id="rId57"/>
    <p:sldId id="579" r:id="rId58"/>
    <p:sldId id="577" r:id="rId59"/>
    <p:sldId id="580" r:id="rId60"/>
    <p:sldId id="581" r:id="rId61"/>
    <p:sldId id="582" r:id="rId62"/>
    <p:sldId id="584" r:id="rId63"/>
    <p:sldId id="585" r:id="rId64"/>
    <p:sldId id="583" r:id="rId65"/>
    <p:sldId id="493" r:id="rId66"/>
    <p:sldId id="586" r:id="rId67"/>
    <p:sldId id="588" r:id="rId68"/>
    <p:sldId id="591" r:id="rId69"/>
    <p:sldId id="589" r:id="rId70"/>
    <p:sldId id="590" r:id="rId71"/>
    <p:sldId id="592" r:id="rId7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1882" autoAdjust="0"/>
    <p:restoredTop sz="94660"/>
  </p:normalViewPr>
  <p:slideViewPr>
    <p:cSldViewPr>
      <p:cViewPr varScale="1">
        <p:scale>
          <a:sx n="112" d="100"/>
          <a:sy n="112" d="100"/>
        </p:scale>
        <p:origin x="216" y="31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handoutMaster" Target="handoutMasters/handoutMaster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notesMaster" Target="notesMasters/notesMaster1.xml"/><Relationship Id="rId78"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11/12/20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0833454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29</a:t>
            </a:fld>
            <a:endParaRPr lang="en-US"/>
          </a:p>
        </p:txBody>
      </p:sp>
    </p:spTree>
    <p:extLst>
      <p:ext uri="{BB962C8B-B14F-4D97-AF65-F5344CB8AC3E}">
        <p14:creationId xmlns:p14="http://schemas.microsoft.com/office/powerpoint/2010/main" val="100552776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34</a:t>
            </a:fld>
            <a:endParaRPr lang="en-US"/>
          </a:p>
        </p:txBody>
      </p:sp>
    </p:spTree>
    <p:extLst>
      <p:ext uri="{BB962C8B-B14F-4D97-AF65-F5344CB8AC3E}">
        <p14:creationId xmlns:p14="http://schemas.microsoft.com/office/powerpoint/2010/main" val="307194718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36</a:t>
            </a:fld>
            <a:endParaRPr lang="en-US"/>
          </a:p>
        </p:txBody>
      </p:sp>
    </p:spTree>
    <p:extLst>
      <p:ext uri="{BB962C8B-B14F-4D97-AF65-F5344CB8AC3E}">
        <p14:creationId xmlns:p14="http://schemas.microsoft.com/office/powerpoint/2010/main" val="366537320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38</a:t>
            </a:fld>
            <a:endParaRPr lang="en-US"/>
          </a:p>
        </p:txBody>
      </p:sp>
    </p:spTree>
    <p:extLst>
      <p:ext uri="{BB962C8B-B14F-4D97-AF65-F5344CB8AC3E}">
        <p14:creationId xmlns:p14="http://schemas.microsoft.com/office/powerpoint/2010/main" val="344127377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39</a:t>
            </a:fld>
            <a:endParaRPr lang="en-US"/>
          </a:p>
        </p:txBody>
      </p:sp>
    </p:spTree>
    <p:extLst>
      <p:ext uri="{BB962C8B-B14F-4D97-AF65-F5344CB8AC3E}">
        <p14:creationId xmlns:p14="http://schemas.microsoft.com/office/powerpoint/2010/main" val="419697768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51</a:t>
            </a:fld>
            <a:endParaRPr lang="en-US"/>
          </a:p>
        </p:txBody>
      </p:sp>
    </p:spTree>
    <p:extLst>
      <p:ext uri="{BB962C8B-B14F-4D97-AF65-F5344CB8AC3E}">
        <p14:creationId xmlns:p14="http://schemas.microsoft.com/office/powerpoint/2010/main" val="261897438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56</a:t>
            </a:fld>
            <a:endParaRPr lang="en-US"/>
          </a:p>
        </p:txBody>
      </p:sp>
    </p:spTree>
    <p:extLst>
      <p:ext uri="{BB962C8B-B14F-4D97-AF65-F5344CB8AC3E}">
        <p14:creationId xmlns:p14="http://schemas.microsoft.com/office/powerpoint/2010/main" val="220690760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57</a:t>
            </a:fld>
            <a:endParaRPr lang="en-US"/>
          </a:p>
        </p:txBody>
      </p:sp>
    </p:spTree>
    <p:extLst>
      <p:ext uri="{BB962C8B-B14F-4D97-AF65-F5344CB8AC3E}">
        <p14:creationId xmlns:p14="http://schemas.microsoft.com/office/powerpoint/2010/main" val="39451740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289100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9741826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819409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a:t>
            </a:fld>
            <a:endParaRPr lang="en-US"/>
          </a:p>
        </p:txBody>
      </p:sp>
    </p:spTree>
    <p:extLst>
      <p:ext uri="{BB962C8B-B14F-4D97-AF65-F5344CB8AC3E}">
        <p14:creationId xmlns:p14="http://schemas.microsoft.com/office/powerpoint/2010/main" val="24885501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12</a:t>
            </a:fld>
            <a:endParaRPr lang="en-US"/>
          </a:p>
        </p:txBody>
      </p:sp>
    </p:spTree>
    <p:extLst>
      <p:ext uri="{BB962C8B-B14F-4D97-AF65-F5344CB8AC3E}">
        <p14:creationId xmlns:p14="http://schemas.microsoft.com/office/powerpoint/2010/main" val="5816701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19</a:t>
            </a:fld>
            <a:endParaRPr lang="en-US"/>
          </a:p>
        </p:txBody>
      </p:sp>
    </p:spTree>
    <p:extLst>
      <p:ext uri="{BB962C8B-B14F-4D97-AF65-F5344CB8AC3E}">
        <p14:creationId xmlns:p14="http://schemas.microsoft.com/office/powerpoint/2010/main" val="236007791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22</a:t>
            </a:fld>
            <a:endParaRPr lang="en-US"/>
          </a:p>
        </p:txBody>
      </p:sp>
    </p:spTree>
    <p:extLst>
      <p:ext uri="{BB962C8B-B14F-4D97-AF65-F5344CB8AC3E}">
        <p14:creationId xmlns:p14="http://schemas.microsoft.com/office/powerpoint/2010/main" val="5782607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28</a:t>
            </a:fld>
            <a:endParaRPr lang="en-US"/>
          </a:p>
        </p:txBody>
      </p:sp>
    </p:spTree>
    <p:extLst>
      <p:ext uri="{BB962C8B-B14F-4D97-AF65-F5344CB8AC3E}">
        <p14:creationId xmlns:p14="http://schemas.microsoft.com/office/powerpoint/2010/main" val="40036684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CA"/>
              <a:t>October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CA"/>
              <a:t>October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CA"/>
              <a:t>October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CA"/>
              <a:t>October 2020</a:t>
            </a:r>
            <a:endParaRPr lang="en-GB"/>
          </a:p>
        </p:txBody>
      </p:sp>
      <p:sp>
        <p:nvSpPr>
          <p:cNvPr id="6" name="Footer Placeholder 5"/>
          <p:cNvSpPr>
            <a:spLocks noGrp="1"/>
          </p:cNvSpPr>
          <p:nvPr>
            <p:ph type="ftr" idx="11"/>
          </p:nvPr>
        </p:nvSpPr>
        <p:spPr/>
        <p:txBody>
          <a:bodyPr/>
          <a:lstStyle>
            <a:lvl1pPr>
              <a:defRPr/>
            </a:lvl1pPr>
          </a:lstStyle>
          <a:p>
            <a:r>
              <a:rPr lang="en-GB"/>
              <a:t>Osama Aboul-Magd, Huawei Technologies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CA"/>
              <a:t>October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CA"/>
              <a:t>October 2020</a:t>
            </a:r>
            <a:endParaRPr lang="en-GB"/>
          </a:p>
        </p:txBody>
      </p:sp>
      <p:sp>
        <p:nvSpPr>
          <p:cNvPr id="4" name="Footer Placeholder 3"/>
          <p:cNvSpPr>
            <a:spLocks noGrp="1"/>
          </p:cNvSpPr>
          <p:nvPr>
            <p:ph type="ftr" idx="11"/>
          </p:nvPr>
        </p:nvSpPr>
        <p:spPr/>
        <p:txBody>
          <a:bodyPr/>
          <a:lstStyle>
            <a:lvl1pPr>
              <a:defRPr/>
            </a:lvl1pPr>
          </a:lstStyle>
          <a:p>
            <a:r>
              <a:rPr lang="en-GB"/>
              <a:t>Osama Aboul-Magd, Huawei Technologies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CA"/>
              <a:t>October 2020</a:t>
            </a:r>
            <a:endParaRPr lang="en-GB"/>
          </a:p>
        </p:txBody>
      </p:sp>
      <p:sp>
        <p:nvSpPr>
          <p:cNvPr id="3" name="Footer Placeholder 2"/>
          <p:cNvSpPr>
            <a:spLocks noGrp="1"/>
          </p:cNvSpPr>
          <p:nvPr>
            <p:ph type="ftr" idx="11"/>
          </p:nvPr>
        </p:nvSpPr>
        <p:spPr/>
        <p:txBody>
          <a:bodyPr/>
          <a:lstStyle>
            <a:lvl1pPr>
              <a:defRPr/>
            </a:lvl1pPr>
          </a:lstStyle>
          <a:p>
            <a:r>
              <a:rPr lang="en-GB"/>
              <a:t>Osama Aboul-Magd, Huawei Technologies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CA"/>
              <a:t>October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CA"/>
              <a:t>October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CA"/>
              <a:t>October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802.11-20/1552r22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hyperlink" Target="https://mentor.ieee.org/802.11/dcn/20/11-20-1531-01-00ax-cr-for-miscellaneous-cids-in-sa2.docx" TargetMode="External"/><Relationship Id="rId3" Type="http://schemas.openxmlformats.org/officeDocument/2006/relationships/hyperlink" Target="https://mentor.ieee.org/802.11/dcn/20/11-20-1523-00-00ax-11ax-sa2-draft-7-0-comment-resolutions.docx" TargetMode="External"/><Relationship Id="rId7" Type="http://schemas.openxmlformats.org/officeDocument/2006/relationships/hyperlink" Target="https://mentor.ieee.org/802.11/dcn/20/11-20-1541-00-00ax-mac-cr-miscellaneous-cids-for-sa2.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mentor.ieee.org/802.11/dcn/20/11-20-1559-02-00ax-capability-indication-for-he-sm-power-save.docx" TargetMode="External"/><Relationship Id="rId5" Type="http://schemas.openxmlformats.org/officeDocument/2006/relationships/hyperlink" Target="https://mentor.ieee.org/802.11/dcn/20/11-20-1530-02-00ax-sa2-clause-10-comment-resolution.docx" TargetMode="External"/><Relationship Id="rId4" Type="http://schemas.openxmlformats.org/officeDocument/2006/relationships/hyperlink" Target="https://mentor.ieee.org/802.11/dcn/20/11-20-1528-00-00ax-sig-b-cr-on-d7-0.doc"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mentor.ieee.org/802.11/dcn/20/11-20-1530-02-00ax-sa2-clause-10-comment-resolution.docx"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11/dcn/20/11-20-1531-04-00ax-cr-for-miscellaneous-cids-in-sa2.doc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0/11-20-1523-00-00ax-11ax-sa2-draft-7-0-comment-resolutions.docx" TargetMode="External"/><Relationship Id="rId7" Type="http://schemas.openxmlformats.org/officeDocument/2006/relationships/hyperlink" Target="https://mentor.ieee.org/802.11/dcn/20/11-20-1571-00-00ax-sa2-comment-resolution-25076-25077.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mentor.ieee.org/802.11/dcn/20/11-20-1541-00-00ax-mac-cr-miscellaneous-cids-for-sa2.docx" TargetMode="External"/><Relationship Id="rId5" Type="http://schemas.openxmlformats.org/officeDocument/2006/relationships/hyperlink" Target="https://mentor.ieee.org/802.11/dcn/20/11-20-1530-02-00ax-sa2-clause-10-comment-resolution.docx" TargetMode="External"/><Relationship Id="rId4" Type="http://schemas.openxmlformats.org/officeDocument/2006/relationships/hyperlink" Target="https://mentor.ieee.org/802.11/dcn/20/11-20-1528-00-00ax-sig-b-cr-on-d7-0.doc"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hyperlink" Target="https://mentor.ieee.org/802.11/dcn/20/11-20-1523-02-00ax-11ax-sa2-draft-7-0-comment-resolutions.docx"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0/11-20-1589-01-00ax-sa2-misc-phy-cids.docx" TargetMode="External"/><Relationship Id="rId3" Type="http://schemas.openxmlformats.org/officeDocument/2006/relationships/hyperlink" Target="https://mentor.ieee.org/802.11/dcn/20/11-20-1523-00-00ax-11ax-sa2-draft-7-0-comment-resolutions.docx" TargetMode="External"/><Relationship Id="rId7" Type="http://schemas.openxmlformats.org/officeDocument/2006/relationships/hyperlink" Target="https://mentor.ieee.org/802.11/dcn/20/11-20-1585-00-00ax-mac-misc-cr-for-sa2.doc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s://mentor.ieee.org/802.11/dcn/20/11-20-1571-00-00ax-sa2-comment-resolution-25076-25077.docx" TargetMode="External"/><Relationship Id="rId5" Type="http://schemas.openxmlformats.org/officeDocument/2006/relationships/hyperlink" Target="https://mentor.ieee.org/802.11/dcn/20/11-20-1541-00-00ax-mac-cr-miscellaneous-cids-for-sa2.docx" TargetMode="External"/><Relationship Id="rId4" Type="http://schemas.openxmlformats.org/officeDocument/2006/relationships/hyperlink" Target="https://mentor.ieee.org/802.11/dcn/20/11-20-1528-00-00ax-sig-b-cr-on-d7-0.doc" TargetMode="External"/><Relationship Id="rId9" Type="http://schemas.openxmlformats.org/officeDocument/2006/relationships/hyperlink" Target="https://mentor.ieee.org/802.11/dcn/20/11-20-1543-01-00ax-cr-d7-0-he-phy-txvector-rxvector-parameters.docx" TargetMode="External"/></Relationships>
</file>

<file path=ppt/slides/_rels/slide23.xml.rels><?xml version="1.0" encoding="UTF-8" standalone="yes"?>
<Relationships xmlns="http://schemas.openxmlformats.org/package/2006/relationships"><Relationship Id="rId2" Type="http://schemas.openxmlformats.org/officeDocument/2006/relationships/hyperlink" Target="https://mentor.ieee.org/802.11/dcn/20/11-20-1541-02-00ax-mac-cr-miscellaneous-cids-for-sa2.docx"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mentor.ieee.org/802.11/dcn/20/11-20-1585-02-00ax-mac-misc-cr-for-sa2.docx"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s://mentor.ieee.org/802.11/dcn/20/11-20-1589-02-00ax-sa2-misc-phy-cids.docx"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https://mentor.ieee.org/802.11/dcn/20/11-20-1543-02-00ax-cr-d7-0-he-phy-txvector-rxvector-parameters.docx"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8" Type="http://schemas.openxmlformats.org/officeDocument/2006/relationships/hyperlink" Target="https://mentor.ieee.org/802.11/dcn/20/11-20-1543-01-00ax-cr-d7-0-he-phy-txvector-rxvector-parameters.docx" TargetMode="External"/><Relationship Id="rId3" Type="http://schemas.openxmlformats.org/officeDocument/2006/relationships/hyperlink" Target="https://mentor.ieee.org/802.11/dcn/20/11-20-1591-01-00ax-sa2-misc-mac-crs-assigned-to-abhi.docx" TargetMode="External"/><Relationship Id="rId7" Type="http://schemas.openxmlformats.org/officeDocument/2006/relationships/hyperlink" Target="https://mentor.ieee.org/802.11/dcn/20/11-20-1589-01-00ax-sa2-misc-phy-cids.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s://mentor.ieee.org/802.11/dcn/20/11-20-1571-00-00ax-sa2-comment-resolution-25076-25077.docx" TargetMode="External"/><Relationship Id="rId11" Type="http://schemas.openxmlformats.org/officeDocument/2006/relationships/hyperlink" Target="https://mentor.ieee.org/802.11/dcn/20/11-20-1528-00-00ax-sig-b-cr-on-d7-0.doc" TargetMode="External"/><Relationship Id="rId5" Type="http://schemas.openxmlformats.org/officeDocument/2006/relationships/hyperlink" Target="https://mentor.ieee.org/802.11/dcn/20/11-20-1541-00-00ax-mac-cr-miscellaneous-cids-for-sa2.docx" TargetMode="External"/><Relationship Id="rId10" Type="http://schemas.openxmlformats.org/officeDocument/2006/relationships/hyperlink" Target="https://mentor.ieee.org/802.11/dcn/20/11-20-1532-00-00ax-comment-resolution-on-cids-25053-and-25054.docx" TargetMode="External"/><Relationship Id="rId4" Type="http://schemas.openxmlformats.org/officeDocument/2006/relationships/hyperlink" Target="https://mentor.ieee.org/802.11/dcn/20/11-20-1523-00-00ax-11ax-sa2-draft-7-0-comment-resolutions.docx" TargetMode="External"/><Relationship Id="rId9" Type="http://schemas.openxmlformats.org/officeDocument/2006/relationships/hyperlink" Target="https://mentor.ieee.org/802.11/dcn/20/11-20-1598-00-00ax-d7-0-editorial-cr.docx" TargetMode="External"/></Relationships>
</file>

<file path=ppt/slides/_rels/slide29.xml.rels><?xml version="1.0" encoding="UTF-8" standalone="yes"?>
<Relationships xmlns="http://schemas.openxmlformats.org/package/2006/relationships"><Relationship Id="rId8" Type="http://schemas.openxmlformats.org/officeDocument/2006/relationships/hyperlink" Target="https://mentor.ieee.org/802.11/dcn/20/11-20-1591-03-00ax-sa2-misc-mac-crs-assigned-to-abhi.docx" TargetMode="External"/><Relationship Id="rId13" Type="http://schemas.openxmlformats.org/officeDocument/2006/relationships/hyperlink" Target="https://mentor.ieee.org/802.11/dcn/20/11-20-1664-00-00ax-phy-cids-on-dcm-for-d7-0.docx" TargetMode="External"/><Relationship Id="rId3" Type="http://schemas.openxmlformats.org/officeDocument/2006/relationships/hyperlink" Target="https://mentor.ieee.org/802.11/dcn/20/11-20-1523-00-00ax-11ax-sa2-draft-7-0-comment-resolutions.docx" TargetMode="External"/><Relationship Id="rId7" Type="http://schemas.openxmlformats.org/officeDocument/2006/relationships/hyperlink" Target="https://mentor.ieee.org/802.11/dcn/20/11-20-1543-01-00ax-cr-d7-0-he-phy-txvector-rxvector-parameters.docx" TargetMode="External"/><Relationship Id="rId12" Type="http://schemas.openxmlformats.org/officeDocument/2006/relationships/hyperlink" Target="https://mentor.ieee.org/802.11/dcn/20/11-20-1658-00-00ax-comment-resolutions-for-tomi.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mentor.ieee.org/802.11/dcn/20/11-20-1589-01-00ax-sa2-misc-phy-cids.docx" TargetMode="External"/><Relationship Id="rId11" Type="http://schemas.openxmlformats.org/officeDocument/2006/relationships/hyperlink" Target="https://mentor.ieee.org/802.11/dcn/20/11-20-1598-00-00ax-d7-0-editorial-cr.docx" TargetMode="External"/><Relationship Id="rId5" Type="http://schemas.openxmlformats.org/officeDocument/2006/relationships/hyperlink" Target="https://mentor.ieee.org/802.11/dcn/20/11-20-1571-00-00ax-sa2-comment-resolution-25076-25077.docx" TargetMode="External"/><Relationship Id="rId10" Type="http://schemas.openxmlformats.org/officeDocument/2006/relationships/hyperlink" Target="https://mentor.ieee.org/802.11/dcn/20/11-20-1528-00-00ax-sig-b-cr-on-d7-0.doc" TargetMode="External"/><Relationship Id="rId4" Type="http://schemas.openxmlformats.org/officeDocument/2006/relationships/hyperlink" Target="https://mentor.ieee.org/802.11/dcn/20/11-20-1541-00-00ax-mac-cr-miscellaneous-cids-for-sa2.docx" TargetMode="External"/><Relationship Id="rId9" Type="http://schemas.openxmlformats.org/officeDocument/2006/relationships/hyperlink" Target="https://mentor.ieee.org/802.11/dcn/20/11-20-1532-00-00ax-comment-resolution-on-cids-25053-and-25054.docx"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mentor.ieee.org/802.11/dcn/20/11-20-1543-03-00ax-cr-d7-0-he-phy-txvector-rxvector-parameters.docx"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s://mentor.ieee.org/802.11/dcn/20/11-20-1591-03-00ax-sa2-misc-mac-crs-assigned-to-abhi.docx"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hyperlink" Target="https://mentor.ieee.org/802.11/dcn/20/11-20-1530-02-00ax-sa2-clause-10-comment-resolution.docx"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hyperlink" Target="https://mentor.ieee.org/802.11/dcn/20/11-20-1528-02-00ax-sig-b-cr-on-d7-0.doc"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8" Type="http://schemas.openxmlformats.org/officeDocument/2006/relationships/hyperlink" Target="https://mentor.ieee.org/802.11/dcn/20/11-20-1532-00-00ax-comment-resolution-on-cids-25053-and-25054.docx" TargetMode="External"/><Relationship Id="rId3" Type="http://schemas.openxmlformats.org/officeDocument/2006/relationships/hyperlink" Target="https://mentor.ieee.org/802.11/dcn/20/11-20-1523-00-00ax-11ax-sa2-draft-7-0-comment-resolutions.docx" TargetMode="External"/><Relationship Id="rId7" Type="http://schemas.openxmlformats.org/officeDocument/2006/relationships/hyperlink" Target="https://mentor.ieee.org/802.11/dcn/20/11-20-1658-00-00ax-comment-resolutions-for-tomi.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s://mentor.ieee.org/802.11/dcn/20/11-20-1589-01-00ax-sa2-misc-phy-cids.docx" TargetMode="External"/><Relationship Id="rId5" Type="http://schemas.openxmlformats.org/officeDocument/2006/relationships/hyperlink" Target="https://mentor.ieee.org/802.11/dcn/20/11-20-1571-00-00ax-sa2-comment-resolution-25076-25077.docx" TargetMode="External"/><Relationship Id="rId4" Type="http://schemas.openxmlformats.org/officeDocument/2006/relationships/hyperlink" Target="https://mentor.ieee.org/802.11/dcn/20/11-20-1541-00-00ax-mac-cr-miscellaneous-cids-for-sa2.docx" TargetMode="External"/><Relationship Id="rId9" Type="http://schemas.openxmlformats.org/officeDocument/2006/relationships/hyperlink" Target="https://mentor.ieee.org/802.11/dcn/20/11-20-1598-00-00ax-d7-0-editorial-cr.docx" TargetMode="External"/></Relationships>
</file>

<file path=ppt/slides/_rels/slide35.xml.rels><?xml version="1.0" encoding="UTF-8" standalone="yes"?>
<Relationships xmlns="http://schemas.openxmlformats.org/package/2006/relationships"><Relationship Id="rId2" Type="http://schemas.openxmlformats.org/officeDocument/2006/relationships/hyperlink" Target="https://mentor.ieee.org/802.11/dcn/20/11-20-1598-02-00ax-d7-0-editorial-cr.docx"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8" Type="http://schemas.openxmlformats.org/officeDocument/2006/relationships/hyperlink" Target="https://mentor.ieee.org/802.11/dcn/20/11-20-1532-00-00ax-comment-resolution-on-cids-25053-and-25054.docx" TargetMode="External"/><Relationship Id="rId3" Type="http://schemas.openxmlformats.org/officeDocument/2006/relationships/hyperlink" Target="https://mentor.ieee.org/802.11/dcn/20/11-20-1523-00-00ax-11ax-sa2-draft-7-0-comment-resolutions.docx" TargetMode="External"/><Relationship Id="rId7" Type="http://schemas.openxmlformats.org/officeDocument/2006/relationships/hyperlink" Target="https://mentor.ieee.org/802.11/dcn/20/11-20-1658-00-00ax-comment-resolutions-for-tomi.docx" TargetMode="External"/><Relationship Id="rId12" Type="http://schemas.openxmlformats.org/officeDocument/2006/relationships/hyperlink" Target="https://mentor.ieee.org/802.11/dcn/20/11-20-1673-00-00ax-sa2-comment-resolution-miscellaneous-comments.doc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hyperlink" Target="https://mentor.ieee.org/802.11/dcn/20/11-20-1598-00-00ax-d7-0-editorial-cr.docx" TargetMode="External"/><Relationship Id="rId11" Type="http://schemas.openxmlformats.org/officeDocument/2006/relationships/hyperlink" Target="https://mentor.ieee.org/802.11/dcn/20/11-20-1647-01-00ax-mac-cr-on-fragmentation-for-draft-7-0.doc" TargetMode="External"/><Relationship Id="rId5" Type="http://schemas.openxmlformats.org/officeDocument/2006/relationships/hyperlink" Target="https://mentor.ieee.org/802.11/dcn/20/11-20-1571-00-00ax-sa2-comment-resolution-25076-25077.docx" TargetMode="External"/><Relationship Id="rId10" Type="http://schemas.openxmlformats.org/officeDocument/2006/relationships/hyperlink" Target="https://mentor.ieee.org/802.11/dcn/20/11-20-1646-01-00ax-mac-cr-on-mu-cascading-for-draft-7-0.doc" TargetMode="External"/><Relationship Id="rId4" Type="http://schemas.openxmlformats.org/officeDocument/2006/relationships/hyperlink" Target="https://mentor.ieee.org/802.11/dcn/20/11-20-1541-00-00ax-mac-cr-miscellaneous-cids-for-sa2.docx" TargetMode="External"/><Relationship Id="rId9" Type="http://schemas.openxmlformats.org/officeDocument/2006/relationships/hyperlink" Target="https://mentor.ieee.org/802.11/dcn/20/11-20-1664-00-00ax-phy-cids-on-dcm-for-d7-0.docx" TargetMode="External"/></Relationships>
</file>

<file path=ppt/slides/_rels/slide37.xml.rels><?xml version="1.0" encoding="UTF-8" standalone="yes"?>
<Relationships xmlns="http://schemas.openxmlformats.org/package/2006/relationships"><Relationship Id="rId2" Type="http://schemas.openxmlformats.org/officeDocument/2006/relationships/hyperlink" Target="https://mentor.ieee.org/802.11/dcn/20/11-20-1589-02-00ax-sa2-misc-phy-cids.docx"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8" Type="http://schemas.openxmlformats.org/officeDocument/2006/relationships/hyperlink" Target="https://mentor.ieee.org/802.11/dcn/20/11-20-1647-01-00ax-mac-cr-on-fragmentation-for-draft-7-0.doc" TargetMode="External"/><Relationship Id="rId13" Type="http://schemas.openxmlformats.org/officeDocument/2006/relationships/hyperlink" Target="https://mentor.ieee.org/802.11/dcn/20/11-20-1673-00-00ax-sa2-comment-resolution-miscellaneous-comments.docx" TargetMode="External"/><Relationship Id="rId3" Type="http://schemas.openxmlformats.org/officeDocument/2006/relationships/hyperlink" Target="https://mentor.ieee.org/802.11/dcn/20/11-20-1523-00-00ax-11ax-sa2-draft-7-0-comment-resolutions.docx" TargetMode="External"/><Relationship Id="rId7" Type="http://schemas.openxmlformats.org/officeDocument/2006/relationships/hyperlink" Target="https://mentor.ieee.org/802.11/dcn/20/11-20-1646-01-00ax-mac-cr-on-mu-cascading-for-draft-7-0.doc" TargetMode="External"/><Relationship Id="rId12" Type="http://schemas.openxmlformats.org/officeDocument/2006/relationships/hyperlink" Target="https://mentor.ieee.org/802.11/dcn/20/11-20-1690-00-00ax-d7-0-editorial-cr-part-2.doc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hyperlink" Target="https://mentor.ieee.org/802.11/dcn/20/11-20-1658-00-00ax-comment-resolutions-for-tomi.docx" TargetMode="External"/><Relationship Id="rId11" Type="http://schemas.openxmlformats.org/officeDocument/2006/relationships/hyperlink" Target="https://mentor.ieee.org/802.11/dcn/20/11-20-1665-02-00ax-cr-cid-25120-25050-ul-sr-field.docx" TargetMode="External"/><Relationship Id="rId5" Type="http://schemas.openxmlformats.org/officeDocument/2006/relationships/hyperlink" Target="https://mentor.ieee.org/802.11/dcn/20/11-20-1571-00-00ax-sa2-comment-resolution-25076-25077.docx" TargetMode="External"/><Relationship Id="rId10" Type="http://schemas.openxmlformats.org/officeDocument/2006/relationships/hyperlink" Target="https://mentor.ieee.org/802.11/dcn/20/11-20-1664-00-00ax-phy-cids-on-dcm-for-d7-0.docx" TargetMode="External"/><Relationship Id="rId4" Type="http://schemas.openxmlformats.org/officeDocument/2006/relationships/hyperlink" Target="https://mentor.ieee.org/802.11/dcn/20/11-20-1541-00-00ax-mac-cr-miscellaneous-cids-for-sa2.docx" TargetMode="External"/><Relationship Id="rId9" Type="http://schemas.openxmlformats.org/officeDocument/2006/relationships/hyperlink" Target="https://mentor.ieee.org/802.11/dcn/20/11-20-1532-00-00ax-comment-resolution-on-cids-25053-and-25054.docx" TargetMode="External"/></Relationships>
</file>

<file path=ppt/slides/_rels/slide39.xml.rels><?xml version="1.0" encoding="UTF-8" standalone="yes"?>
<Relationships xmlns="http://schemas.openxmlformats.org/package/2006/relationships"><Relationship Id="rId8" Type="http://schemas.openxmlformats.org/officeDocument/2006/relationships/hyperlink" Target="https://mentor.ieee.org/802.11/dcn/20/11-20-1646-01-00ax-mac-cr-on-mu-cascading-for-draft-7-0.doc" TargetMode="External"/><Relationship Id="rId13" Type="http://schemas.openxmlformats.org/officeDocument/2006/relationships/hyperlink" Target="https://mentor.ieee.org/802.11/dcn/20/11-20-1690-00-00ax-d7-0-editorial-cr-part-2.docx" TargetMode="External"/><Relationship Id="rId3" Type="http://schemas.openxmlformats.org/officeDocument/2006/relationships/hyperlink" Target="https://mentor.ieee.org/802.11/dcn/20/11-20-1523-00-00ax-11ax-sa2-draft-7-0-comment-resolutions.docx" TargetMode="External"/><Relationship Id="rId7" Type="http://schemas.openxmlformats.org/officeDocument/2006/relationships/hyperlink" Target="https://mentor.ieee.org/802.11/dcn/20/11-20-1664-00-00ax-phy-cids-on-dcm-for-d7-0.docx" TargetMode="External"/><Relationship Id="rId12" Type="http://schemas.openxmlformats.org/officeDocument/2006/relationships/hyperlink" Target="https://mentor.ieee.org/802.11/dcn/20/11-20-1665-02-00ax-cr-cid-25120-25050-ul-sr-field.docx"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hyperlink" Target="https://mentor.ieee.org/802.11/dcn/20/11-20-1658-00-00ax-comment-resolutions-for-tomi.docx" TargetMode="External"/><Relationship Id="rId11" Type="http://schemas.openxmlformats.org/officeDocument/2006/relationships/hyperlink" Target="https://mentor.ieee.org/802.11/dcn/20/11-20-1647-01-00ax-mac-cr-on-fragmentation-for-draft-7-0.doc" TargetMode="External"/><Relationship Id="rId5" Type="http://schemas.openxmlformats.org/officeDocument/2006/relationships/hyperlink" Target="https://mentor.ieee.org/802.11/dcn/20/11-20-1571-00-00ax-sa2-comment-resolution-25076-25077.docx" TargetMode="External"/><Relationship Id="rId10" Type="http://schemas.openxmlformats.org/officeDocument/2006/relationships/hyperlink" Target="https://mentor.ieee.org/802.11/dcn/20/11-20-1532-00-00ax-comment-resolution-on-cids-25053-and-25054.docx" TargetMode="External"/><Relationship Id="rId4" Type="http://schemas.openxmlformats.org/officeDocument/2006/relationships/hyperlink" Target="https://mentor.ieee.org/802.11/dcn/20/11-20-1541-00-00ax-mac-cr-miscellaneous-cids-for-sa2.docx" TargetMode="External"/><Relationship Id="rId9" Type="http://schemas.openxmlformats.org/officeDocument/2006/relationships/hyperlink" Target="https://mentor.ieee.org/802.11/dcn/20/11-20-1673-00-00ax-sa2-comment-resolution-miscellaneous-comments.docx" TargetMode="External"/><Relationship Id="rId14" Type="http://schemas.openxmlformats.org/officeDocument/2006/relationships/hyperlink" Target="https://mentor.ieee.org/802.11/dcn/20/11-20-1588-00-00ax-cr-for-cid-25085.docx"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2" Type="http://schemas.openxmlformats.org/officeDocument/2006/relationships/hyperlink" Target="https://mentor.ieee.org/802.11/dcn/20/11-20-1664-03-00ax-phy-cids-on-dcm-for-d7-0.docx" TargetMode="Externa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hyperlink" Target="https://mentor.ieee.org/802.11/dcn/20/11-20-1658-04-00ax-comment-resolutions-for-tomi.docx" TargetMode="Externa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hyperlink" Target="https://mentor.ieee.org/802.11/dcn/20/11-20-1646-03-00ax-mac-cr-on-mu-cascading-for-draft-7-0.doc" TargetMode="Externa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hyperlink" Target="https://mentor.ieee.org/802.11/dcn/20/11-20-1647-03-00ax-mac-cr-on-fragmentation-for-draft-7-0.doc" TargetMode="Externa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hyperlink" Target="https://mentor.ieee.org/802.11/dcn/20/11-20-1665-03-00ax-cr-cid-25120-25050-ul-sr-field.docx" TargetMode="Externa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hyperlink" Target="https://mentor.ieee.org/802.11/dcn/20/11-20-1541-04-00ax-mac-cr-miscellaneous-cids-for-sa2.docx" TargetMode="Externa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hyperlink" Target="https://mentor.ieee.org/802.11/dcn/20/11-20-1541-04-00ax-mac-cr-miscellaneous-cids-for-sa2.docx" TargetMode="Externa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hyperlink" Target="https://mentor.ieee.org/802.11/dcn/20/11-20-1541-04-00ax-mac-cr-miscellaneous-cids-for-sa2.doc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hyperlink" Target="https://mentor.ieee.org/802.11/dcn/20/11-20-1588-00-00ax-cr-for-cid-25085.docx" TargetMode="Externa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8" Type="http://schemas.openxmlformats.org/officeDocument/2006/relationships/hyperlink" Target="https://mentor.ieee.org/802.11/dcn/20/11-20-1710-00-00ax-sa2-cid-25039-25040.docx" TargetMode="External"/><Relationship Id="rId3" Type="http://schemas.openxmlformats.org/officeDocument/2006/relationships/hyperlink" Target="https://mentor.ieee.org/802.11/dcn/20/11-20-1690-00-00ax-d7-0-editorial-cr-part-2.docx" TargetMode="External"/><Relationship Id="rId7" Type="http://schemas.openxmlformats.org/officeDocument/2006/relationships/hyperlink" Target="https://mentor.ieee.org/802.11/dcn/20/11-20-1532-00-00ax-comment-resolution-on-cids-25053-and-25054.docx"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hyperlink" Target="https://mentor.ieee.org/802.11/dcn/20/11-20-1647-03-00ax-mac-cr-on-mu-cascading-for-draft-7-0.doc" TargetMode="External"/><Relationship Id="rId5" Type="http://schemas.openxmlformats.org/officeDocument/2006/relationships/hyperlink" Target="https://mentor.ieee.org/802.11/dcn/20/11-20-1571-00-00ax-sa2-comment-resolution-25076-25077.docx" TargetMode="External"/><Relationship Id="rId4" Type="http://schemas.openxmlformats.org/officeDocument/2006/relationships/hyperlink" Target="https://mentor.ieee.org/802.11/dcn/20/11-20-1523-00-00ax-11ax-sa2-draft-7-0-comment-resolutions.docx" TargetMode="External"/></Relationships>
</file>

<file path=ppt/slides/_rels/slide52.xml.rels><?xml version="1.0" encoding="UTF-8" standalone="yes"?>
<Relationships xmlns="http://schemas.openxmlformats.org/package/2006/relationships"><Relationship Id="rId2" Type="http://schemas.openxmlformats.org/officeDocument/2006/relationships/hyperlink" Target="https://apps.fcc.gov/oetcf/kdb/forms/FTSSearchResultPage.cfm?id=52935&amp;switch=P" TargetMode="Externa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hyperlink" Target="https://mentor.ieee.org/802.11/dcn/20/11-20-1541-04-00ax-mac-cr-miscellaneous-cids-for-sa2.docx" TargetMode="Externa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hyperlink" Target="https://mentor.ieee.org/802.11/dcn/20/11-20-1532-01-00ax-comment-resolution-on-cids-25053-and-25054.docx" TargetMode="Externa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hyperlink" Target="https://mentor.ieee.org/802.11/dcn/20/11-20-1710-00-00ax-sa2-cid-25039-25040.docx" TargetMode="Externa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3" Type="http://schemas.openxmlformats.org/officeDocument/2006/relationships/hyperlink" Target="https://mentor.ieee.org/802.11/dcn/20/11-20-1571-05-00ax-sa2-comment-resolution-25076-25077.docx"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hyperlink" Target="https://mentor.ieee.org/802.11/dcn/20/11-20-1735-00-00ax-sa2-cid-25087.docx" TargetMode="External"/><Relationship Id="rId5" Type="http://schemas.openxmlformats.org/officeDocument/2006/relationships/hyperlink" Target="https://mentor.ieee.org/802.11/dcn/20/11-20-1732-00-00ax-mac-cr-cid-25029.docx" TargetMode="External"/><Relationship Id="rId4" Type="http://schemas.openxmlformats.org/officeDocument/2006/relationships/hyperlink" Target="https://mentor.ieee.org/802.11/dcn/20/11-20-1734-01-00ax-sa2-cid-25020.docx" TargetMode="External"/></Relationships>
</file>

<file path=ppt/slides/_rels/slide57.xml.rels><?xml version="1.0" encoding="UTF-8" standalone="yes"?>
<Relationships xmlns="http://schemas.openxmlformats.org/package/2006/relationships"><Relationship Id="rId3" Type="http://schemas.openxmlformats.org/officeDocument/2006/relationships/hyperlink" Target="https://mentor.ieee.org/802.11/dcn/20/11-20-1647-04-00ax-mac-cr-on-mu-cascading-for-draft-7-0.doc"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5" Type="http://schemas.openxmlformats.org/officeDocument/2006/relationships/hyperlink" Target="https://mentor.ieee.org/802.11/dcn/20/11-20-1739-00-00ax-sa2-cid-25102.docx" TargetMode="External"/><Relationship Id="rId4" Type="http://schemas.openxmlformats.org/officeDocument/2006/relationships/hyperlink" Target="https://mentor.ieee.org/802.11/dcn/20/11-20-1690-00-00ax-d7-0-editorial-cr-part-2.docx" TargetMode="External"/></Relationships>
</file>

<file path=ppt/slides/_rels/slide58.xml.rels><?xml version="1.0" encoding="UTF-8" standalone="yes"?>
<Relationships xmlns="http://schemas.openxmlformats.org/package/2006/relationships"><Relationship Id="rId2" Type="http://schemas.openxmlformats.org/officeDocument/2006/relationships/hyperlink" Target="https://mentor.ieee.org/802.11/dcn/20/11-20-1571-06-00ax-sa2-comment-resolution-25076-25077.docx" TargetMode="Externa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hyperlink" Target="https://mentor.ieee.org/802.11/dcn/20/11-20-1734-01-00ax-sa2-cid-25020.docx"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hyperlink" Target="https://mentor.ieee.org/802.11/dcn/20/11-20-1735-01-00ax-sa2-cid-25087.docx" TargetMode="Externa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hyperlink" Target="https://mentor.ieee.org/802.11/dcn/20/11-20-1732-01-00ax-mac-cr-cid-25029.docx" TargetMode="Externa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hyperlink" Target="https://mentor.ieee.org/802.11/dcn/20/11-20-1690-04-00ax-d7-0-editorial-cr-part-2.docx" TargetMode="Externa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hyperlink" Target="https://mentor.ieee.org/802.11/dcn/20/11-20-1739-00-00ax-sa2-cid-25102.docx" TargetMode="Externa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hyperlink" Target="https://mentor.ieee.org/802.11/dcn/20/11-20-1647-05-00ax-mac-cr-on-fragmentation-for-draft-7-0.doc" TargetMode="Externa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hyperlink" Target="https://mentor.ieee.org/802.11/dcn/20/11-20-1514-08-00ax-sa2-comments-on-tgax-d7-0.xlsx" TargetMode="Externa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3" Type="http://schemas.openxmlformats.org/officeDocument/2006/relationships/hyperlink" Target="https://mentor.ieee.org/802.11/dcn/14/11-14-0169-02-0hew-ieee-802-11-hew-sg-proposed-csd.docx" TargetMode="External"/><Relationship Id="rId2" Type="http://schemas.openxmlformats.org/officeDocument/2006/relationships/hyperlink" Target="https://mentor.ieee.org/802.11/dcn/20/11-20-1771-00-00ax-p802-11ax-report-to-ec-on-conditional-approval-to-forward-draft-to-revcom.pptx" TargetMode="Externa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3" Type="http://schemas.openxmlformats.org/officeDocument/2006/relationships/hyperlink" Target="https://mentor.ieee.org/802.11/dcn/20/11-20-1522-00-00ax-tgax-september-2020-online-meeting-minutes.docx" TargetMode="External"/><Relationship Id="rId2" Type="http://schemas.openxmlformats.org/officeDocument/2006/relationships/hyperlink" Target="https://mentor.ieee.org/802.11/dcn/20/11-20-1415-02-00ax-tgax-crc-teleconference-minutes-september-2020.docx" TargetMode="External"/><Relationship Id="rId1" Type="http://schemas.openxmlformats.org/officeDocument/2006/relationships/slideLayout" Target="../slideLayouts/slideLayout2.xml"/><Relationship Id="rId4" Type="http://schemas.openxmlformats.org/officeDocument/2006/relationships/hyperlink" Target="https://mentor.ieee.org/802.11/dcn/20/11-20-1587-05-00ax-tgax-crc-teleconference-minutes-october-2020.docx" TargetMode="Externa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hyperlink" Target="https://mentor.ieee.org/802.11/dcn/20/11-20-1771-01-00ax-p802-11ax-report-to-ec-on-conditional-approval-to-forward-draft-to-revcom.pptx"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hyperlink" Target="https://mentor.ieee.org/802.11/dcn/14/11-14-0169-03-0hew-ieee-802-11-hew-sg-proposed-csd.docx" TargetMode="Externa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05674" y="330200"/>
            <a:ext cx="2303451" cy="273050"/>
          </a:xfrm>
        </p:spPr>
        <p:txBody>
          <a:bodyPr/>
          <a:lstStyle/>
          <a:p>
            <a:r>
              <a:rPr lang="en-CA"/>
              <a:t>October 2020</a:t>
            </a:r>
            <a:endParaRPr lang="en-GB" dirty="0"/>
          </a:p>
        </p:txBody>
      </p:sp>
      <p:sp>
        <p:nvSpPr>
          <p:cNvPr id="7" name="Footer Placeholder 4"/>
          <p:cNvSpPr>
            <a:spLocks noGrp="1"/>
          </p:cNvSpPr>
          <p:nvPr>
            <p:ph type="ftr" idx="14"/>
          </p:nvPr>
        </p:nvSpPr>
        <p:spPr>
          <a:xfrm>
            <a:off x="7024694" y="6475414"/>
            <a:ext cx="3041644" cy="180975"/>
          </a:xfrm>
        </p:spPr>
        <p:txBody>
          <a:bodyPr/>
          <a:lstStyle/>
          <a:p>
            <a:r>
              <a:rPr lang="en-GB"/>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905674" y="685800"/>
            <a:ext cx="9762326"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TGax</a:t>
            </a:r>
            <a:r>
              <a:rPr lang="en-US" altLang="en-US" dirty="0"/>
              <a:t> CRC Teleconference Agendas: October – November - December 2020</a:t>
            </a:r>
            <a:endParaRPr lang="en-GB" dirty="0"/>
          </a:p>
        </p:txBody>
      </p:sp>
      <p:sp>
        <p:nvSpPr>
          <p:cNvPr id="3074" name="Rectangle 2"/>
          <p:cNvSpPr>
            <a:spLocks noGrp="1" noChangeArrowheads="1"/>
          </p:cNvSpPr>
          <p:nvPr>
            <p:ph type="body" idx="1"/>
          </p:nvPr>
        </p:nvSpPr>
        <p:spPr>
          <a:xfrm>
            <a:off x="2209800" y="18288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2020-08-02</a:t>
            </a:r>
          </a:p>
        </p:txBody>
      </p:sp>
      <p:graphicFrame>
        <p:nvGraphicFramePr>
          <p:cNvPr id="3075" name="Object 3"/>
          <p:cNvGraphicFramePr>
            <a:graphicFrameLocks noChangeAspect="1"/>
          </p:cNvGraphicFramePr>
          <p:nvPr>
            <p:extLst>
              <p:ext uri="{D42A27DB-BD31-4B8C-83A1-F6EECF244321}">
                <p14:modId xmlns:p14="http://schemas.microsoft.com/office/powerpoint/2010/main" val="1778320601"/>
              </p:ext>
            </p:extLst>
          </p:nvPr>
        </p:nvGraphicFramePr>
        <p:xfrm>
          <a:off x="2044700" y="2714625"/>
          <a:ext cx="8289807" cy="2543175"/>
        </p:xfrm>
        <a:graphic>
          <a:graphicData uri="http://schemas.openxmlformats.org/presentationml/2006/ole">
            <mc:AlternateContent xmlns:mc="http://schemas.openxmlformats.org/markup-compatibility/2006">
              <mc:Choice xmlns:v="urn:schemas-microsoft-com:vml" Requires="v">
                <p:oleObj spid="_x0000_s4342" name="Document" r:id="rId4" imgW="8258040" imgH="2539270" progId="Word.Document.8">
                  <p:embed/>
                </p:oleObj>
              </mc:Choice>
              <mc:Fallback>
                <p:oleObj name="Document" r:id="rId4" imgW="8258040" imgH="2539270" progId="Word.Document.8">
                  <p:embed/>
                  <p:pic>
                    <p:nvPicPr>
                      <p:cNvPr id="0" name=""/>
                      <p:cNvPicPr>
                        <a:picLocks noChangeAspect="1" noChangeArrowheads="1"/>
                      </p:cNvPicPr>
                      <p:nvPr/>
                    </p:nvPicPr>
                    <p:blipFill>
                      <a:blip r:embed="rId5"/>
                      <a:srcRect/>
                      <a:stretch>
                        <a:fillRect/>
                      </a:stretch>
                    </p:blipFill>
                    <p:spPr bwMode="auto">
                      <a:xfrm>
                        <a:off x="2044700" y="2714625"/>
                        <a:ext cx="8289807" cy="2543175"/>
                      </a:xfrm>
                      <a:prstGeom prst="rect">
                        <a:avLst/>
                      </a:prstGeom>
                      <a:noFill/>
                    </p:spPr>
                  </p:pic>
                </p:oleObj>
              </mc:Fallback>
            </mc:AlternateContent>
          </a:graphicData>
        </a:graphic>
      </p:graphicFrame>
      <p:sp>
        <p:nvSpPr>
          <p:cNvPr id="3076" name="Rectangle 4"/>
          <p:cNvSpPr>
            <a:spLocks noChangeArrowheads="1"/>
          </p:cNvSpPr>
          <p:nvPr/>
        </p:nvSpPr>
        <p:spPr bwMode="auto">
          <a:xfrm>
            <a:off x="205740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extLst>
      <p:ext uri="{BB962C8B-B14F-4D97-AF65-F5344CB8AC3E}">
        <p14:creationId xmlns:p14="http://schemas.microsoft.com/office/powerpoint/2010/main" val="317852684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41556776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38042870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October 1</a:t>
            </a:r>
            <a:r>
              <a:rPr lang="en-US" baseline="30000" dirty="0"/>
              <a:t>st</a:t>
            </a:r>
            <a:r>
              <a:rPr lang="en-US" dirty="0"/>
              <a:t> Teleconference Agenda</a:t>
            </a:r>
          </a:p>
        </p:txBody>
      </p:sp>
      <p:sp>
        <p:nvSpPr>
          <p:cNvPr id="3" name="Content Placeholder 2"/>
          <p:cNvSpPr>
            <a:spLocks noGrp="1"/>
          </p:cNvSpPr>
          <p:nvPr>
            <p:ph idx="1"/>
          </p:nvPr>
        </p:nvSpPr>
        <p:spPr>
          <a:xfrm>
            <a:off x="923355" y="160019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a:t>
            </a:r>
            <a:endParaRPr lang="en-US" sz="1800" dirty="0"/>
          </a:p>
          <a:p>
            <a:pPr>
              <a:buFont typeface="Arial" panose="020B0604020202020204" pitchFamily="34" charset="0"/>
              <a:buChar char="•"/>
            </a:pPr>
            <a:r>
              <a:rPr lang="en-US" sz="1800" dirty="0"/>
              <a:t>Comment Resolution and Motions</a:t>
            </a:r>
          </a:p>
          <a:p>
            <a:pPr lvl="1">
              <a:buFont typeface="Arial" panose="020B0604020202020204" pitchFamily="34" charset="0"/>
              <a:buChar char="•"/>
            </a:pPr>
            <a:r>
              <a:rPr lang="en-US" dirty="0"/>
              <a:t>Cascading Discussion</a:t>
            </a:r>
            <a:endParaRPr lang="en-US" sz="1200" dirty="0">
              <a:hlinkClick r:id="rId3"/>
            </a:endParaRPr>
          </a:p>
          <a:p>
            <a:pPr lvl="1">
              <a:buFont typeface="Arial" panose="020B0604020202020204" pitchFamily="34" charset="0"/>
              <a:buChar char="•"/>
            </a:pPr>
            <a:r>
              <a:rPr lang="en-US" sz="1200" strike="sngStrike" dirty="0">
                <a:hlinkClick r:id="rId3"/>
              </a:rPr>
              <a:t>https://mentor.ieee.org/802.11/dcn/20/11-20-1523-00-00ax-11ax-sa2-draft-7-0-comment-resolutions.docx</a:t>
            </a:r>
            <a:r>
              <a:rPr lang="en-US" sz="1200" strike="sngStrike" dirty="0"/>
              <a:t> - </a:t>
            </a:r>
            <a:r>
              <a:rPr lang="en-US" sz="1200" strike="sngStrike" dirty="0" err="1"/>
              <a:t>Menzo</a:t>
            </a:r>
            <a:r>
              <a:rPr lang="en-US" sz="1200" strike="sngStrike" dirty="0"/>
              <a:t> </a:t>
            </a:r>
            <a:r>
              <a:rPr lang="en-US" sz="1200" strike="sngStrike" dirty="0" err="1"/>
              <a:t>Wentink</a:t>
            </a:r>
            <a:endParaRPr lang="en-US" sz="1200" strike="sngStrike" dirty="0"/>
          </a:p>
          <a:p>
            <a:pPr lvl="1">
              <a:buFont typeface="Arial" panose="020B0604020202020204" pitchFamily="34" charset="0"/>
              <a:buChar char="•"/>
            </a:pPr>
            <a:r>
              <a:rPr lang="en-US" sz="1200" strike="sngStrike" dirty="0">
                <a:hlinkClick r:id="rId4"/>
              </a:rPr>
              <a:t>https://mentor.ieee.org/802.11/dcn/20/11-20-1528-00-00ax-sig-b-cr-on-d7-0.doc</a:t>
            </a:r>
            <a:r>
              <a:rPr lang="en-US" sz="1200" strike="sngStrike" dirty="0"/>
              <a:t> - Ross Jian Yu</a:t>
            </a:r>
          </a:p>
          <a:p>
            <a:pPr lvl="1">
              <a:buFont typeface="Arial" panose="020B0604020202020204" pitchFamily="34" charset="0"/>
              <a:buChar char="•"/>
            </a:pPr>
            <a:r>
              <a:rPr lang="en-US" sz="1200" dirty="0">
                <a:hlinkClick r:id="rId5"/>
              </a:rPr>
              <a:t>https://mentor.ieee.org/802.11/dcn/20/11-20-1530-02-00ax-sa2-clause-10-comment-resolution.docx</a:t>
            </a:r>
            <a:r>
              <a:rPr lang="en-US" sz="1200" dirty="0"/>
              <a:t> - Osama </a:t>
            </a:r>
            <a:r>
              <a:rPr lang="en-US" sz="1200" dirty="0" err="1"/>
              <a:t>Aboul-Magd</a:t>
            </a:r>
            <a:endParaRPr lang="en-US" sz="1200" dirty="0"/>
          </a:p>
          <a:p>
            <a:pPr lvl="1">
              <a:buFont typeface="Arial" panose="020B0604020202020204" pitchFamily="34" charset="0"/>
              <a:buChar char="•"/>
            </a:pPr>
            <a:r>
              <a:rPr lang="en-US" sz="1200" dirty="0">
                <a:hlinkClick r:id="rId6"/>
              </a:rPr>
              <a:t>https://mentor.ieee.org/802.11/dcn/20/11-20-1559-02-00ax-capability-indication-for-he-sm-power-save.docx</a:t>
            </a:r>
            <a:r>
              <a:rPr lang="en-US" sz="1200" dirty="0"/>
              <a:t> - Po-Kai Huang</a:t>
            </a:r>
          </a:p>
          <a:p>
            <a:pPr lvl="1">
              <a:buFont typeface="Arial" panose="020B0604020202020204" pitchFamily="34" charset="0"/>
              <a:buChar char="•"/>
            </a:pPr>
            <a:r>
              <a:rPr lang="en-US" sz="1200" dirty="0">
                <a:hlinkClick r:id="rId7"/>
              </a:rPr>
              <a:t>https://mentor.ieee.org/802.11/dcn/20/11-20-1541-00-00ax-mac-cr-miscellaneous-cids-for-sa2.docx</a:t>
            </a:r>
            <a:r>
              <a:rPr lang="en-US" sz="1200" dirty="0"/>
              <a:t> - Alfred </a:t>
            </a:r>
            <a:r>
              <a:rPr lang="en-US" sz="1200" dirty="0" err="1"/>
              <a:t>Asterjadhi</a:t>
            </a:r>
            <a:endParaRPr lang="en-US" sz="1200" dirty="0"/>
          </a:p>
          <a:p>
            <a:pPr lvl="1">
              <a:buFont typeface="Arial" panose="020B0604020202020204" pitchFamily="34" charset="0"/>
              <a:buChar char="•"/>
            </a:pPr>
            <a:r>
              <a:rPr lang="en-US" sz="1200" dirty="0">
                <a:hlinkClick r:id="rId8"/>
              </a:rPr>
              <a:t>https://mentor.ieee.org/802.11/dcn/20/11-20-1531-01-00ax-cr-for-miscellaneous-cids-in-sa2.docx</a:t>
            </a:r>
            <a:r>
              <a:rPr lang="en-US" sz="1200" dirty="0"/>
              <a:t> - Po-Kai Huang</a:t>
            </a:r>
          </a:p>
          <a:p>
            <a:pPr>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4238814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CA"/>
              <a:t>October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2577188825"/>
              </p:ext>
            </p:extLst>
          </p:nvPr>
        </p:nvGraphicFramePr>
        <p:xfrm>
          <a:off x="1676400" y="2316480"/>
          <a:ext cx="9093202" cy="198628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50292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strike="noStrike" dirty="0"/>
                        <a:t>11-20/1530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strike="noStrike" kern="1200" dirty="0">
                          <a:solidFill>
                            <a:schemeClr val="dk1"/>
                          </a:solidFill>
                          <a:effectLst/>
                          <a:latin typeface="+mn-lt"/>
                          <a:ea typeface="+mn-ea"/>
                          <a:cs typeface="+mn-cs"/>
                        </a:rPr>
                        <a:t>25043, </a:t>
                      </a:r>
                      <a:r>
                        <a:rPr lang="en-GB" sz="1800" strike="noStrike" kern="1200" dirty="0">
                          <a:solidFill>
                            <a:schemeClr val="dk1"/>
                          </a:solidFill>
                          <a:effectLst/>
                          <a:highlight>
                            <a:srgbClr val="FFFF00"/>
                          </a:highlight>
                          <a:latin typeface="+mn-lt"/>
                          <a:ea typeface="+mn-ea"/>
                          <a:cs typeface="+mn-cs"/>
                        </a:rPr>
                        <a:t>25044</a:t>
                      </a:r>
                      <a:r>
                        <a:rPr lang="en-GB" sz="1800" strike="noStrike" kern="1200" dirty="0">
                          <a:solidFill>
                            <a:schemeClr val="dk1"/>
                          </a:solidFill>
                          <a:effectLst/>
                          <a:latin typeface="+mn-lt"/>
                          <a:ea typeface="+mn-ea"/>
                          <a:cs typeface="+mn-cs"/>
                        </a:rPr>
                        <a:t>, 25064, 25118 </a:t>
                      </a:r>
                      <a:endParaRPr lang="en-US" strike="noStrike" dirty="0"/>
                    </a:p>
                  </a:txBody>
                  <a:tcPr/>
                </a:tc>
                <a:extLst>
                  <a:ext uri="{0D108BD9-81ED-4DB2-BD59-A6C34878D82A}">
                    <a16:rowId xmlns:a16="http://schemas.microsoft.com/office/drawing/2014/main" val="1507950612"/>
                  </a:ext>
                </a:extLst>
              </a:tr>
              <a:tr h="370840">
                <a:tc>
                  <a:txBody>
                    <a:bodyPr/>
                    <a:lstStyle/>
                    <a:p>
                      <a:r>
                        <a:rPr lang="en-US" strike="noStrike" dirty="0"/>
                        <a:t>11-20/1531</a:t>
                      </a:r>
                    </a:p>
                  </a:txBody>
                  <a:tcPr/>
                </a:tc>
                <a:tc>
                  <a:txBody>
                    <a:bodyPr/>
                    <a:lstStyle/>
                    <a:p>
                      <a:r>
                        <a:rPr lang="en-GB" sz="1800" kern="1200" dirty="0">
                          <a:solidFill>
                            <a:schemeClr val="dk1"/>
                          </a:solidFill>
                          <a:effectLst/>
                          <a:latin typeface="+mn-lt"/>
                          <a:ea typeface="+mn-ea"/>
                          <a:cs typeface="+mn-cs"/>
                        </a:rPr>
                        <a:t>25045, 25048, 25065, 25070, 25093</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657884173"/>
                  </a:ext>
                </a:extLst>
              </a:tr>
              <a:tr h="370840">
                <a:tc>
                  <a:txBody>
                    <a:bodyPr/>
                    <a:lstStyle/>
                    <a:p>
                      <a:endParaRPr lang="en-US" strike="noStrike"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25005 </a:t>
                      </a:r>
                      <a:r>
                        <a:rPr lang="en-US" strike="noStrike" dirty="0">
                          <a:sym typeface="Wingdings" pitchFamily="2" charset="2"/>
                        </a:rPr>
                        <a:t> Cascading</a:t>
                      </a:r>
                      <a:endParaRPr lang="en-US" strike="noStrike" dirty="0"/>
                    </a:p>
                  </a:txBody>
                  <a:tcPr/>
                </a:tc>
                <a:extLst>
                  <a:ext uri="{0D108BD9-81ED-4DB2-BD59-A6C34878D82A}">
                    <a16:rowId xmlns:a16="http://schemas.microsoft.com/office/drawing/2014/main" val="644024948"/>
                  </a:ext>
                </a:extLst>
              </a:tr>
              <a:tr h="370840">
                <a:tc>
                  <a:txBody>
                    <a:bodyPr/>
                    <a:lstStyle/>
                    <a:p>
                      <a:endParaRPr lang="en-US" strike="sngStrike"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trike="sngStrike" dirty="0"/>
                    </a:p>
                  </a:txBody>
                  <a:tcPr/>
                </a:tc>
                <a:extLst>
                  <a:ext uri="{0D108BD9-81ED-4DB2-BD59-A6C34878D82A}">
                    <a16:rowId xmlns:a16="http://schemas.microsoft.com/office/drawing/2014/main" val="3989363071"/>
                  </a:ext>
                </a:extLst>
              </a:tr>
            </a:tbl>
          </a:graphicData>
        </a:graphic>
      </p:graphicFrame>
    </p:spTree>
    <p:extLst>
      <p:ext uri="{BB962C8B-B14F-4D97-AF65-F5344CB8AC3E}">
        <p14:creationId xmlns:p14="http://schemas.microsoft.com/office/powerpoint/2010/main" val="7250308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FE516B-12AF-3C49-B955-78DE5EEC3D14}"/>
              </a:ext>
            </a:extLst>
          </p:cNvPr>
          <p:cNvSpPr>
            <a:spLocks noGrp="1"/>
          </p:cNvSpPr>
          <p:nvPr>
            <p:ph type="title"/>
          </p:nvPr>
        </p:nvSpPr>
        <p:spPr/>
        <p:txBody>
          <a:bodyPr/>
          <a:lstStyle/>
          <a:p>
            <a:r>
              <a:rPr lang="en-US" dirty="0"/>
              <a:t>Cascading Discussion</a:t>
            </a:r>
          </a:p>
        </p:txBody>
      </p:sp>
      <p:sp>
        <p:nvSpPr>
          <p:cNvPr id="3" name="Content Placeholder 2">
            <a:extLst>
              <a:ext uri="{FF2B5EF4-FFF2-40B4-BE49-F238E27FC236}">
                <a16:creationId xmlns:a16="http://schemas.microsoft.com/office/drawing/2014/main" id="{6C158B8E-76FB-A343-9F1B-B200A5D3E6A3}"/>
              </a:ext>
            </a:extLst>
          </p:cNvPr>
          <p:cNvSpPr>
            <a:spLocks noGrp="1"/>
          </p:cNvSpPr>
          <p:nvPr>
            <p:ph idx="1"/>
          </p:nvPr>
        </p:nvSpPr>
        <p:spPr>
          <a:xfrm>
            <a:off x="965200" y="1818667"/>
            <a:ext cx="10361084" cy="2666999"/>
          </a:xfrm>
        </p:spPr>
        <p:txBody>
          <a:bodyPr/>
          <a:lstStyle/>
          <a:p>
            <a:r>
              <a:rPr lang="en-US" sz="1400" b="0" dirty="0"/>
              <a:t>change the first sentence in 26.5.3 MU cascading sequence to </a:t>
            </a:r>
            <a:r>
              <a:rPr lang="en-US" altLang="ja-JP" sz="1400" b="0" dirty="0"/>
              <a:t>“</a:t>
            </a:r>
            <a:r>
              <a:rPr lang="en-US" sz="1400" b="0" dirty="0">
                <a:highlight>
                  <a:srgbClr val="00FF00"/>
                </a:highlight>
              </a:rPr>
              <a:t>An MU cascading sequence is a frame exchange sequence between an AP and one or more non-AP STAs in which the AP, within a single PPDU, acknowledges one or more frames from a STA, and triggers the STA for a further UL transmission.",</a:t>
            </a:r>
          </a:p>
          <a:p>
            <a:r>
              <a:rPr lang="en-US" sz="1400" b="0" dirty="0"/>
              <a:t>-      add a sentence, </a:t>
            </a:r>
            <a:r>
              <a:rPr lang="en-US" altLang="ja-JP" sz="1400" b="0" dirty="0"/>
              <a:t>“</a:t>
            </a:r>
            <a:r>
              <a:rPr lang="en-US" sz="1400" b="0" dirty="0"/>
              <a:t>The MU cascading sequence may include one or more QoS Data frames with ack policy HTPE Ack and/or Management frame soliciting acknowledgement together with a triggering frame.</a:t>
            </a:r>
            <a:r>
              <a:rPr lang="en-US" altLang="ja-JP" sz="1400" b="0" dirty="0"/>
              <a:t>”</a:t>
            </a:r>
            <a:r>
              <a:rPr lang="en-US" sz="1400" b="0" dirty="0"/>
              <a:t>, at the beginning of the paragraph that starts with </a:t>
            </a:r>
            <a:r>
              <a:rPr lang="en-US" altLang="ja-JP" sz="1400" b="0" dirty="0"/>
              <a:t>“</a:t>
            </a:r>
            <a:r>
              <a:rPr lang="en-US" sz="1400" b="0" dirty="0"/>
              <a:t>The MU cascading sequence may have a different set of transmitters in HE TB PPDUs </a:t>
            </a:r>
            <a:r>
              <a:rPr lang="en-US" altLang="ja-JP" sz="1400" b="0" dirty="0"/>
              <a:t>…”</a:t>
            </a:r>
            <a:r>
              <a:rPr lang="en-US" sz="1400" b="0" dirty="0"/>
              <a:t> in 26.5.3, and</a:t>
            </a:r>
          </a:p>
          <a:p>
            <a:r>
              <a:rPr lang="en-US" sz="1400" b="0" dirty="0"/>
              <a:t>-      </a:t>
            </a:r>
            <a:r>
              <a:rPr lang="en-US" sz="1400" b="0" dirty="0">
                <a:highlight>
                  <a:srgbClr val="00FF00"/>
                </a:highlight>
              </a:rPr>
              <a:t>delete </a:t>
            </a:r>
            <a:r>
              <a:rPr lang="en-US" altLang="ja-JP" sz="1400" b="0" dirty="0">
                <a:highlight>
                  <a:srgbClr val="00FF00"/>
                </a:highlight>
              </a:rPr>
              <a:t>“</a:t>
            </a:r>
            <a:r>
              <a:rPr lang="en-US" sz="1400" b="0" dirty="0">
                <a:highlight>
                  <a:srgbClr val="00FF00"/>
                </a:highlight>
              </a:rPr>
              <a:t>The A-MPDU may contain other MPDUs, subject to the rules in 26.6 (A-MPDU operation in an HE PPDU).</a:t>
            </a:r>
            <a:r>
              <a:rPr lang="en-US" altLang="ja-JP" sz="1400" b="0" dirty="0">
                <a:highlight>
                  <a:srgbClr val="00FF00"/>
                </a:highlight>
              </a:rPr>
              <a:t>”</a:t>
            </a:r>
            <a:r>
              <a:rPr lang="en-US" sz="1400" b="0" dirty="0">
                <a:highlight>
                  <a:srgbClr val="00FF00"/>
                </a:highlight>
              </a:rPr>
              <a:t> in 26.5.3.  </a:t>
            </a:r>
            <a:r>
              <a:rPr lang="en-US" sz="1400" b="0" dirty="0" err="1">
                <a:highlight>
                  <a:srgbClr val="00FF00"/>
                </a:highlight>
              </a:rPr>
              <a:t>ß</a:t>
            </a:r>
            <a:r>
              <a:rPr lang="en-US" sz="1400" b="0" dirty="0">
                <a:highlight>
                  <a:srgbClr val="00FF00"/>
                </a:highlight>
              </a:rPr>
              <a:t> I am open with this.</a:t>
            </a:r>
          </a:p>
          <a:p>
            <a:r>
              <a:rPr lang="en-US" sz="1400" b="0" dirty="0"/>
              <a:t> </a:t>
            </a:r>
          </a:p>
          <a:p>
            <a:r>
              <a:rPr lang="en-US" sz="1400" b="0" dirty="0"/>
              <a:t>change the first sentence in 26.5.3 MU cascading sequence to </a:t>
            </a:r>
            <a:r>
              <a:rPr lang="en-US" altLang="ja-JP" sz="1400" b="0" dirty="0"/>
              <a:t>“</a:t>
            </a:r>
            <a:r>
              <a:rPr lang="en-US" sz="1400" b="0" dirty="0">
                <a:highlight>
                  <a:srgbClr val="00FF00"/>
                </a:highlight>
              </a:rPr>
              <a:t>An MU cascading sequence is a frame exchange sequence between an AP and one or more non-AP STAs in which the AP, within a single PPDU, acknowledges one or more frames from a STA, and triggers the STA for a further UL transmission.",</a:t>
            </a:r>
          </a:p>
          <a:p>
            <a:r>
              <a:rPr lang="en-US" sz="1400" b="0" dirty="0"/>
              <a:t>-      add </a:t>
            </a:r>
            <a:r>
              <a:rPr lang="en-US" altLang="ja-JP" sz="1400" b="0" dirty="0"/>
              <a:t>“</a:t>
            </a:r>
            <a:r>
              <a:rPr lang="en-US" sz="1400" b="0" dirty="0"/>
              <a:t>NOTE</a:t>
            </a:r>
            <a:r>
              <a:rPr lang="en-US" altLang="ja-JP" sz="1400" b="0" dirty="0"/>
              <a:t>—</a:t>
            </a:r>
            <a:r>
              <a:rPr lang="en-US" sz="1400" b="0" dirty="0"/>
              <a:t>An A-MPDU sent by an AP in an MU cascading sequence typically includes, in addition to the acknowledgement and triggering frames, one or more QoS Data frames with ack policy HETP Ack and/or a Management frame soliciting acknowledgement, subject to the rules in 26.6.</a:t>
            </a:r>
            <a:r>
              <a:rPr lang="en-US" altLang="ja-JP" sz="1400" b="0" dirty="0"/>
              <a:t>” </a:t>
            </a:r>
            <a:r>
              <a:rPr lang="en-US" sz="1400" b="0" dirty="0"/>
              <a:t>(probably between the last 3</a:t>
            </a:r>
            <a:r>
              <a:rPr lang="en-US" sz="1400" b="0" baseline="30000" dirty="0"/>
              <a:t>rd</a:t>
            </a:r>
            <a:r>
              <a:rPr lang="en-US" sz="1400" b="0" dirty="0"/>
              <a:t> and 2</a:t>
            </a:r>
            <a:r>
              <a:rPr lang="en-US" sz="1400" b="0" baseline="30000" dirty="0"/>
              <a:t>nd</a:t>
            </a:r>
            <a:r>
              <a:rPr lang="en-US" sz="1400" b="0" dirty="0"/>
              <a:t>paragraph) in 26.5.3, and</a:t>
            </a:r>
          </a:p>
          <a:p>
            <a:r>
              <a:rPr lang="en-US" sz="1400" b="0" dirty="0"/>
              <a:t>-     </a:t>
            </a:r>
            <a:r>
              <a:rPr lang="en-US" sz="1400" b="0" dirty="0">
                <a:highlight>
                  <a:srgbClr val="00FF00"/>
                </a:highlight>
              </a:rPr>
              <a:t> delete </a:t>
            </a:r>
            <a:r>
              <a:rPr lang="en-US" altLang="ja-JP" sz="1400" b="0" dirty="0">
                <a:highlight>
                  <a:srgbClr val="00FF00"/>
                </a:highlight>
              </a:rPr>
              <a:t>“</a:t>
            </a:r>
            <a:r>
              <a:rPr lang="en-US" sz="1400" b="0" dirty="0">
                <a:highlight>
                  <a:srgbClr val="00FF00"/>
                </a:highlight>
              </a:rPr>
              <a:t>The A-MPDU may contain other MPDUs, subject to the rules in 26.6 (A-MPDU operation in an HE PPDU).</a:t>
            </a:r>
            <a:r>
              <a:rPr lang="en-US" altLang="ja-JP" sz="1400" b="0" dirty="0">
                <a:highlight>
                  <a:srgbClr val="00FF00"/>
                </a:highlight>
              </a:rPr>
              <a:t>”</a:t>
            </a:r>
            <a:r>
              <a:rPr lang="en-US" sz="1400" b="0" dirty="0">
                <a:highlight>
                  <a:srgbClr val="00FF00"/>
                </a:highlight>
              </a:rPr>
              <a:t> in 26.5.3.</a:t>
            </a:r>
          </a:p>
          <a:p>
            <a:endParaRPr lang="en-US" sz="1400" b="0" dirty="0">
              <a:highlight>
                <a:srgbClr val="00FF00"/>
              </a:highlight>
            </a:endParaRPr>
          </a:p>
          <a:p>
            <a:endParaRPr lang="en-US" sz="1400" dirty="0"/>
          </a:p>
        </p:txBody>
      </p:sp>
      <p:sp>
        <p:nvSpPr>
          <p:cNvPr id="4" name="Slide Number Placeholder 3">
            <a:extLst>
              <a:ext uri="{FF2B5EF4-FFF2-40B4-BE49-F238E27FC236}">
                <a16:creationId xmlns:a16="http://schemas.microsoft.com/office/drawing/2014/main" id="{34E680D0-2DE4-6D47-A35A-D220150E2D8E}"/>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DFA3B5BF-8B09-A54B-9311-8FC9B62BEF3C}"/>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6DCC4269-1621-5C4F-90D8-02D0486E932B}"/>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37373356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FE516B-12AF-3C49-B955-78DE5EEC3D14}"/>
              </a:ext>
            </a:extLst>
          </p:cNvPr>
          <p:cNvSpPr>
            <a:spLocks noGrp="1"/>
          </p:cNvSpPr>
          <p:nvPr>
            <p:ph type="title"/>
          </p:nvPr>
        </p:nvSpPr>
        <p:spPr/>
        <p:txBody>
          <a:bodyPr/>
          <a:lstStyle/>
          <a:p>
            <a:r>
              <a:rPr lang="en-US" dirty="0"/>
              <a:t>Cascading SP</a:t>
            </a:r>
          </a:p>
        </p:txBody>
      </p:sp>
      <p:sp>
        <p:nvSpPr>
          <p:cNvPr id="3" name="Content Placeholder 2">
            <a:extLst>
              <a:ext uri="{FF2B5EF4-FFF2-40B4-BE49-F238E27FC236}">
                <a16:creationId xmlns:a16="http://schemas.microsoft.com/office/drawing/2014/main" id="{6C158B8E-76FB-A343-9F1B-B200A5D3E6A3}"/>
              </a:ext>
            </a:extLst>
          </p:cNvPr>
          <p:cNvSpPr>
            <a:spLocks noGrp="1"/>
          </p:cNvSpPr>
          <p:nvPr>
            <p:ph idx="1"/>
          </p:nvPr>
        </p:nvSpPr>
        <p:spPr>
          <a:xfrm>
            <a:off x="965200" y="1591629"/>
            <a:ext cx="10361084" cy="2666999"/>
          </a:xfrm>
        </p:spPr>
        <p:txBody>
          <a:bodyPr/>
          <a:lstStyle/>
          <a:p>
            <a:r>
              <a:rPr lang="en-US" sz="1400" b="0" dirty="0"/>
              <a:t>Which Option do you prefer</a:t>
            </a:r>
          </a:p>
          <a:p>
            <a:r>
              <a:rPr lang="en-US" sz="1400" b="0" dirty="0"/>
              <a:t>Option 1:	change the first sentence in 26.5.3 MU cascading sequence to </a:t>
            </a:r>
            <a:r>
              <a:rPr lang="en-US" altLang="ja-JP" sz="1400" b="0" dirty="0"/>
              <a:t>“</a:t>
            </a:r>
            <a:r>
              <a:rPr lang="en-US" sz="1400" b="0" dirty="0">
                <a:highlight>
                  <a:srgbClr val="00FF00"/>
                </a:highlight>
              </a:rPr>
              <a:t>An MU cascading sequence is a frame exchange sequence between an AP and one or more non-AP STAs in which the AP, within a single PPDU, acknowledges one or more frames from a STA, and triggers the STA for a further UL transmission.",</a:t>
            </a:r>
          </a:p>
          <a:p>
            <a:r>
              <a:rPr lang="en-US" sz="1400" b="0" dirty="0"/>
              <a:t>-      add a sentence, </a:t>
            </a:r>
            <a:r>
              <a:rPr lang="en-US" altLang="ja-JP" sz="1400" b="0" dirty="0"/>
              <a:t>“</a:t>
            </a:r>
            <a:r>
              <a:rPr lang="en-US" sz="1400" b="0" dirty="0"/>
              <a:t>The MU cascading sequence may include one or more QoS Data frames with ack policy HTPE Ack and/or Management frame soliciting acknowledgement together with a triggering frame.</a:t>
            </a:r>
            <a:r>
              <a:rPr lang="en-US" altLang="ja-JP" sz="1400" b="0" dirty="0"/>
              <a:t>”</a:t>
            </a:r>
            <a:r>
              <a:rPr lang="en-US" sz="1400" b="0" dirty="0"/>
              <a:t>, at the beginning of the paragraph that starts with </a:t>
            </a:r>
            <a:r>
              <a:rPr lang="en-US" altLang="ja-JP" sz="1400" b="0" dirty="0"/>
              <a:t>“</a:t>
            </a:r>
            <a:r>
              <a:rPr lang="en-US" sz="1400" b="0" dirty="0"/>
              <a:t>The MU cascading sequence may have a different set of transmitters in HE TB PPDUs </a:t>
            </a:r>
            <a:r>
              <a:rPr lang="en-US" altLang="ja-JP" sz="1400" b="0" dirty="0"/>
              <a:t>…”</a:t>
            </a:r>
            <a:r>
              <a:rPr lang="en-US" sz="1400" b="0" dirty="0"/>
              <a:t> in 26.5.3, and</a:t>
            </a:r>
          </a:p>
          <a:p>
            <a:r>
              <a:rPr lang="en-US" sz="1400" b="0" dirty="0"/>
              <a:t>-      </a:t>
            </a:r>
            <a:r>
              <a:rPr lang="en-US" sz="1400" b="0" dirty="0">
                <a:highlight>
                  <a:srgbClr val="00FF00"/>
                </a:highlight>
              </a:rPr>
              <a:t>delete </a:t>
            </a:r>
            <a:r>
              <a:rPr lang="en-US" altLang="ja-JP" sz="1400" b="0" dirty="0">
                <a:highlight>
                  <a:srgbClr val="00FF00"/>
                </a:highlight>
              </a:rPr>
              <a:t>“</a:t>
            </a:r>
            <a:r>
              <a:rPr lang="en-US" sz="1400" b="0" dirty="0">
                <a:highlight>
                  <a:srgbClr val="00FF00"/>
                </a:highlight>
              </a:rPr>
              <a:t>The A-MPDU may contain other MPDUs, subject to the rules in 26.6 (A-MPDU operation in an HE PPDU).</a:t>
            </a:r>
            <a:r>
              <a:rPr lang="en-US" altLang="ja-JP" sz="1400" b="0" dirty="0">
                <a:highlight>
                  <a:srgbClr val="00FF00"/>
                </a:highlight>
              </a:rPr>
              <a:t>”</a:t>
            </a:r>
            <a:r>
              <a:rPr lang="en-US" sz="1400" b="0" dirty="0">
                <a:highlight>
                  <a:srgbClr val="00FF00"/>
                </a:highlight>
              </a:rPr>
              <a:t> in 26.5.3.  </a:t>
            </a:r>
            <a:r>
              <a:rPr lang="en-US" sz="1400" b="0" dirty="0" err="1">
                <a:highlight>
                  <a:srgbClr val="00FF00"/>
                </a:highlight>
              </a:rPr>
              <a:t>ß</a:t>
            </a:r>
            <a:r>
              <a:rPr lang="en-US" sz="1400" b="0" dirty="0">
                <a:highlight>
                  <a:srgbClr val="00FF00"/>
                </a:highlight>
              </a:rPr>
              <a:t> I am open with this. </a:t>
            </a:r>
            <a:r>
              <a:rPr lang="en-US" sz="1400" b="0" dirty="0">
                <a:solidFill>
                  <a:srgbClr val="FF0000"/>
                </a:solidFill>
                <a:highlight>
                  <a:srgbClr val="00FF00"/>
                </a:highlight>
              </a:rPr>
              <a:t>- 1</a:t>
            </a:r>
          </a:p>
          <a:p>
            <a:r>
              <a:rPr lang="en-US" sz="1400" b="0" dirty="0"/>
              <a:t> </a:t>
            </a:r>
          </a:p>
          <a:p>
            <a:r>
              <a:rPr lang="en-US" sz="1400" b="0" dirty="0"/>
              <a:t>Option 2:	change the first sentence in 26.5.3 MU cascading sequence to </a:t>
            </a:r>
            <a:r>
              <a:rPr lang="en-US" altLang="ja-JP" sz="1400" b="0" dirty="0"/>
              <a:t>“</a:t>
            </a:r>
            <a:r>
              <a:rPr lang="en-US" sz="1400" b="0" dirty="0">
                <a:highlight>
                  <a:srgbClr val="00FF00"/>
                </a:highlight>
              </a:rPr>
              <a:t>An MU cascading sequence is a frame exchange sequence between an AP and one or more non-AP STAs in which the AP, within a single PPDU, acknowledges one or more frames from a STA, and triggers the STA for a further UL transmission.",</a:t>
            </a:r>
          </a:p>
          <a:p>
            <a:r>
              <a:rPr lang="en-US" sz="1400" b="0" dirty="0"/>
              <a:t>-      add </a:t>
            </a:r>
            <a:r>
              <a:rPr lang="en-US" altLang="ja-JP" sz="1400" b="0" dirty="0"/>
              <a:t>“</a:t>
            </a:r>
            <a:r>
              <a:rPr lang="en-US" sz="1400" b="0" dirty="0"/>
              <a:t>NOTE</a:t>
            </a:r>
            <a:r>
              <a:rPr lang="en-US" altLang="ja-JP" sz="1400" b="0" dirty="0"/>
              <a:t>—</a:t>
            </a:r>
            <a:r>
              <a:rPr lang="en-US" sz="1400" b="0" dirty="0"/>
              <a:t>An A-MPDU sent by an AP in an MU cascading sequence typically includes, in addition to the acknowledgement and triggering frames, one or more QoS Data frames with ack policy HETP Ack and/or a Management frame soliciting acknowledgement, subject to the rules in 26.6.</a:t>
            </a:r>
            <a:r>
              <a:rPr lang="en-US" altLang="ja-JP" sz="1400" b="0" dirty="0"/>
              <a:t>” </a:t>
            </a:r>
            <a:r>
              <a:rPr lang="en-US" sz="1400" b="0" dirty="0"/>
              <a:t>(probably between the last 3</a:t>
            </a:r>
            <a:r>
              <a:rPr lang="en-US" sz="1400" b="0" baseline="30000" dirty="0"/>
              <a:t>rd</a:t>
            </a:r>
            <a:r>
              <a:rPr lang="en-US" sz="1400" b="0" dirty="0"/>
              <a:t> and 2</a:t>
            </a:r>
            <a:r>
              <a:rPr lang="en-US" sz="1400" b="0" baseline="30000" dirty="0"/>
              <a:t>nd</a:t>
            </a:r>
            <a:r>
              <a:rPr lang="en-US" sz="1400" b="0" dirty="0"/>
              <a:t>paragraph) in 26.5.3, and -8</a:t>
            </a:r>
          </a:p>
          <a:p>
            <a:r>
              <a:rPr lang="en-US" sz="1400" b="0" dirty="0"/>
              <a:t>-     </a:t>
            </a:r>
            <a:r>
              <a:rPr lang="en-US" sz="1400" b="0" dirty="0">
                <a:highlight>
                  <a:srgbClr val="00FF00"/>
                </a:highlight>
              </a:rPr>
              <a:t> delete </a:t>
            </a:r>
            <a:r>
              <a:rPr lang="en-US" altLang="ja-JP" sz="1400" b="0" dirty="0">
                <a:highlight>
                  <a:srgbClr val="00FF00"/>
                </a:highlight>
              </a:rPr>
              <a:t>“</a:t>
            </a:r>
            <a:r>
              <a:rPr lang="en-US" sz="1400" b="0" dirty="0">
                <a:highlight>
                  <a:srgbClr val="00FF00"/>
                </a:highlight>
              </a:rPr>
              <a:t>The A-MPDU may contain other MPDUs, subject to the rules in 26.6 (A-MPDU operation in an HE PPDU).</a:t>
            </a:r>
            <a:r>
              <a:rPr lang="en-US" altLang="ja-JP" sz="1400" b="0" dirty="0">
                <a:highlight>
                  <a:srgbClr val="00FF00"/>
                </a:highlight>
              </a:rPr>
              <a:t>”</a:t>
            </a:r>
            <a:r>
              <a:rPr lang="en-US" sz="1400" b="0" dirty="0">
                <a:highlight>
                  <a:srgbClr val="00FF00"/>
                </a:highlight>
              </a:rPr>
              <a:t> in 26.5.3.</a:t>
            </a:r>
          </a:p>
          <a:p>
            <a:endParaRPr lang="en-US" sz="1400" b="0" dirty="0"/>
          </a:p>
          <a:p>
            <a:r>
              <a:rPr lang="en-US" sz="1400" b="0" dirty="0"/>
              <a:t>Option 3: No change - 3</a:t>
            </a:r>
          </a:p>
          <a:p>
            <a:endParaRPr lang="en-US" sz="1400" b="0" dirty="0">
              <a:highlight>
                <a:srgbClr val="00FF00"/>
              </a:highlight>
            </a:endParaRPr>
          </a:p>
          <a:p>
            <a:endParaRPr lang="en-US" sz="1400" dirty="0"/>
          </a:p>
        </p:txBody>
      </p:sp>
      <p:sp>
        <p:nvSpPr>
          <p:cNvPr id="4" name="Slide Number Placeholder 3">
            <a:extLst>
              <a:ext uri="{FF2B5EF4-FFF2-40B4-BE49-F238E27FC236}">
                <a16:creationId xmlns:a16="http://schemas.microsoft.com/office/drawing/2014/main" id="{34E680D0-2DE4-6D47-A35A-D220150E2D8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DFA3B5BF-8B09-A54B-9311-8FC9B62BEF3C}"/>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6DCC4269-1621-5C4F-90D8-02D0486E932B}"/>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41341768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779549-A1E6-F047-90AD-432BAE46BA76}"/>
              </a:ext>
            </a:extLst>
          </p:cNvPr>
          <p:cNvSpPr>
            <a:spLocks noGrp="1"/>
          </p:cNvSpPr>
          <p:nvPr>
            <p:ph type="title"/>
          </p:nvPr>
        </p:nvSpPr>
        <p:spPr/>
        <p:txBody>
          <a:bodyPr/>
          <a:lstStyle/>
          <a:p>
            <a:r>
              <a:rPr lang="en-US" dirty="0"/>
              <a:t>CR Motion # 1108</a:t>
            </a:r>
          </a:p>
        </p:txBody>
      </p:sp>
      <p:sp>
        <p:nvSpPr>
          <p:cNvPr id="3" name="Content Placeholder 2">
            <a:extLst>
              <a:ext uri="{FF2B5EF4-FFF2-40B4-BE49-F238E27FC236}">
                <a16:creationId xmlns:a16="http://schemas.microsoft.com/office/drawing/2014/main" id="{BE636CC0-E74D-364C-971A-BBFAC9A5AE16}"/>
              </a:ext>
            </a:extLst>
          </p:cNvPr>
          <p:cNvSpPr>
            <a:spLocks noGrp="1"/>
          </p:cNvSpPr>
          <p:nvPr>
            <p:ph idx="1"/>
          </p:nvPr>
        </p:nvSpPr>
        <p:spPr/>
        <p:txBody>
          <a:bodyPr/>
          <a:lstStyle/>
          <a:p>
            <a:r>
              <a:rPr lang="en-US" dirty="0"/>
              <a:t>Move to approve “Revised” as the resolution to CID 25005. </a:t>
            </a:r>
            <a:r>
              <a:rPr lang="en-US" dirty="0" err="1"/>
              <a:t>TGax</a:t>
            </a:r>
            <a:r>
              <a:rPr lang="en-US" dirty="0"/>
              <a:t> Editor please make the changes:</a:t>
            </a:r>
          </a:p>
          <a:p>
            <a:r>
              <a:rPr lang="en-US" sz="1600" b="0" dirty="0"/>
              <a:t>change the first sentence in 26.5.3 MU cascading sequence to </a:t>
            </a:r>
            <a:r>
              <a:rPr lang="en-US" altLang="ja-JP" sz="1600" b="0" dirty="0"/>
              <a:t>“</a:t>
            </a:r>
            <a:r>
              <a:rPr lang="en-US" sz="1600" b="0" dirty="0"/>
              <a:t>An MU cascading sequence is a frame exchange sequence between an AP and one or more non-AP STAs in which the AP, within a single PPDU, acknowledges one or more frames from a STA, and triggers the STA for a further UL transmission.",</a:t>
            </a:r>
          </a:p>
          <a:p>
            <a:r>
              <a:rPr lang="en-US" sz="1600" b="0" dirty="0"/>
              <a:t>-      add </a:t>
            </a:r>
            <a:r>
              <a:rPr lang="en-US" altLang="ja-JP" sz="1600" b="0" dirty="0"/>
              <a:t>“</a:t>
            </a:r>
            <a:r>
              <a:rPr lang="en-US" sz="1600" b="0" dirty="0"/>
              <a:t>NOTE</a:t>
            </a:r>
            <a:r>
              <a:rPr lang="en-US" altLang="ja-JP" sz="1600" b="0" dirty="0"/>
              <a:t>—</a:t>
            </a:r>
            <a:r>
              <a:rPr lang="en-US" sz="1600" b="0" dirty="0"/>
              <a:t>An A-MPDU sent by an AP in an MU cascading sequence typically includes, in addition to the acknowledgement and triggering frames, one or more QoS Data frames with ack policy HETP Ack and/or a Management frame soliciting acknowledgement, subject to the rules in 26.6.</a:t>
            </a:r>
            <a:r>
              <a:rPr lang="en-US" altLang="ja-JP" sz="1600" b="0" dirty="0"/>
              <a:t>” </a:t>
            </a:r>
            <a:r>
              <a:rPr lang="en-US" sz="1600" b="0" dirty="0"/>
              <a:t>between the last 3</a:t>
            </a:r>
            <a:r>
              <a:rPr lang="en-US" sz="1600" b="0" baseline="30000" dirty="0"/>
              <a:t>rd</a:t>
            </a:r>
            <a:r>
              <a:rPr lang="en-US" sz="1600" b="0" dirty="0"/>
              <a:t> and 2</a:t>
            </a:r>
            <a:r>
              <a:rPr lang="en-US" sz="1600" b="0" baseline="30000" dirty="0"/>
              <a:t>nd</a:t>
            </a:r>
            <a:r>
              <a:rPr lang="en-US" sz="1600" b="0" dirty="0"/>
              <a:t>paragraph in 26.5.3, and</a:t>
            </a:r>
          </a:p>
          <a:p>
            <a:r>
              <a:rPr lang="en-US" sz="1600" b="0" dirty="0"/>
              <a:t>-      delete </a:t>
            </a:r>
            <a:r>
              <a:rPr lang="en-US" altLang="ja-JP" sz="1600" b="0" dirty="0"/>
              <a:t>“</a:t>
            </a:r>
            <a:r>
              <a:rPr lang="en-US" sz="1600" b="0" dirty="0"/>
              <a:t>The A-MPDU may contain other MPDUs, subject to the rules in 26.6 (A-MPDU operation in an HE PPDU).</a:t>
            </a:r>
            <a:r>
              <a:rPr lang="en-US" altLang="ja-JP" sz="1600" b="0" dirty="0"/>
              <a:t>”</a:t>
            </a:r>
            <a:r>
              <a:rPr lang="en-US" sz="1600" b="0" dirty="0"/>
              <a:t> in 26.5.3.</a:t>
            </a:r>
            <a:endParaRPr lang="en-US" b="0" dirty="0">
              <a:highlight>
                <a:srgbClr val="00FF00"/>
              </a:highlight>
            </a:endParaRPr>
          </a:p>
          <a:p>
            <a:r>
              <a:rPr lang="en-US" dirty="0"/>
              <a:t>Move: 	Mark Rison	Second: </a:t>
            </a:r>
            <a:r>
              <a:rPr lang="en-US" dirty="0" err="1"/>
              <a:t>Tomo</a:t>
            </a:r>
            <a:r>
              <a:rPr lang="en-US" dirty="0"/>
              <a:t> Adachi</a:t>
            </a:r>
          </a:p>
          <a:p>
            <a:r>
              <a:rPr lang="en-US" dirty="0"/>
              <a:t>Y/N/A:10/1/1 Motion pass</a:t>
            </a:r>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77E50AF5-7155-E840-83A5-BAEFD3EADD9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EA0C521B-BE8C-774A-A7FD-8CA888407B9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73013052-9D4A-C04E-A09C-B9B28C70AB95}"/>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164321125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A8C9C3-C699-9641-9FAF-1EC866BD4547}"/>
              </a:ext>
            </a:extLst>
          </p:cNvPr>
          <p:cNvSpPr>
            <a:spLocks noGrp="1"/>
          </p:cNvSpPr>
          <p:nvPr>
            <p:ph type="title"/>
          </p:nvPr>
        </p:nvSpPr>
        <p:spPr/>
        <p:txBody>
          <a:bodyPr/>
          <a:lstStyle/>
          <a:p>
            <a:r>
              <a:rPr lang="en-US" dirty="0"/>
              <a:t>CR Motion #1109</a:t>
            </a:r>
          </a:p>
        </p:txBody>
      </p:sp>
      <p:sp>
        <p:nvSpPr>
          <p:cNvPr id="3" name="Content Placeholder 2">
            <a:extLst>
              <a:ext uri="{FF2B5EF4-FFF2-40B4-BE49-F238E27FC236}">
                <a16:creationId xmlns:a16="http://schemas.microsoft.com/office/drawing/2014/main" id="{8D1C34AF-116E-074B-93F2-50448730C2D3}"/>
              </a:ext>
            </a:extLst>
          </p:cNvPr>
          <p:cNvSpPr>
            <a:spLocks noGrp="1"/>
          </p:cNvSpPr>
          <p:nvPr>
            <p:ph idx="1"/>
          </p:nvPr>
        </p:nvSpPr>
        <p:spPr/>
        <p:txBody>
          <a:bodyPr/>
          <a:lstStyle/>
          <a:p>
            <a:r>
              <a:rPr lang="en-US" dirty="0"/>
              <a:t>Move to approve resolutions to CIDs </a:t>
            </a:r>
            <a:r>
              <a:rPr lang="en-GB" dirty="0"/>
              <a:t>25043, 25044, 25118 in doc</a:t>
            </a:r>
            <a:r>
              <a:rPr lang="en-CA" dirty="0"/>
              <a:t> </a:t>
            </a:r>
            <a:r>
              <a:rPr lang="en-CA" dirty="0">
                <a:hlinkClick r:id="rId2"/>
              </a:rPr>
              <a:t>https://mentor.ieee.org/802.11/dcn/20/11-20-1530-02-00ax-sa2-clause-10-comment-resolution.docx</a:t>
            </a:r>
            <a:r>
              <a:rPr lang="en-CA" dirty="0"/>
              <a:t> </a:t>
            </a:r>
          </a:p>
          <a:p>
            <a:endParaRPr lang="en-CA" dirty="0"/>
          </a:p>
          <a:p>
            <a:r>
              <a:rPr lang="en-CA" dirty="0"/>
              <a:t>Move:  Alfred </a:t>
            </a:r>
            <a:r>
              <a:rPr lang="en-CA" dirty="0" err="1"/>
              <a:t>Asterjadhi</a:t>
            </a:r>
            <a:r>
              <a:rPr lang="en-CA" dirty="0"/>
              <a:t>			Second: </a:t>
            </a:r>
            <a:r>
              <a:rPr lang="en-CA" dirty="0" err="1"/>
              <a:t>Yasu</a:t>
            </a:r>
            <a:r>
              <a:rPr lang="en-CA" dirty="0"/>
              <a:t> Inoue</a:t>
            </a:r>
          </a:p>
          <a:p>
            <a:r>
              <a:rPr lang="en-CA" dirty="0"/>
              <a:t>Approved with unanimous </a:t>
            </a:r>
            <a:r>
              <a:rPr lang="en-CA" dirty="0" err="1"/>
              <a:t>sconsent</a:t>
            </a:r>
            <a:endParaRPr lang="en-US" dirty="0"/>
          </a:p>
        </p:txBody>
      </p:sp>
      <p:sp>
        <p:nvSpPr>
          <p:cNvPr id="4" name="Slide Number Placeholder 3">
            <a:extLst>
              <a:ext uri="{FF2B5EF4-FFF2-40B4-BE49-F238E27FC236}">
                <a16:creationId xmlns:a16="http://schemas.microsoft.com/office/drawing/2014/main" id="{396AB94E-5487-4949-9C12-138A9B34008A}"/>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6F6AB0B6-7A26-484C-B9AA-1CAC72BCCE4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4AEE1B56-DC0E-A04B-BD4E-F183DD9B205E}"/>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296685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FBC1A2-4659-1747-AF1C-F65960975C35}"/>
              </a:ext>
            </a:extLst>
          </p:cNvPr>
          <p:cNvSpPr>
            <a:spLocks noGrp="1"/>
          </p:cNvSpPr>
          <p:nvPr>
            <p:ph type="title"/>
          </p:nvPr>
        </p:nvSpPr>
        <p:spPr/>
        <p:txBody>
          <a:bodyPr/>
          <a:lstStyle/>
          <a:p>
            <a:r>
              <a:rPr lang="en-US" dirty="0"/>
              <a:t>CR Motion#1110</a:t>
            </a:r>
          </a:p>
        </p:txBody>
      </p:sp>
      <p:sp>
        <p:nvSpPr>
          <p:cNvPr id="3" name="Content Placeholder 2">
            <a:extLst>
              <a:ext uri="{FF2B5EF4-FFF2-40B4-BE49-F238E27FC236}">
                <a16:creationId xmlns:a16="http://schemas.microsoft.com/office/drawing/2014/main" id="{AB2635EE-BA64-924A-BCC8-44857B9E69FB}"/>
              </a:ext>
            </a:extLst>
          </p:cNvPr>
          <p:cNvSpPr>
            <a:spLocks noGrp="1"/>
          </p:cNvSpPr>
          <p:nvPr>
            <p:ph idx="1"/>
          </p:nvPr>
        </p:nvSpPr>
        <p:spPr/>
        <p:txBody>
          <a:bodyPr/>
          <a:lstStyle/>
          <a:p>
            <a:r>
              <a:rPr lang="en-US" dirty="0"/>
              <a:t>Move to approve resolutions to CIDs </a:t>
            </a:r>
            <a:r>
              <a:rPr lang="en-GB" dirty="0"/>
              <a:t>25045, 25048, 25065, 25070, 25093</a:t>
            </a:r>
            <a:r>
              <a:rPr lang="en-US" dirty="0"/>
              <a:t> in doc </a:t>
            </a:r>
          </a:p>
          <a:p>
            <a:r>
              <a:rPr lang="en-CA" dirty="0">
                <a:hlinkClick r:id="rId2"/>
              </a:rPr>
              <a:t>https://mentor.ieee.org/802.11/dcn/20/11-20-1531-04-00ax-cr-for-miscellaneous-cids-in-sa2.docx</a:t>
            </a:r>
            <a:r>
              <a:rPr lang="en-CA" dirty="0"/>
              <a:t> </a:t>
            </a:r>
          </a:p>
          <a:p>
            <a:endParaRPr lang="en-CA" dirty="0"/>
          </a:p>
          <a:p>
            <a:r>
              <a:rPr lang="en-CA" dirty="0"/>
              <a:t>Move:		Po-Kai Huang	Second: </a:t>
            </a:r>
            <a:r>
              <a:rPr lang="en-CA" dirty="0" err="1"/>
              <a:t>Liwen</a:t>
            </a:r>
            <a:r>
              <a:rPr lang="en-CA" dirty="0"/>
              <a:t> Chu</a:t>
            </a:r>
          </a:p>
          <a:p>
            <a:r>
              <a:rPr lang="en-CA" dirty="0"/>
              <a:t>Approved with unanimous consent.</a:t>
            </a:r>
          </a:p>
        </p:txBody>
      </p:sp>
      <p:sp>
        <p:nvSpPr>
          <p:cNvPr id="4" name="Slide Number Placeholder 3">
            <a:extLst>
              <a:ext uri="{FF2B5EF4-FFF2-40B4-BE49-F238E27FC236}">
                <a16:creationId xmlns:a16="http://schemas.microsoft.com/office/drawing/2014/main" id="{2C23D6F5-D4E7-0146-B2D1-4650B867A787}"/>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B6476139-0A62-F441-85CE-B228996A477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69F33AA2-2756-3440-9D54-72B9C9A16C82}"/>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223402722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October 6</a:t>
            </a:r>
            <a:r>
              <a:rPr lang="en-US" baseline="30000" dirty="0"/>
              <a:t>th</a:t>
            </a:r>
            <a:r>
              <a:rPr lang="en-US" dirty="0"/>
              <a:t> Teleconference Agenda</a:t>
            </a:r>
          </a:p>
        </p:txBody>
      </p:sp>
      <p:sp>
        <p:nvSpPr>
          <p:cNvPr id="3" name="Content Placeholder 2"/>
          <p:cNvSpPr>
            <a:spLocks noGrp="1"/>
          </p:cNvSpPr>
          <p:nvPr>
            <p:ph idx="1"/>
          </p:nvPr>
        </p:nvSpPr>
        <p:spPr>
          <a:xfrm>
            <a:off x="923355" y="160019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a:t>
            </a:r>
            <a:endParaRPr lang="en-US" sz="1800" dirty="0"/>
          </a:p>
          <a:p>
            <a:pPr>
              <a:buFont typeface="Arial" panose="020B0604020202020204" pitchFamily="34" charset="0"/>
              <a:buChar char="•"/>
            </a:pPr>
            <a:r>
              <a:rPr lang="en-US" sz="1800" dirty="0"/>
              <a:t>Comment Resolution and Motions</a:t>
            </a:r>
            <a:endParaRPr lang="en-US" sz="1200" dirty="0">
              <a:hlinkClick r:id="rId3"/>
            </a:endParaRPr>
          </a:p>
          <a:p>
            <a:pPr lvl="1">
              <a:buFont typeface="Arial" panose="020B0604020202020204" pitchFamily="34" charset="0"/>
              <a:buChar char="•"/>
            </a:pPr>
            <a:r>
              <a:rPr lang="en-US" sz="1400" dirty="0">
                <a:hlinkClick r:id="rId3"/>
              </a:rPr>
              <a:t>https://mentor.ieee.org/802.11/dcn/20/11-20-1523-01-00ax-11ax-sa2-draft-7-0-comment-resolutions.docx</a:t>
            </a:r>
            <a:r>
              <a:rPr lang="en-US" sz="1400" dirty="0"/>
              <a:t> - </a:t>
            </a:r>
            <a:r>
              <a:rPr lang="en-US" sz="1400" dirty="0" err="1"/>
              <a:t>Menzo</a:t>
            </a:r>
            <a:r>
              <a:rPr lang="en-US" sz="1400" dirty="0"/>
              <a:t> </a:t>
            </a:r>
            <a:r>
              <a:rPr lang="en-US" sz="1400" dirty="0" err="1"/>
              <a:t>Wentink</a:t>
            </a:r>
            <a:endParaRPr lang="en-US" sz="1400" dirty="0"/>
          </a:p>
          <a:p>
            <a:pPr lvl="1">
              <a:buFont typeface="Arial" panose="020B0604020202020204" pitchFamily="34" charset="0"/>
              <a:buChar char="•"/>
            </a:pPr>
            <a:r>
              <a:rPr lang="en-US" sz="1400" strike="sngStrike" dirty="0">
                <a:hlinkClick r:id="rId4"/>
              </a:rPr>
              <a:t>https://mentor.ieee.org/802.11/dcn/20/11-20-1528-00-00ax-sig-b-cr-on-d7-0.doc</a:t>
            </a:r>
            <a:r>
              <a:rPr lang="en-US" sz="1400" strike="sngStrike" dirty="0"/>
              <a:t> - Ross Jian Yu</a:t>
            </a:r>
          </a:p>
          <a:p>
            <a:pPr lvl="1">
              <a:buFont typeface="Arial" panose="020B0604020202020204" pitchFamily="34" charset="0"/>
              <a:buChar char="•"/>
            </a:pPr>
            <a:r>
              <a:rPr lang="en-US" sz="1400" dirty="0">
                <a:hlinkClick r:id="rId5"/>
              </a:rPr>
              <a:t>https://mentor.ieee.org/802.11/dcn/20/11-20-1530-02-00ax-sa2-clause-10-comment-resolution.docx</a:t>
            </a:r>
            <a:r>
              <a:rPr lang="en-US" sz="1400" dirty="0"/>
              <a:t> - Osama </a:t>
            </a:r>
            <a:r>
              <a:rPr lang="en-US" sz="1400" dirty="0" err="1"/>
              <a:t>Aboul-Magd</a:t>
            </a:r>
            <a:endParaRPr lang="en-US" sz="1400" dirty="0"/>
          </a:p>
          <a:p>
            <a:pPr lvl="1">
              <a:buFont typeface="Arial" panose="020B0604020202020204" pitchFamily="34" charset="0"/>
              <a:buChar char="•"/>
            </a:pPr>
            <a:r>
              <a:rPr lang="en-US" sz="1400" dirty="0">
                <a:hlinkClick r:id="rId6"/>
              </a:rPr>
              <a:t>https://mentor.ieee.org/802.11/dcn/20/11-20-1541-00-00ax-mac-cr-miscellaneous-cids-for-sa2.docx</a:t>
            </a:r>
            <a:r>
              <a:rPr lang="en-US" sz="1400" dirty="0"/>
              <a:t> - Alfred </a:t>
            </a:r>
            <a:r>
              <a:rPr lang="en-US" sz="1400" dirty="0" err="1"/>
              <a:t>Asterjadhi</a:t>
            </a:r>
            <a:endParaRPr lang="en-US" sz="1400" dirty="0"/>
          </a:p>
          <a:p>
            <a:pPr lvl="1">
              <a:buFont typeface="Arial" panose="020B0604020202020204" pitchFamily="34" charset="0"/>
              <a:buChar char="•"/>
            </a:pPr>
            <a:r>
              <a:rPr lang="en-US" sz="1400" dirty="0">
                <a:hlinkClick r:id="rId7"/>
              </a:rPr>
              <a:t>https://mentor.ieee.org/802.11/dcn/20/11-20-1571-00-00ax-sa2-comment-resolution-25076-25077.docx</a:t>
            </a:r>
            <a:r>
              <a:rPr lang="en-US" sz="1400" dirty="0"/>
              <a:t> - </a:t>
            </a:r>
            <a:r>
              <a:rPr lang="en-US" sz="1400" dirty="0" err="1"/>
              <a:t>Liwen</a:t>
            </a:r>
            <a:r>
              <a:rPr lang="en-US" sz="1400" dirty="0"/>
              <a:t> Chu</a:t>
            </a:r>
          </a:p>
          <a:p>
            <a:pPr>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11102834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br>
              <a:rPr lang="en-US" altLang="en-US" dirty="0">
                <a:solidFill>
                  <a:srgbClr val="0000FF"/>
                </a:solidFill>
                <a:latin typeface="Arial Black" panose="020B0A04020102020204" pitchFamily="34" charset="0"/>
              </a:rPr>
            </a:b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IEEE 802.11 TGax:</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2209801" y="2590800"/>
            <a:ext cx="7770813" cy="2971800"/>
          </a:xfrm>
          <a:ln/>
        </p:spPr>
        <p:txBody>
          <a:bodyPr/>
          <a:lstStyle/>
          <a:p>
            <a:pPr algn="ctr">
              <a:lnSpc>
                <a:spcPct val="90000"/>
              </a:lnSpc>
              <a:buFontTx/>
              <a:buNone/>
            </a:pPr>
            <a:r>
              <a:rPr lang="en-GB" sz="2000" dirty="0"/>
              <a:t> </a:t>
            </a:r>
            <a:r>
              <a:rPr lang="en-US" sz="3600" dirty="0" err="1">
                <a:latin typeface="Arial" panose="020B0604020202020204" pitchFamily="34" charset="0"/>
              </a:rPr>
              <a:t>TGax</a:t>
            </a:r>
            <a:r>
              <a:rPr lang="en-US" sz="3600" dirty="0">
                <a:latin typeface="Arial" panose="020B0604020202020204" pitchFamily="34" charset="0"/>
              </a:rPr>
              <a:t> CRC Teleconference Agendas: October – November - December 2020</a:t>
            </a:r>
          </a:p>
          <a:p>
            <a:pPr algn="ctr">
              <a:lnSpc>
                <a:spcPct val="90000"/>
              </a:lnSpc>
              <a:buFontTx/>
              <a:buNone/>
            </a:pPr>
            <a:endParaRPr lang="en-US" altLang="en-US" sz="2000" dirty="0">
              <a:latin typeface="Arial" panose="020B0604020202020204" pitchFamily="34" charset="0"/>
            </a:endParaRPr>
          </a:p>
          <a:p>
            <a:pPr algn="ctr">
              <a:lnSpc>
                <a:spcPct val="90000"/>
              </a:lnSpc>
              <a:buFontTx/>
              <a:buNone/>
            </a:pPr>
            <a:r>
              <a:rPr lang="en-US" altLang="en-US" sz="2000" dirty="0">
                <a:latin typeface="Arial" panose="020B0604020202020204" pitchFamily="34" charset="0"/>
              </a:rPr>
              <a:t>Chair: Osama Aboul-Magd (Huawei Technologies)</a:t>
            </a:r>
          </a:p>
          <a:p>
            <a:pPr algn="ctr">
              <a:lnSpc>
                <a:spcPct val="90000"/>
              </a:lnSpc>
              <a:buFontTx/>
              <a:buNone/>
            </a:pPr>
            <a:r>
              <a:rPr lang="en-US" altLang="en-US" sz="2000" dirty="0">
                <a:latin typeface="Arial" panose="020B0604020202020204" pitchFamily="34" charset="0"/>
              </a:rPr>
              <a:t>Vice Chair: Alfred Asterjadhi (Qualcomm)</a:t>
            </a:r>
          </a:p>
          <a:p>
            <a:pPr algn="ctr">
              <a:lnSpc>
                <a:spcPct val="90000"/>
              </a:lnSpc>
              <a:buFontTx/>
              <a:buNone/>
            </a:pPr>
            <a:r>
              <a:rPr lang="en-US" altLang="en-US" sz="2000" dirty="0">
                <a:latin typeface="Arial" panose="020B0604020202020204" pitchFamily="34" charset="0"/>
              </a:rPr>
              <a:t>Vice Chair: Ron </a:t>
            </a:r>
            <a:r>
              <a:rPr lang="en-US" altLang="en-US" sz="2000" dirty="0" err="1">
                <a:latin typeface="Arial" panose="020B0604020202020204" pitchFamily="34" charset="0"/>
              </a:rPr>
              <a:t>Porat</a:t>
            </a:r>
            <a:r>
              <a:rPr lang="en-US" altLang="en-US" sz="2000" dirty="0">
                <a:latin typeface="Arial" panose="020B0604020202020204" pitchFamily="34" charset="0"/>
              </a:rPr>
              <a:t> (Broadcom)</a:t>
            </a:r>
            <a:endParaRPr lang="en-US" altLang="en-US" sz="1800" dirty="0">
              <a:latin typeface="Arial" panose="020B0604020202020204" pitchFamily="34" charset="0"/>
            </a:endParaRPr>
          </a:p>
          <a:p>
            <a:pPr algn="ctr">
              <a:lnSpc>
                <a:spcPct val="90000"/>
              </a:lnSpc>
              <a:buFontTx/>
              <a:buNone/>
            </a:pPr>
            <a:r>
              <a:rPr lang="en-US" altLang="en-US" sz="2000" dirty="0">
                <a:latin typeface="Arial" panose="020B0604020202020204" pitchFamily="34" charset="0"/>
              </a:rPr>
              <a:t>Secretary: Yasuhiko Inoue (NTT)</a:t>
            </a:r>
          </a:p>
          <a:p>
            <a:pPr algn="ctr">
              <a:lnSpc>
                <a:spcPct val="90000"/>
              </a:lnSpc>
              <a:buFontTx/>
              <a:buNone/>
            </a:pPr>
            <a:r>
              <a:rPr lang="en-US" altLang="en-US" sz="2000" dirty="0">
                <a:latin typeface="Arial" panose="020B0604020202020204" pitchFamily="34" charset="0"/>
              </a:rPr>
              <a:t>Technical Editor: Robert Stacey (Intel)</a:t>
            </a:r>
            <a:endParaRPr lang="en-CA" altLang="en-US" sz="2000"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4" name="Date Placeholder 3"/>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39118774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CA"/>
              <a:t>October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1292049092"/>
              </p:ext>
            </p:extLst>
          </p:nvPr>
        </p:nvGraphicFramePr>
        <p:xfrm>
          <a:off x="1676400" y="2534920"/>
          <a:ext cx="9093202" cy="188468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50292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strike="noStrike" dirty="0"/>
                        <a:t>11-20/1530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strike="noStrike" kern="1200" dirty="0">
                          <a:solidFill>
                            <a:schemeClr val="dk1"/>
                          </a:solidFill>
                          <a:effectLst/>
                          <a:highlight>
                            <a:srgbClr val="00FF00"/>
                          </a:highlight>
                          <a:latin typeface="+mn-lt"/>
                          <a:ea typeface="+mn-ea"/>
                          <a:cs typeface="+mn-cs"/>
                        </a:rPr>
                        <a:t>25044 </a:t>
                      </a:r>
                      <a:r>
                        <a:rPr lang="en-GB" sz="1800" strike="noStrike" kern="1200" dirty="0">
                          <a:solidFill>
                            <a:schemeClr val="dk1"/>
                          </a:solidFill>
                          <a:effectLst/>
                          <a:latin typeface="+mn-lt"/>
                          <a:ea typeface="+mn-ea"/>
                          <a:cs typeface="+mn-cs"/>
                        </a:rPr>
                        <a:t>resolved in doc 11-20/1523r2</a:t>
                      </a:r>
                      <a:endParaRPr lang="en-US" strike="noStrike" dirty="0"/>
                    </a:p>
                  </a:txBody>
                  <a:tcPr/>
                </a:tc>
                <a:extLst>
                  <a:ext uri="{0D108BD9-81ED-4DB2-BD59-A6C34878D82A}">
                    <a16:rowId xmlns:a16="http://schemas.microsoft.com/office/drawing/2014/main" val="1507950612"/>
                  </a:ext>
                </a:extLst>
              </a:tr>
              <a:tr h="370840">
                <a:tc>
                  <a:txBody>
                    <a:bodyPr/>
                    <a:lstStyle/>
                    <a:p>
                      <a:r>
                        <a:rPr lang="en-US" strike="noStrike" dirty="0"/>
                        <a:t>11-20/1541</a:t>
                      </a:r>
                    </a:p>
                  </a:txBody>
                  <a:tcPr/>
                </a:tc>
                <a:tc>
                  <a:txBody>
                    <a:bodyPr/>
                    <a:lstStyle/>
                    <a:p>
                      <a:pPr lvl="0"/>
                      <a:r>
                        <a:rPr lang="en-GB" sz="1800" kern="1200" dirty="0">
                          <a:solidFill>
                            <a:schemeClr val="dk1"/>
                          </a:solidFill>
                          <a:effectLst/>
                          <a:latin typeface="+mn-lt"/>
                          <a:ea typeface="+mn-ea"/>
                          <a:cs typeface="+mn-cs"/>
                        </a:rPr>
                        <a:t>25015, 25018, 25035, 25046, 25049, 25063, 25066, 25094, 25121, 25126,</a:t>
                      </a:r>
                      <a:endParaRPr lang="en-CA" sz="1800" kern="1200" dirty="0">
                        <a:solidFill>
                          <a:schemeClr val="dk1"/>
                        </a:solidFill>
                        <a:effectLst/>
                        <a:latin typeface="+mn-lt"/>
                        <a:ea typeface="+mn-ea"/>
                        <a:cs typeface="+mn-cs"/>
                      </a:endParaRPr>
                    </a:p>
                    <a:p>
                      <a:r>
                        <a:rPr lang="en-GB" sz="1800" kern="1200" dirty="0">
                          <a:solidFill>
                            <a:schemeClr val="dk1"/>
                          </a:solidFill>
                          <a:effectLst/>
                          <a:latin typeface="+mn-lt"/>
                          <a:ea typeface="+mn-ea"/>
                          <a:cs typeface="+mn-cs"/>
                        </a:rPr>
                        <a:t>25127, 25128, </a:t>
                      </a:r>
                      <a:r>
                        <a:rPr lang="en-GB" sz="1800" kern="1200" dirty="0">
                          <a:solidFill>
                            <a:schemeClr val="dk1"/>
                          </a:solidFill>
                          <a:effectLst/>
                          <a:highlight>
                            <a:srgbClr val="FFFF00"/>
                          </a:highlight>
                          <a:latin typeface="+mn-lt"/>
                          <a:ea typeface="+mn-ea"/>
                          <a:cs typeface="+mn-cs"/>
                        </a:rPr>
                        <a:t>25129</a:t>
                      </a:r>
                      <a:r>
                        <a:rPr lang="en-GB" sz="1800" kern="1200" dirty="0">
                          <a:solidFill>
                            <a:schemeClr val="dk1"/>
                          </a:solidFill>
                          <a:effectLst/>
                          <a:latin typeface="+mn-lt"/>
                          <a:ea typeface="+mn-ea"/>
                          <a:cs typeface="+mn-cs"/>
                        </a:rPr>
                        <a:t>, 25130, 25131, 25088</a:t>
                      </a:r>
                      <a:r>
                        <a:rPr lang="en-CA" dirty="0">
                          <a:effectLst/>
                        </a:rPr>
                        <a:t> </a:t>
                      </a:r>
                      <a:endParaRPr lang="en-US" strike="noStrike" dirty="0"/>
                    </a:p>
                  </a:txBody>
                  <a:tcPr/>
                </a:tc>
                <a:extLst>
                  <a:ext uri="{0D108BD9-81ED-4DB2-BD59-A6C34878D82A}">
                    <a16:rowId xmlns:a16="http://schemas.microsoft.com/office/drawing/2014/main" val="644024948"/>
                  </a:ext>
                </a:extLst>
              </a:tr>
              <a:tr h="370840">
                <a:tc>
                  <a:txBody>
                    <a:bodyPr/>
                    <a:lstStyle/>
                    <a:p>
                      <a:endParaRPr lang="en-US" strike="sngStrike"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trike="sngStrike" dirty="0"/>
                    </a:p>
                  </a:txBody>
                  <a:tcPr/>
                </a:tc>
                <a:extLst>
                  <a:ext uri="{0D108BD9-81ED-4DB2-BD59-A6C34878D82A}">
                    <a16:rowId xmlns:a16="http://schemas.microsoft.com/office/drawing/2014/main" val="3989363071"/>
                  </a:ext>
                </a:extLst>
              </a:tr>
            </a:tbl>
          </a:graphicData>
        </a:graphic>
      </p:graphicFrame>
    </p:spTree>
    <p:extLst>
      <p:ext uri="{BB962C8B-B14F-4D97-AF65-F5344CB8AC3E}">
        <p14:creationId xmlns:p14="http://schemas.microsoft.com/office/powerpoint/2010/main" val="260447513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2944D6-CFD4-2441-8A31-2641F5705F0F}"/>
              </a:ext>
            </a:extLst>
          </p:cNvPr>
          <p:cNvSpPr>
            <a:spLocks noGrp="1"/>
          </p:cNvSpPr>
          <p:nvPr>
            <p:ph type="title"/>
          </p:nvPr>
        </p:nvSpPr>
        <p:spPr/>
        <p:txBody>
          <a:bodyPr/>
          <a:lstStyle/>
          <a:p>
            <a:r>
              <a:rPr lang="en-US" dirty="0"/>
              <a:t>CR Motion #1111</a:t>
            </a:r>
          </a:p>
        </p:txBody>
      </p:sp>
      <p:sp>
        <p:nvSpPr>
          <p:cNvPr id="6" name="Content Placeholder 5">
            <a:extLst>
              <a:ext uri="{FF2B5EF4-FFF2-40B4-BE49-F238E27FC236}">
                <a16:creationId xmlns:a16="http://schemas.microsoft.com/office/drawing/2014/main" id="{ACA84CAC-8B08-8446-8173-12AFE0BE1578}"/>
              </a:ext>
            </a:extLst>
          </p:cNvPr>
          <p:cNvSpPr>
            <a:spLocks noGrp="1"/>
          </p:cNvSpPr>
          <p:nvPr>
            <p:ph idx="1"/>
          </p:nvPr>
        </p:nvSpPr>
        <p:spPr/>
        <p:txBody>
          <a:bodyPr/>
          <a:lstStyle/>
          <a:p>
            <a:r>
              <a:rPr lang="en-US" dirty="0"/>
              <a:t>Move to approve resolutions to CIDs 25038 and 25044 and the text change related to CID a in doc </a:t>
            </a:r>
            <a:r>
              <a:rPr lang="en-US" dirty="0">
                <a:hlinkClick r:id="rId2"/>
              </a:rPr>
              <a:t>https://mentor.ieee.org/802.11/dcn/20/11-20-1523-02-00ax-11ax-sa2-draft-7-0-comment-resolutions.docx</a:t>
            </a:r>
            <a:r>
              <a:rPr lang="en-US" dirty="0"/>
              <a:t> </a:t>
            </a:r>
          </a:p>
          <a:p>
            <a:endParaRPr lang="en-US" dirty="0"/>
          </a:p>
          <a:p>
            <a:r>
              <a:rPr lang="en-US" dirty="0"/>
              <a:t>Move: </a:t>
            </a:r>
            <a:r>
              <a:rPr lang="en-US" dirty="0" err="1"/>
              <a:t>Menzo</a:t>
            </a:r>
            <a:r>
              <a:rPr lang="en-US" dirty="0"/>
              <a:t> </a:t>
            </a:r>
            <a:r>
              <a:rPr lang="en-US" dirty="0" err="1"/>
              <a:t>Wentink</a:t>
            </a:r>
            <a:r>
              <a:rPr lang="en-US" dirty="0"/>
              <a:t>		Second: Yasuhiko Inoue</a:t>
            </a:r>
          </a:p>
          <a:p>
            <a:r>
              <a:rPr lang="en-US" dirty="0"/>
              <a:t>Approved with unanimous consent.</a:t>
            </a:r>
          </a:p>
        </p:txBody>
      </p:sp>
      <p:sp>
        <p:nvSpPr>
          <p:cNvPr id="5" name="Slide Number Placeholder 4">
            <a:extLst>
              <a:ext uri="{FF2B5EF4-FFF2-40B4-BE49-F238E27FC236}">
                <a16:creationId xmlns:a16="http://schemas.microsoft.com/office/drawing/2014/main" id="{8BABCAB9-F3B1-634F-A60D-969AA759FB76}"/>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sp>
        <p:nvSpPr>
          <p:cNvPr id="4" name="Footer Placeholder 3">
            <a:extLst>
              <a:ext uri="{FF2B5EF4-FFF2-40B4-BE49-F238E27FC236}">
                <a16:creationId xmlns:a16="http://schemas.microsoft.com/office/drawing/2014/main" id="{DF9F831E-2ACD-1140-B020-919C29DCA0FC}"/>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5B0A0570-02A3-5248-95E5-9C9D96675E2D}"/>
              </a:ext>
            </a:extLst>
          </p:cNvPr>
          <p:cNvSpPr>
            <a:spLocks noGrp="1"/>
          </p:cNvSpPr>
          <p:nvPr>
            <p:ph type="dt" idx="15"/>
          </p:nvPr>
        </p:nvSpPr>
        <p:spPr/>
        <p:txBody>
          <a:bodyPr/>
          <a:lstStyle/>
          <a:p>
            <a:r>
              <a:rPr lang="en-CA"/>
              <a:t>October 2020</a:t>
            </a:r>
            <a:endParaRPr lang="en-GB"/>
          </a:p>
        </p:txBody>
      </p:sp>
    </p:spTree>
    <p:extLst>
      <p:ext uri="{BB962C8B-B14F-4D97-AF65-F5344CB8AC3E}">
        <p14:creationId xmlns:p14="http://schemas.microsoft.com/office/powerpoint/2010/main" val="252132669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October 8</a:t>
            </a:r>
            <a:r>
              <a:rPr lang="en-US" baseline="30000" dirty="0"/>
              <a:t>th</a:t>
            </a:r>
            <a:r>
              <a:rPr lang="en-US" dirty="0"/>
              <a:t> Teleconference Agenda</a:t>
            </a:r>
          </a:p>
        </p:txBody>
      </p:sp>
      <p:sp>
        <p:nvSpPr>
          <p:cNvPr id="3" name="Content Placeholder 2"/>
          <p:cNvSpPr>
            <a:spLocks noGrp="1"/>
          </p:cNvSpPr>
          <p:nvPr>
            <p:ph idx="1"/>
          </p:nvPr>
        </p:nvSpPr>
        <p:spPr>
          <a:xfrm>
            <a:off x="923355" y="160019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a:t>
            </a:r>
            <a:endParaRPr lang="en-US" sz="1800" dirty="0"/>
          </a:p>
          <a:p>
            <a:pPr>
              <a:buFont typeface="Arial" panose="020B0604020202020204" pitchFamily="34" charset="0"/>
              <a:buChar char="•"/>
            </a:pPr>
            <a:r>
              <a:rPr lang="en-US" sz="1800" dirty="0"/>
              <a:t>Comment Resolution and Motions</a:t>
            </a:r>
            <a:endParaRPr lang="en-US" sz="1200" dirty="0">
              <a:hlinkClick r:id="rId3"/>
            </a:endParaRPr>
          </a:p>
          <a:p>
            <a:pPr lvl="1">
              <a:buFont typeface="Arial" panose="020B0604020202020204" pitchFamily="34" charset="0"/>
              <a:buChar char="•"/>
            </a:pPr>
            <a:r>
              <a:rPr lang="en-US" sz="1400" strike="sngStrike" dirty="0">
                <a:hlinkClick r:id="rId4"/>
              </a:rPr>
              <a:t>https://mentor.ieee.org/802.11/dcn/20/11-20-1528-00-00ax-sig-b-cr-on-d7-0.doc</a:t>
            </a:r>
            <a:r>
              <a:rPr lang="en-US" sz="1400" strike="sngStrike" dirty="0"/>
              <a:t> - Ross Jian Yu</a:t>
            </a:r>
          </a:p>
          <a:p>
            <a:pPr lvl="1">
              <a:buFont typeface="Arial" panose="020B0604020202020204" pitchFamily="34" charset="0"/>
              <a:buChar char="•"/>
            </a:pPr>
            <a:r>
              <a:rPr lang="en-US" sz="1400" dirty="0">
                <a:hlinkClick r:id="rId5"/>
              </a:rPr>
              <a:t>\https://mentor.ieee.org/802.11/dcn/20/11-20-1541-00-00ax-mac-cr-miscellaneous-cids-for-sa2.docx</a:t>
            </a:r>
            <a:r>
              <a:rPr lang="en-US" sz="1400" dirty="0"/>
              <a:t> - Alfred </a:t>
            </a:r>
            <a:r>
              <a:rPr lang="en-US" sz="1400" dirty="0" err="1"/>
              <a:t>Asterjadhi</a:t>
            </a:r>
            <a:r>
              <a:rPr lang="en-US" sz="1400" dirty="0"/>
              <a:t> - update</a:t>
            </a:r>
          </a:p>
          <a:p>
            <a:pPr lvl="1">
              <a:buFont typeface="Arial" panose="020B0604020202020204" pitchFamily="34" charset="0"/>
              <a:buChar char="•"/>
            </a:pPr>
            <a:r>
              <a:rPr lang="en-US" sz="1400" dirty="0">
                <a:hlinkClick r:id="rId6"/>
              </a:rPr>
              <a:t>https://mentor.ieee.org/802.11/dcn/20/11-20-1571-00-00ax-sa2-comment-resolution-25076-25077.docx</a:t>
            </a:r>
            <a:r>
              <a:rPr lang="en-US" sz="1400" dirty="0"/>
              <a:t> - </a:t>
            </a:r>
            <a:r>
              <a:rPr lang="en-US" sz="1400" dirty="0" err="1"/>
              <a:t>Liwen</a:t>
            </a:r>
            <a:r>
              <a:rPr lang="en-US" sz="1400" dirty="0"/>
              <a:t> Chu - update</a:t>
            </a:r>
          </a:p>
          <a:p>
            <a:pPr lvl="1">
              <a:buFont typeface="Arial" panose="020B0604020202020204" pitchFamily="34" charset="0"/>
              <a:buChar char="•"/>
            </a:pPr>
            <a:r>
              <a:rPr lang="en-US" sz="1400" dirty="0">
                <a:hlinkClick r:id="rId7"/>
              </a:rPr>
              <a:t>https://mentor.ieee.org/802.11/dcn/20/11-20-1585-00-00ax-mac-misc-cr-for-sa2.docx</a:t>
            </a:r>
            <a:r>
              <a:rPr lang="en-US" sz="1400" dirty="0"/>
              <a:t> - Laurent </a:t>
            </a:r>
            <a:r>
              <a:rPr lang="en-US" sz="1400" dirty="0" err="1"/>
              <a:t>Cariou</a:t>
            </a:r>
            <a:endParaRPr lang="en-US" sz="1400" dirty="0"/>
          </a:p>
          <a:p>
            <a:pPr lvl="1">
              <a:buFont typeface="Arial" panose="020B0604020202020204" pitchFamily="34" charset="0"/>
              <a:buChar char="•"/>
            </a:pPr>
            <a:r>
              <a:rPr lang="en-US" sz="1400" dirty="0">
                <a:hlinkClick r:id="rId8"/>
              </a:rPr>
              <a:t>https://mentor.ieee.org/802.11/dcn/20/11-20-1589-01-00ax-sa2-misc-phy-cids.docx</a:t>
            </a:r>
            <a:r>
              <a:rPr lang="en-US" sz="1400" dirty="0"/>
              <a:t> - </a:t>
            </a:r>
            <a:r>
              <a:rPr lang="en-US" sz="1400" dirty="0" err="1"/>
              <a:t>Youhan</a:t>
            </a:r>
            <a:r>
              <a:rPr lang="en-US" sz="1400" dirty="0"/>
              <a:t> Kim</a:t>
            </a:r>
          </a:p>
          <a:p>
            <a:pPr lvl="1">
              <a:buFont typeface="Arial" panose="020B0604020202020204" pitchFamily="34" charset="0"/>
              <a:buChar char="•"/>
            </a:pPr>
            <a:r>
              <a:rPr lang="en-US" sz="1400" dirty="0">
                <a:hlinkClick r:id="rId9"/>
              </a:rPr>
              <a:t>https://mentor.ieee.org/802.11/dcn/20/11-20-1543-01-00ax-cr-d7-0-he-phy-txvector-rxvector-parameters.docx</a:t>
            </a:r>
            <a:r>
              <a:rPr lang="en-US" sz="1400" dirty="0"/>
              <a:t> - Bo Sun</a:t>
            </a:r>
          </a:p>
          <a:p>
            <a:pPr>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408239153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8EA5C5-92EA-9E40-BD92-9344F2082445}"/>
              </a:ext>
            </a:extLst>
          </p:cNvPr>
          <p:cNvSpPr>
            <a:spLocks noGrp="1"/>
          </p:cNvSpPr>
          <p:nvPr>
            <p:ph type="title"/>
          </p:nvPr>
        </p:nvSpPr>
        <p:spPr/>
        <p:txBody>
          <a:bodyPr/>
          <a:lstStyle/>
          <a:p>
            <a:r>
              <a:rPr lang="en-US" dirty="0"/>
              <a:t>CR Motion #1112</a:t>
            </a:r>
          </a:p>
        </p:txBody>
      </p:sp>
      <p:sp>
        <p:nvSpPr>
          <p:cNvPr id="3" name="Content Placeholder 2">
            <a:extLst>
              <a:ext uri="{FF2B5EF4-FFF2-40B4-BE49-F238E27FC236}">
                <a16:creationId xmlns:a16="http://schemas.microsoft.com/office/drawing/2014/main" id="{BFA2CD5D-AE61-B047-AE3F-6C867EDFE843}"/>
              </a:ext>
            </a:extLst>
          </p:cNvPr>
          <p:cNvSpPr>
            <a:spLocks noGrp="1"/>
          </p:cNvSpPr>
          <p:nvPr>
            <p:ph idx="1"/>
          </p:nvPr>
        </p:nvSpPr>
        <p:spPr/>
        <p:txBody>
          <a:bodyPr/>
          <a:lstStyle/>
          <a:p>
            <a:pPr lvl="0"/>
            <a:r>
              <a:rPr lang="en-US" dirty="0"/>
              <a:t>Move to approve resolutions to CIDs </a:t>
            </a:r>
            <a:r>
              <a:rPr lang="en-GB" kern="1200" dirty="0">
                <a:solidFill>
                  <a:schemeClr val="dk1"/>
                </a:solidFill>
              </a:rPr>
              <a:t>25015, 25018, 25035, 25046, 25049, 25063, 25066, 25094, 25121, 25127, 25128,, 25130, 25131, 25088</a:t>
            </a:r>
            <a:r>
              <a:rPr lang="en-CA" dirty="0"/>
              <a:t> in doc </a:t>
            </a:r>
            <a:r>
              <a:rPr lang="en-CA" dirty="0">
                <a:hlinkClick r:id="rId2"/>
              </a:rPr>
              <a:t>https://mentor.ieee.org/802.11/dcn/20/11-20-1541-02-00ax-mac-cr-miscellaneous-cids-for-sa2.docx</a:t>
            </a:r>
            <a:r>
              <a:rPr lang="en-CA" dirty="0"/>
              <a:t> </a:t>
            </a:r>
          </a:p>
          <a:p>
            <a:pPr lvl="0"/>
            <a:endParaRPr lang="en-CA" dirty="0"/>
          </a:p>
          <a:p>
            <a:pPr lvl="0"/>
            <a:r>
              <a:rPr lang="en-CA" dirty="0"/>
              <a:t>Move: Alfred </a:t>
            </a:r>
            <a:r>
              <a:rPr lang="en-CA" dirty="0" err="1"/>
              <a:t>Asterjadhi</a:t>
            </a:r>
            <a:r>
              <a:rPr lang="en-CA" dirty="0"/>
              <a:t>		Second: </a:t>
            </a:r>
            <a:r>
              <a:rPr lang="en-CA" dirty="0" err="1"/>
              <a:t>Menzo</a:t>
            </a:r>
            <a:r>
              <a:rPr lang="en-CA" dirty="0"/>
              <a:t> </a:t>
            </a:r>
            <a:r>
              <a:rPr lang="en-CA" dirty="0" err="1"/>
              <a:t>Wentink</a:t>
            </a:r>
            <a:endParaRPr lang="en-CA" dirty="0"/>
          </a:p>
          <a:p>
            <a:pPr lvl="0"/>
            <a:r>
              <a:rPr lang="en-CA" dirty="0"/>
              <a:t>Approved with unanimous consent</a:t>
            </a:r>
            <a:endParaRPr lang="en-US" dirty="0"/>
          </a:p>
        </p:txBody>
      </p:sp>
      <p:sp>
        <p:nvSpPr>
          <p:cNvPr id="4" name="Slide Number Placeholder 3">
            <a:extLst>
              <a:ext uri="{FF2B5EF4-FFF2-40B4-BE49-F238E27FC236}">
                <a16:creationId xmlns:a16="http://schemas.microsoft.com/office/drawing/2014/main" id="{2CA43FA0-638B-604D-8FEC-300608F3E7FB}"/>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1AE732BE-7A72-C346-8D53-C9FDD7638DE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27C812E-9866-0149-BA40-2BD164E54DB2}"/>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23751569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5479CC-7107-9D48-BD5A-D9ECDA54B482}"/>
              </a:ext>
            </a:extLst>
          </p:cNvPr>
          <p:cNvSpPr>
            <a:spLocks noGrp="1"/>
          </p:cNvSpPr>
          <p:nvPr>
            <p:ph type="title"/>
          </p:nvPr>
        </p:nvSpPr>
        <p:spPr/>
        <p:txBody>
          <a:bodyPr/>
          <a:lstStyle/>
          <a:p>
            <a:r>
              <a:rPr lang="en-US" dirty="0"/>
              <a:t>CR Motion #1113</a:t>
            </a:r>
          </a:p>
        </p:txBody>
      </p:sp>
      <p:sp>
        <p:nvSpPr>
          <p:cNvPr id="3" name="Content Placeholder 2">
            <a:extLst>
              <a:ext uri="{FF2B5EF4-FFF2-40B4-BE49-F238E27FC236}">
                <a16:creationId xmlns:a16="http://schemas.microsoft.com/office/drawing/2014/main" id="{A8F86B9D-CA95-B84C-BA98-B5DEEB0E79A3}"/>
              </a:ext>
            </a:extLst>
          </p:cNvPr>
          <p:cNvSpPr>
            <a:spLocks noGrp="1"/>
          </p:cNvSpPr>
          <p:nvPr>
            <p:ph idx="1"/>
          </p:nvPr>
        </p:nvSpPr>
        <p:spPr/>
        <p:txBody>
          <a:bodyPr/>
          <a:lstStyle/>
          <a:p>
            <a:r>
              <a:rPr lang="en-US" dirty="0"/>
              <a:t>Move to approve resolutions to CIDs </a:t>
            </a:r>
            <a:r>
              <a:rPr lang="en-GB" dirty="0"/>
              <a:t>25030, 25031, 25032, 25080, 25124, and 25125</a:t>
            </a:r>
            <a:r>
              <a:rPr lang="en-CA" dirty="0"/>
              <a:t> in doc </a:t>
            </a:r>
            <a:r>
              <a:rPr lang="en-CA" dirty="0">
                <a:hlinkClick r:id="rId2"/>
              </a:rPr>
              <a:t>https://mentor.ieee.org/802.11/dcn/20/11-20-1585-02-00ax-mac-misc-cr-for-sa2.docx</a:t>
            </a:r>
            <a:r>
              <a:rPr lang="en-CA" dirty="0"/>
              <a:t> </a:t>
            </a:r>
          </a:p>
          <a:p>
            <a:endParaRPr lang="en-CA" dirty="0"/>
          </a:p>
          <a:p>
            <a:r>
              <a:rPr lang="en-CA" dirty="0"/>
              <a:t>Move: Laurent </a:t>
            </a:r>
            <a:r>
              <a:rPr lang="en-CA" dirty="0" err="1"/>
              <a:t>Cariou</a:t>
            </a:r>
            <a:r>
              <a:rPr lang="en-CA" dirty="0"/>
              <a:t>		Second: Mark Rison</a:t>
            </a:r>
          </a:p>
          <a:p>
            <a:r>
              <a:rPr lang="en-CA" dirty="0"/>
              <a:t>Approved with unanimous consent.</a:t>
            </a:r>
            <a:endParaRPr lang="en-US" dirty="0"/>
          </a:p>
        </p:txBody>
      </p:sp>
      <p:sp>
        <p:nvSpPr>
          <p:cNvPr id="4" name="Slide Number Placeholder 3">
            <a:extLst>
              <a:ext uri="{FF2B5EF4-FFF2-40B4-BE49-F238E27FC236}">
                <a16:creationId xmlns:a16="http://schemas.microsoft.com/office/drawing/2014/main" id="{E29C0ADF-FA09-8247-90F6-740906BC0E9D}"/>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E3E0EE93-A416-9844-96FF-750A7C44D1C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A09249D-47EC-6C47-84F2-B9BBF376ABC7}"/>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200732209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FE4AB1-64B2-BB41-93A6-15CF55DF12AF}"/>
              </a:ext>
            </a:extLst>
          </p:cNvPr>
          <p:cNvSpPr>
            <a:spLocks noGrp="1"/>
          </p:cNvSpPr>
          <p:nvPr>
            <p:ph type="title"/>
          </p:nvPr>
        </p:nvSpPr>
        <p:spPr/>
        <p:txBody>
          <a:bodyPr/>
          <a:lstStyle/>
          <a:p>
            <a:r>
              <a:rPr lang="en-US" dirty="0"/>
              <a:t>SP (11-20/1589r1)</a:t>
            </a:r>
          </a:p>
        </p:txBody>
      </p:sp>
      <p:sp>
        <p:nvSpPr>
          <p:cNvPr id="3" name="Content Placeholder 2">
            <a:extLst>
              <a:ext uri="{FF2B5EF4-FFF2-40B4-BE49-F238E27FC236}">
                <a16:creationId xmlns:a16="http://schemas.microsoft.com/office/drawing/2014/main" id="{CB82D0BB-0E16-6C48-A987-FC627371300B}"/>
              </a:ext>
            </a:extLst>
          </p:cNvPr>
          <p:cNvSpPr>
            <a:spLocks noGrp="1"/>
          </p:cNvSpPr>
          <p:nvPr>
            <p:ph idx="1"/>
          </p:nvPr>
        </p:nvSpPr>
        <p:spPr/>
        <p:txBody>
          <a:bodyPr/>
          <a:lstStyle/>
          <a:p>
            <a:r>
              <a:rPr lang="en-US" dirty="0"/>
              <a:t>Which option do you prefer as the resolution to CID 25104?</a:t>
            </a:r>
          </a:p>
          <a:p>
            <a:endParaRPr lang="en-US" dirty="0"/>
          </a:p>
          <a:p>
            <a:pPr marL="457200" indent="-457200">
              <a:buAutoNum type="arabicPeriod"/>
            </a:pPr>
            <a:r>
              <a:rPr lang="en-US" dirty="0"/>
              <a:t>Rejected - 5</a:t>
            </a:r>
          </a:p>
          <a:p>
            <a:pPr marL="457200" indent="-457200">
              <a:buAutoNum type="arabicPeriod"/>
            </a:pPr>
            <a:r>
              <a:rPr lang="en-US" dirty="0"/>
              <a:t>Accepted - 6</a:t>
            </a:r>
          </a:p>
        </p:txBody>
      </p:sp>
      <p:sp>
        <p:nvSpPr>
          <p:cNvPr id="4" name="Slide Number Placeholder 3">
            <a:extLst>
              <a:ext uri="{FF2B5EF4-FFF2-40B4-BE49-F238E27FC236}">
                <a16:creationId xmlns:a16="http://schemas.microsoft.com/office/drawing/2014/main" id="{B4687CE8-DB5A-8B41-8A7F-38E608D66458}"/>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F20FE11B-DAAA-C348-8EA2-2996E1E9B4B3}"/>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41BDFFA7-83D9-9942-81F2-2B4EF443ACDD}"/>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305301219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93CDCE-9D62-7C46-932E-6EA350CF0AA6}"/>
              </a:ext>
            </a:extLst>
          </p:cNvPr>
          <p:cNvSpPr>
            <a:spLocks noGrp="1"/>
          </p:cNvSpPr>
          <p:nvPr>
            <p:ph type="title"/>
          </p:nvPr>
        </p:nvSpPr>
        <p:spPr/>
        <p:txBody>
          <a:bodyPr/>
          <a:lstStyle/>
          <a:p>
            <a:r>
              <a:rPr lang="en-US" dirty="0"/>
              <a:t>CR Motion #1114</a:t>
            </a:r>
          </a:p>
        </p:txBody>
      </p:sp>
      <p:sp>
        <p:nvSpPr>
          <p:cNvPr id="3" name="Content Placeholder 2">
            <a:extLst>
              <a:ext uri="{FF2B5EF4-FFF2-40B4-BE49-F238E27FC236}">
                <a16:creationId xmlns:a16="http://schemas.microsoft.com/office/drawing/2014/main" id="{DFF17136-2567-2348-A5C2-FD47B538C41C}"/>
              </a:ext>
            </a:extLst>
          </p:cNvPr>
          <p:cNvSpPr>
            <a:spLocks noGrp="1"/>
          </p:cNvSpPr>
          <p:nvPr>
            <p:ph idx="1"/>
          </p:nvPr>
        </p:nvSpPr>
        <p:spPr/>
        <p:txBody>
          <a:bodyPr/>
          <a:lstStyle/>
          <a:p>
            <a:r>
              <a:rPr lang="en-US" dirty="0"/>
              <a:t>Move to approve resolutions to CIDs </a:t>
            </a:r>
            <a:r>
              <a:rPr lang="en-GB" dirty="0"/>
              <a:t>25104, 25117, 25073, 25105 in doc </a:t>
            </a:r>
            <a:r>
              <a:rPr lang="en-GB" dirty="0">
                <a:hlinkClick r:id="rId2"/>
              </a:rPr>
              <a:t>https://mentor.ieee.org/802.11/dcn/20/11-20-1589-02-00ax-sa2-misc-phy-cids.docx</a:t>
            </a:r>
            <a:r>
              <a:rPr lang="en-GB" dirty="0"/>
              <a:t>  </a:t>
            </a:r>
          </a:p>
          <a:p>
            <a:endParaRPr lang="en-GB" dirty="0"/>
          </a:p>
          <a:p>
            <a:r>
              <a:rPr lang="en-GB" dirty="0"/>
              <a:t>Move: </a:t>
            </a:r>
            <a:r>
              <a:rPr lang="en-GB" dirty="0" err="1"/>
              <a:t>Youhan</a:t>
            </a:r>
            <a:r>
              <a:rPr lang="en-GB" dirty="0"/>
              <a:t> Kim		Second: </a:t>
            </a:r>
            <a:r>
              <a:rPr lang="en-GB" dirty="0" err="1"/>
              <a:t>Menzo</a:t>
            </a:r>
            <a:r>
              <a:rPr lang="en-GB" dirty="0"/>
              <a:t> </a:t>
            </a:r>
            <a:r>
              <a:rPr lang="en-GB" dirty="0" err="1"/>
              <a:t>Wentink</a:t>
            </a:r>
            <a:endParaRPr lang="en-GB" dirty="0"/>
          </a:p>
          <a:p>
            <a:r>
              <a:rPr lang="en-GB" dirty="0"/>
              <a:t>Approved with unanimous consent.</a:t>
            </a:r>
            <a:endParaRPr lang="en-CA" dirty="0"/>
          </a:p>
          <a:p>
            <a:endParaRPr lang="en-US" dirty="0"/>
          </a:p>
        </p:txBody>
      </p:sp>
      <p:sp>
        <p:nvSpPr>
          <p:cNvPr id="4" name="Slide Number Placeholder 3">
            <a:extLst>
              <a:ext uri="{FF2B5EF4-FFF2-40B4-BE49-F238E27FC236}">
                <a16:creationId xmlns:a16="http://schemas.microsoft.com/office/drawing/2014/main" id="{95CF0991-C993-5249-8A82-35E0D5CBC0D6}"/>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5ABD320E-4404-8C4F-9794-D8D34FA0A79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468BE0D1-2AE9-5647-A600-53C5BBC0BB97}"/>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44168450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E96F9A-5A79-964E-B082-2EACDE0AB01D}"/>
              </a:ext>
            </a:extLst>
          </p:cNvPr>
          <p:cNvSpPr>
            <a:spLocks noGrp="1"/>
          </p:cNvSpPr>
          <p:nvPr>
            <p:ph type="title"/>
          </p:nvPr>
        </p:nvSpPr>
        <p:spPr/>
        <p:txBody>
          <a:bodyPr/>
          <a:lstStyle/>
          <a:p>
            <a:r>
              <a:rPr lang="en-US" dirty="0"/>
              <a:t>CR Motion #1115</a:t>
            </a:r>
          </a:p>
        </p:txBody>
      </p:sp>
      <p:sp>
        <p:nvSpPr>
          <p:cNvPr id="3" name="Content Placeholder 2">
            <a:extLst>
              <a:ext uri="{FF2B5EF4-FFF2-40B4-BE49-F238E27FC236}">
                <a16:creationId xmlns:a16="http://schemas.microsoft.com/office/drawing/2014/main" id="{3F636753-1142-DA4E-87C2-FAFB2183ACFE}"/>
              </a:ext>
            </a:extLst>
          </p:cNvPr>
          <p:cNvSpPr>
            <a:spLocks noGrp="1"/>
          </p:cNvSpPr>
          <p:nvPr>
            <p:ph idx="1"/>
          </p:nvPr>
        </p:nvSpPr>
        <p:spPr/>
        <p:txBody>
          <a:bodyPr/>
          <a:lstStyle/>
          <a:p>
            <a:r>
              <a:rPr lang="en-US" dirty="0"/>
              <a:t>Move to approve resolutions to CIDs </a:t>
            </a:r>
            <a:r>
              <a:rPr lang="en-GB" dirty="0"/>
              <a:t>25051, 25052, 25059 in doc </a:t>
            </a:r>
            <a:r>
              <a:rPr lang="en-GB" dirty="0">
                <a:hlinkClick r:id="rId2"/>
              </a:rPr>
              <a:t>https://mentor.ieee.org/802.11/dcn/20/11-20-1543-02-00ax-cr-d7-0-he-phy-txvector-rxvector-parameters.docx</a:t>
            </a:r>
            <a:r>
              <a:rPr lang="en-GB" dirty="0"/>
              <a:t> </a:t>
            </a:r>
          </a:p>
          <a:p>
            <a:endParaRPr lang="en-GB" dirty="0"/>
          </a:p>
          <a:p>
            <a:r>
              <a:rPr lang="en-GB" dirty="0"/>
              <a:t>Move: Bo Sun	Second: </a:t>
            </a:r>
            <a:r>
              <a:rPr lang="en-GB" dirty="0" err="1"/>
              <a:t>Youhan</a:t>
            </a:r>
            <a:r>
              <a:rPr lang="en-GB" dirty="0"/>
              <a:t> Kim</a:t>
            </a:r>
          </a:p>
          <a:p>
            <a:r>
              <a:rPr lang="en-GB" dirty="0"/>
              <a:t>Approved with unanimous consent.</a:t>
            </a:r>
            <a:endParaRPr lang="en-US" dirty="0"/>
          </a:p>
        </p:txBody>
      </p:sp>
      <p:sp>
        <p:nvSpPr>
          <p:cNvPr id="4" name="Slide Number Placeholder 3">
            <a:extLst>
              <a:ext uri="{FF2B5EF4-FFF2-40B4-BE49-F238E27FC236}">
                <a16:creationId xmlns:a16="http://schemas.microsoft.com/office/drawing/2014/main" id="{2EF81956-26C5-C84B-981A-484500A679E2}"/>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326F5270-A55E-C148-A140-A1483DC82FBC}"/>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45EB75BE-75AC-7945-AC5E-62EF04A3D7A1}"/>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345242432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October 13</a:t>
            </a:r>
            <a:r>
              <a:rPr lang="en-US" baseline="30000" dirty="0"/>
              <a:t>th</a:t>
            </a:r>
            <a:r>
              <a:rPr lang="en-US" dirty="0"/>
              <a:t> Teleconference Agenda</a:t>
            </a:r>
          </a:p>
        </p:txBody>
      </p:sp>
      <p:sp>
        <p:nvSpPr>
          <p:cNvPr id="3" name="Content Placeholder 2"/>
          <p:cNvSpPr>
            <a:spLocks noGrp="1"/>
          </p:cNvSpPr>
          <p:nvPr>
            <p:ph idx="1"/>
          </p:nvPr>
        </p:nvSpPr>
        <p:spPr>
          <a:xfrm>
            <a:off x="923355" y="160019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a:t>
            </a:r>
            <a:endParaRPr lang="en-US" sz="1800" dirty="0"/>
          </a:p>
          <a:p>
            <a:pPr>
              <a:buFont typeface="Arial" panose="020B0604020202020204" pitchFamily="34" charset="0"/>
              <a:buChar char="•"/>
            </a:pPr>
            <a:r>
              <a:rPr lang="en-US" sz="1600" dirty="0">
                <a:hlinkClick r:id="rId3"/>
              </a:rPr>
              <a:t>https://mentor.ieee.org/802.11/dcn/20/11-20-1591-01-00ax-sa2-misc-mac-crs-assigned-to-abhi.docx</a:t>
            </a:r>
            <a:r>
              <a:rPr lang="en-US" sz="1600" dirty="0"/>
              <a:t> - Abhishek Patil</a:t>
            </a:r>
          </a:p>
          <a:p>
            <a:pPr>
              <a:buFont typeface="Arial" panose="020B0604020202020204" pitchFamily="34" charset="0"/>
              <a:buChar char="•"/>
            </a:pPr>
            <a:r>
              <a:rPr lang="en-US" sz="1800" dirty="0"/>
              <a:t>Comment Resolution and Motions</a:t>
            </a:r>
            <a:endParaRPr lang="en-US" sz="1200" dirty="0">
              <a:hlinkClick r:id="rId4"/>
            </a:endParaRPr>
          </a:p>
          <a:p>
            <a:pPr lvl="1">
              <a:buFont typeface="Arial" panose="020B0604020202020204" pitchFamily="34" charset="0"/>
              <a:buChar char="•"/>
            </a:pPr>
            <a:r>
              <a:rPr lang="en-US" sz="1400" dirty="0">
                <a:hlinkClick r:id="rId5"/>
              </a:rPr>
              <a:t>https://mentor.ieee.org/802.11/dcn/20/11-20-1541-00-00ax-mac-cr-miscellaneous-cids-for-sa2.docx</a:t>
            </a:r>
            <a:r>
              <a:rPr lang="en-US" sz="1400" dirty="0"/>
              <a:t> - Alfred </a:t>
            </a:r>
            <a:r>
              <a:rPr lang="en-US" sz="1400" dirty="0" err="1"/>
              <a:t>Asterjadhi</a:t>
            </a:r>
            <a:r>
              <a:rPr lang="en-US" sz="1400" dirty="0"/>
              <a:t> - update</a:t>
            </a:r>
          </a:p>
          <a:p>
            <a:pPr lvl="1">
              <a:buFont typeface="Arial" panose="020B0604020202020204" pitchFamily="34" charset="0"/>
              <a:buChar char="•"/>
            </a:pPr>
            <a:r>
              <a:rPr lang="en-US" sz="1400" dirty="0">
                <a:hlinkClick r:id="rId6"/>
              </a:rPr>
              <a:t>https://mentor.ieee.org/802.11/dcn/20/11-20-1571-00-00ax-sa2-comment-resolution-25076-25077.docx</a:t>
            </a:r>
            <a:r>
              <a:rPr lang="en-US" sz="1400" dirty="0"/>
              <a:t> - </a:t>
            </a:r>
            <a:r>
              <a:rPr lang="en-US" sz="1400" dirty="0" err="1"/>
              <a:t>Liwen</a:t>
            </a:r>
            <a:r>
              <a:rPr lang="en-US" sz="1400" dirty="0"/>
              <a:t> Chu - update</a:t>
            </a:r>
          </a:p>
          <a:p>
            <a:pPr lvl="1">
              <a:buFont typeface="Arial" panose="020B0604020202020204" pitchFamily="34" charset="0"/>
              <a:buChar char="•"/>
            </a:pPr>
            <a:r>
              <a:rPr lang="en-US" sz="1400" dirty="0">
                <a:hlinkClick r:id="rId7"/>
              </a:rPr>
              <a:t>https://mentor.ieee.org/802.11/dcn/20/11-20-1589-01-00ax-sa2-misc-phy-cids.docx</a:t>
            </a:r>
            <a:r>
              <a:rPr lang="en-US" sz="1400" dirty="0"/>
              <a:t> - </a:t>
            </a:r>
            <a:r>
              <a:rPr lang="en-US" sz="1400" dirty="0" err="1"/>
              <a:t>Youhan</a:t>
            </a:r>
            <a:r>
              <a:rPr lang="en-US" sz="1400" dirty="0"/>
              <a:t> Kim - CID 25101</a:t>
            </a:r>
          </a:p>
          <a:p>
            <a:pPr lvl="1">
              <a:buFont typeface="Arial" panose="020B0604020202020204" pitchFamily="34" charset="0"/>
              <a:buChar char="•"/>
            </a:pPr>
            <a:r>
              <a:rPr lang="en-US" sz="1400" dirty="0">
                <a:hlinkClick r:id="rId8"/>
              </a:rPr>
              <a:t>https://mentor.ieee.org/802.11/dcn/20/11-20-1543-01-00ax-cr-d7-0-he-phy-txvector-rxvector-parameters.docx</a:t>
            </a:r>
            <a:r>
              <a:rPr lang="en-US" sz="1400" dirty="0"/>
              <a:t> - Bo Sun - update</a:t>
            </a:r>
          </a:p>
          <a:p>
            <a:pPr>
              <a:buFont typeface="Arial" panose="020B0604020202020204" pitchFamily="34" charset="0"/>
              <a:buChar char="•"/>
            </a:pPr>
            <a:r>
              <a:rPr lang="en-US" sz="1600" dirty="0">
                <a:hlinkClick r:id="rId9"/>
              </a:rPr>
              <a:t>https://mentor.ieee.org/802.11/dcn/20/11-20-1598-00-00ax-d7-0-editorial-cr.docx</a:t>
            </a:r>
            <a:r>
              <a:rPr lang="en-US" sz="1600" dirty="0"/>
              <a:t> - Robert Stacey</a:t>
            </a:r>
          </a:p>
          <a:p>
            <a:pPr>
              <a:buFont typeface="Arial" panose="020B0604020202020204" pitchFamily="34" charset="0"/>
              <a:buChar char="•"/>
            </a:pPr>
            <a:r>
              <a:rPr lang="en-US" sz="1600" dirty="0">
                <a:hlinkClick r:id="rId10"/>
              </a:rPr>
              <a:t>https://mentor.ieee.org/802.11/dcn/20/11-20-1532-00-00ax-comment-resolution-on-cids-25053-and-25054.docx</a:t>
            </a:r>
            <a:r>
              <a:rPr lang="en-US" sz="1600" dirty="0"/>
              <a:t> -Edward Au</a:t>
            </a:r>
          </a:p>
          <a:p>
            <a:pPr>
              <a:buFont typeface="Arial" panose="020B0604020202020204" pitchFamily="34" charset="0"/>
              <a:buChar char="•"/>
            </a:pPr>
            <a:r>
              <a:rPr lang="en-US" sz="1600" dirty="0">
                <a:hlinkClick r:id="rId11"/>
              </a:rPr>
              <a:t>https://mentor.ieee.org/802.11/dcn/20/11-20-1528-00-00ax-sig-b-cr-on-d7-0.doc</a:t>
            </a:r>
            <a:r>
              <a:rPr lang="en-US" sz="1600" dirty="0"/>
              <a:t> - Ross Jian Yu</a:t>
            </a:r>
          </a:p>
          <a:p>
            <a:pPr>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145129789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October 15</a:t>
            </a:r>
            <a:r>
              <a:rPr lang="en-US" baseline="30000" dirty="0"/>
              <a:t>th</a:t>
            </a:r>
            <a:r>
              <a:rPr lang="en-US" dirty="0"/>
              <a:t> Teleconference Agenda</a:t>
            </a:r>
          </a:p>
        </p:txBody>
      </p:sp>
      <p:sp>
        <p:nvSpPr>
          <p:cNvPr id="3" name="Content Placeholder 2"/>
          <p:cNvSpPr>
            <a:spLocks noGrp="1"/>
          </p:cNvSpPr>
          <p:nvPr>
            <p:ph idx="1"/>
          </p:nvPr>
        </p:nvSpPr>
        <p:spPr>
          <a:xfrm>
            <a:off x="923355" y="160019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5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a:t>
            </a:r>
            <a:endParaRPr lang="en-US" sz="1600" dirty="0"/>
          </a:p>
          <a:p>
            <a:pPr>
              <a:buFont typeface="Arial" panose="020B0604020202020204" pitchFamily="34" charset="0"/>
              <a:buChar char="•"/>
            </a:pPr>
            <a:r>
              <a:rPr lang="en-US" sz="1600" dirty="0"/>
              <a:t>Comment Resolution and Motions</a:t>
            </a:r>
            <a:endParaRPr lang="en-US" sz="1100" dirty="0">
              <a:hlinkClick r:id="rId3"/>
            </a:endParaRPr>
          </a:p>
          <a:p>
            <a:pPr lvl="1">
              <a:buFont typeface="Arial" panose="020B0604020202020204" pitchFamily="34" charset="0"/>
              <a:buChar char="•"/>
            </a:pPr>
            <a:r>
              <a:rPr lang="en-US" sz="1200" dirty="0">
                <a:hlinkClick r:id="rId4"/>
              </a:rPr>
              <a:t>https://mentor.ieee.org/802.11/dcn/20/11-20-1541-00-00ax-mac-cr-miscellaneous-cids-for-sa2.docx</a:t>
            </a:r>
            <a:r>
              <a:rPr lang="en-US" sz="1200" dirty="0"/>
              <a:t> - Alfred </a:t>
            </a:r>
            <a:r>
              <a:rPr lang="en-US" sz="1200" dirty="0" err="1"/>
              <a:t>Asterjadhi</a:t>
            </a:r>
            <a:r>
              <a:rPr lang="en-US" sz="1200" dirty="0"/>
              <a:t> - update</a:t>
            </a:r>
          </a:p>
          <a:p>
            <a:pPr lvl="1">
              <a:buFont typeface="Arial" panose="020B0604020202020204" pitchFamily="34" charset="0"/>
              <a:buChar char="•"/>
            </a:pPr>
            <a:r>
              <a:rPr lang="en-US" sz="1200" dirty="0">
                <a:hlinkClick r:id="rId5"/>
              </a:rPr>
              <a:t>https://mentor.ieee.org/802.11/dcn/20/11-20-1571-00-00ax-sa2-comment-resolution-25076-25077.docx</a:t>
            </a:r>
            <a:r>
              <a:rPr lang="en-US" sz="1200" dirty="0"/>
              <a:t> - </a:t>
            </a:r>
            <a:r>
              <a:rPr lang="en-US" sz="1200" dirty="0" err="1"/>
              <a:t>Liwen</a:t>
            </a:r>
            <a:r>
              <a:rPr lang="en-US" sz="1200" dirty="0"/>
              <a:t> Chu - update</a:t>
            </a:r>
          </a:p>
          <a:p>
            <a:pPr lvl="1">
              <a:buFont typeface="Arial" panose="020B0604020202020204" pitchFamily="34" charset="0"/>
              <a:buChar char="•"/>
            </a:pPr>
            <a:r>
              <a:rPr lang="en-US" sz="1200" dirty="0">
                <a:hlinkClick r:id="rId6"/>
              </a:rPr>
              <a:t>https://mentor.ieee.org/802.11/dcn/20/11-20-1589-01-00ax-sa2-misc-phy-cids.docx</a:t>
            </a:r>
            <a:r>
              <a:rPr lang="en-US" sz="1200" dirty="0"/>
              <a:t> - </a:t>
            </a:r>
            <a:r>
              <a:rPr lang="en-US" sz="1200" dirty="0" err="1"/>
              <a:t>Youhan</a:t>
            </a:r>
            <a:r>
              <a:rPr lang="en-US" sz="1200" dirty="0"/>
              <a:t> Kim - CID 25101</a:t>
            </a:r>
          </a:p>
          <a:p>
            <a:pPr lvl="1">
              <a:buFont typeface="Arial" panose="020B0604020202020204" pitchFamily="34" charset="0"/>
              <a:buChar char="•"/>
            </a:pPr>
            <a:r>
              <a:rPr lang="en-US" sz="1200" dirty="0">
                <a:hlinkClick r:id="rId7"/>
              </a:rPr>
              <a:t>https://mentor.ieee.org/802.11/dcn/20/11-20-1543-03-00ax-cr-d7-0-he-phy-txvector-rxvector-parameters.docx</a:t>
            </a:r>
            <a:r>
              <a:rPr lang="en-US" sz="1200" dirty="0"/>
              <a:t> - Bo Sun - update</a:t>
            </a:r>
          </a:p>
          <a:p>
            <a:pPr lvl="1">
              <a:buFont typeface="Arial" panose="020B0604020202020204" pitchFamily="34" charset="0"/>
              <a:buChar char="•"/>
            </a:pPr>
            <a:r>
              <a:rPr lang="en-US" sz="1200" dirty="0">
                <a:hlinkClick r:id="rId8"/>
              </a:rPr>
              <a:t>https://mentor.ieee.org/802.11/dcn/20/11-20-1591-03-00ax-sa2-misc-mac-crs-assigned-to-abhi.docx</a:t>
            </a:r>
            <a:r>
              <a:rPr lang="en-US" sz="1200" dirty="0"/>
              <a:t> - Abhishek Patil</a:t>
            </a:r>
          </a:p>
          <a:p>
            <a:pPr lvl="1">
              <a:buFont typeface="Arial" panose="020B0604020202020204" pitchFamily="34" charset="0"/>
              <a:buChar char="•"/>
            </a:pPr>
            <a:r>
              <a:rPr lang="en-US" sz="1200" dirty="0"/>
              <a:t>Revisit CID 25064 and CR Motion # 1009.</a:t>
            </a:r>
          </a:p>
          <a:p>
            <a:pPr>
              <a:buFont typeface="Arial" panose="020B0604020202020204" pitchFamily="34" charset="0"/>
              <a:buChar char="•"/>
            </a:pPr>
            <a:r>
              <a:rPr lang="en-US" sz="1400" dirty="0">
                <a:hlinkClick r:id="rId9"/>
              </a:rPr>
              <a:t>https://mentor.ieee.org/802.11/dcn/20/11-20-1532-00-00ax-comment-resolution-on-cids-25053-and-25054.docx</a:t>
            </a:r>
            <a:r>
              <a:rPr lang="en-US" sz="1400" dirty="0"/>
              <a:t> -Edward Au</a:t>
            </a:r>
          </a:p>
          <a:p>
            <a:pPr>
              <a:buFont typeface="Arial" panose="020B0604020202020204" pitchFamily="34" charset="0"/>
              <a:buChar char="•"/>
            </a:pPr>
            <a:r>
              <a:rPr lang="en-US" sz="1400" dirty="0">
                <a:hlinkClick r:id="rId10"/>
              </a:rPr>
              <a:t>https://mentor.ieee.org/802.11/dcn/20/11-20-1528-00-00ax-sig-b-cr-on-d7-0.doc</a:t>
            </a:r>
            <a:r>
              <a:rPr lang="en-US" sz="1400" dirty="0"/>
              <a:t> - Ross Jian Yu</a:t>
            </a:r>
          </a:p>
          <a:p>
            <a:pPr>
              <a:buFont typeface="Arial" panose="020B0604020202020204" pitchFamily="34" charset="0"/>
              <a:buChar char="•"/>
            </a:pPr>
            <a:r>
              <a:rPr lang="en-US" sz="1400" dirty="0">
                <a:hlinkClick r:id="rId11"/>
              </a:rPr>
              <a:t>https://mentor.ieee.org/802.11/dcn/20/11-20-1598-00-00ax-d7-0-editorial-cr.docx</a:t>
            </a:r>
            <a:r>
              <a:rPr lang="en-US" sz="1400" dirty="0"/>
              <a:t> - Robert Stacey</a:t>
            </a:r>
          </a:p>
          <a:p>
            <a:pPr>
              <a:buFont typeface="Arial" panose="020B0604020202020204" pitchFamily="34" charset="0"/>
              <a:buChar char="•"/>
            </a:pPr>
            <a:r>
              <a:rPr lang="en-US" sz="1400" dirty="0">
                <a:hlinkClick r:id="rId12"/>
              </a:rPr>
              <a:t>https://mentor.ieee.org/802.11/dcn/20/11-20-1658-00-00ax-comment-resolutions-for-tomi.docx</a:t>
            </a:r>
            <a:r>
              <a:rPr lang="en-US" sz="1400" dirty="0"/>
              <a:t> - Jarkko </a:t>
            </a:r>
            <a:r>
              <a:rPr lang="en-US" sz="1400" dirty="0" err="1"/>
              <a:t>Kneckt</a:t>
            </a:r>
            <a:endParaRPr lang="en-US" sz="1400" dirty="0"/>
          </a:p>
          <a:p>
            <a:pPr>
              <a:buFont typeface="Arial" panose="020B0604020202020204" pitchFamily="34" charset="0"/>
              <a:buChar char="•"/>
            </a:pPr>
            <a:r>
              <a:rPr lang="en-US" sz="1400" dirty="0">
                <a:hlinkClick r:id="rId13"/>
              </a:rPr>
              <a:t>https://mentor.ieee.org/802.11/dcn/20/11-20-1664-00-00ax-phy-cids-on-dcm-for-d7-0.docx</a:t>
            </a:r>
            <a:r>
              <a:rPr lang="en-US" sz="1400" dirty="0"/>
              <a:t> - </a:t>
            </a:r>
            <a:r>
              <a:rPr lang="en-US" sz="1400" dirty="0" err="1"/>
              <a:t>Jianhan</a:t>
            </a:r>
            <a:r>
              <a:rPr lang="en-US" sz="1400" dirty="0"/>
              <a:t> Liu</a:t>
            </a:r>
          </a:p>
          <a:p>
            <a:pPr>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16585480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1143001" y="2286000"/>
            <a:ext cx="9906000"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159547057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C51A65-7EAE-5A4E-86E1-0AE50047F8E6}"/>
              </a:ext>
            </a:extLst>
          </p:cNvPr>
          <p:cNvSpPr>
            <a:spLocks noGrp="1"/>
          </p:cNvSpPr>
          <p:nvPr>
            <p:ph type="title"/>
          </p:nvPr>
        </p:nvSpPr>
        <p:spPr/>
        <p:txBody>
          <a:bodyPr/>
          <a:lstStyle/>
          <a:p>
            <a:r>
              <a:rPr lang="en-US" dirty="0"/>
              <a:t>CR Motion #1116</a:t>
            </a:r>
          </a:p>
        </p:txBody>
      </p:sp>
      <p:sp>
        <p:nvSpPr>
          <p:cNvPr id="3" name="Content Placeholder 2">
            <a:extLst>
              <a:ext uri="{FF2B5EF4-FFF2-40B4-BE49-F238E27FC236}">
                <a16:creationId xmlns:a16="http://schemas.microsoft.com/office/drawing/2014/main" id="{52ABF2DC-5D1C-AE4E-89A6-B3DDC9055046}"/>
              </a:ext>
            </a:extLst>
          </p:cNvPr>
          <p:cNvSpPr>
            <a:spLocks noGrp="1"/>
          </p:cNvSpPr>
          <p:nvPr>
            <p:ph idx="1"/>
          </p:nvPr>
        </p:nvSpPr>
        <p:spPr/>
        <p:txBody>
          <a:bodyPr/>
          <a:lstStyle/>
          <a:p>
            <a:r>
              <a:rPr lang="en-US" dirty="0"/>
              <a:t>Move to approve resolution to CID 25132 in doc </a:t>
            </a:r>
            <a:r>
              <a:rPr lang="en-US" dirty="0">
                <a:hlinkClick r:id="rId2"/>
              </a:rPr>
              <a:t>https://mentor.ieee.org/802.11/dcn/20/11-20-1543-03-00ax-cr-d7-0-he-phy-txvector-rxvector-parameters.docx</a:t>
            </a:r>
            <a:r>
              <a:rPr lang="en-US" dirty="0"/>
              <a:t> </a:t>
            </a:r>
          </a:p>
          <a:p>
            <a:endParaRPr lang="en-US" dirty="0"/>
          </a:p>
          <a:p>
            <a:r>
              <a:rPr lang="en-US" dirty="0"/>
              <a:t>Move:	Bo Sun		Second: </a:t>
            </a:r>
            <a:r>
              <a:rPr lang="en-US" dirty="0" err="1"/>
              <a:t>Youhan</a:t>
            </a:r>
            <a:r>
              <a:rPr lang="en-US" dirty="0"/>
              <a:t> Kim</a:t>
            </a:r>
          </a:p>
          <a:p>
            <a:r>
              <a:rPr lang="en-US" dirty="0"/>
              <a:t>Approved with unanimous consent</a:t>
            </a:r>
          </a:p>
        </p:txBody>
      </p:sp>
      <p:sp>
        <p:nvSpPr>
          <p:cNvPr id="4" name="Slide Number Placeholder 3">
            <a:extLst>
              <a:ext uri="{FF2B5EF4-FFF2-40B4-BE49-F238E27FC236}">
                <a16:creationId xmlns:a16="http://schemas.microsoft.com/office/drawing/2014/main" id="{B50AE0FA-C26A-FB4C-828E-9FCE27EC993E}"/>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9261F220-1316-4145-AF1B-58251EAB5C03}"/>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47716305-EE60-704E-941A-426F95AD6DC4}"/>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311518577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55C60B-330C-A94A-A19D-C574B75F1C78}"/>
              </a:ext>
            </a:extLst>
          </p:cNvPr>
          <p:cNvSpPr>
            <a:spLocks noGrp="1"/>
          </p:cNvSpPr>
          <p:nvPr>
            <p:ph type="title"/>
          </p:nvPr>
        </p:nvSpPr>
        <p:spPr/>
        <p:txBody>
          <a:bodyPr/>
          <a:lstStyle/>
          <a:p>
            <a:r>
              <a:rPr lang="en-US" dirty="0"/>
              <a:t>CR Motion #1117</a:t>
            </a:r>
          </a:p>
        </p:txBody>
      </p:sp>
      <p:sp>
        <p:nvSpPr>
          <p:cNvPr id="3" name="Content Placeholder 2">
            <a:extLst>
              <a:ext uri="{FF2B5EF4-FFF2-40B4-BE49-F238E27FC236}">
                <a16:creationId xmlns:a16="http://schemas.microsoft.com/office/drawing/2014/main" id="{F96D227F-74B0-7A49-84F7-6FF3C1107611}"/>
              </a:ext>
            </a:extLst>
          </p:cNvPr>
          <p:cNvSpPr>
            <a:spLocks noGrp="1"/>
          </p:cNvSpPr>
          <p:nvPr>
            <p:ph idx="1"/>
          </p:nvPr>
        </p:nvSpPr>
        <p:spPr/>
        <p:txBody>
          <a:bodyPr/>
          <a:lstStyle/>
          <a:p>
            <a:r>
              <a:rPr lang="en-CA" dirty="0"/>
              <a:t>Move to approve resolutions to CIDs </a:t>
            </a:r>
            <a:r>
              <a:rPr lang="en-US" dirty="0"/>
              <a:t>25012, 25017, 25034, 25079, 25084, 25099</a:t>
            </a:r>
            <a:r>
              <a:rPr lang="en-CA" dirty="0"/>
              <a:t> in doc </a:t>
            </a:r>
            <a:r>
              <a:rPr lang="en-CA" dirty="0">
                <a:hlinkClick r:id="rId2"/>
              </a:rPr>
              <a:t>https://mentor.ieee.org/802.11/dcn/20/11-20-1591-03-00ax-sa2-misc-mac-crs-assigned-to-abhi.docx</a:t>
            </a:r>
            <a:r>
              <a:rPr lang="en-CA" dirty="0"/>
              <a:t> </a:t>
            </a:r>
          </a:p>
          <a:p>
            <a:endParaRPr lang="en-CA" dirty="0"/>
          </a:p>
          <a:p>
            <a:endParaRPr lang="en-CA" dirty="0"/>
          </a:p>
          <a:p>
            <a:r>
              <a:rPr lang="en-CA" dirty="0"/>
              <a:t>Move:		Abhishek Patil		Second: Alfred </a:t>
            </a:r>
            <a:r>
              <a:rPr lang="en-CA" dirty="0" err="1"/>
              <a:t>Asterjadhi</a:t>
            </a:r>
            <a:endParaRPr lang="en-CA" dirty="0"/>
          </a:p>
          <a:p>
            <a:r>
              <a:rPr lang="en-CA" dirty="0"/>
              <a:t>Approved with unanimous consent</a:t>
            </a:r>
            <a:endParaRPr lang="en-US" dirty="0"/>
          </a:p>
        </p:txBody>
      </p:sp>
      <p:sp>
        <p:nvSpPr>
          <p:cNvPr id="4" name="Slide Number Placeholder 3">
            <a:extLst>
              <a:ext uri="{FF2B5EF4-FFF2-40B4-BE49-F238E27FC236}">
                <a16:creationId xmlns:a16="http://schemas.microsoft.com/office/drawing/2014/main" id="{3ABD8E96-3A8F-274A-AD5D-643C466D2AE3}"/>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851A1FE6-1E66-C140-B480-3483A3CC8EA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B283FF70-ACBE-4C41-A37D-1ABFB3B31423}"/>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231740632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702DCE-DCD0-D04B-8DDC-7055B5B73800}"/>
              </a:ext>
            </a:extLst>
          </p:cNvPr>
          <p:cNvSpPr>
            <a:spLocks noGrp="1"/>
          </p:cNvSpPr>
          <p:nvPr>
            <p:ph type="title"/>
          </p:nvPr>
        </p:nvSpPr>
        <p:spPr/>
        <p:txBody>
          <a:bodyPr/>
          <a:lstStyle/>
          <a:p>
            <a:r>
              <a:rPr lang="en-US" dirty="0"/>
              <a:t>CR Motion #1118</a:t>
            </a:r>
          </a:p>
        </p:txBody>
      </p:sp>
      <p:sp>
        <p:nvSpPr>
          <p:cNvPr id="3" name="Content Placeholder 2">
            <a:extLst>
              <a:ext uri="{FF2B5EF4-FFF2-40B4-BE49-F238E27FC236}">
                <a16:creationId xmlns:a16="http://schemas.microsoft.com/office/drawing/2014/main" id="{B05E4C36-B69A-0F43-B993-C46BFA6F3CBD}"/>
              </a:ext>
            </a:extLst>
          </p:cNvPr>
          <p:cNvSpPr>
            <a:spLocks noGrp="1"/>
          </p:cNvSpPr>
          <p:nvPr>
            <p:ph idx="1"/>
          </p:nvPr>
        </p:nvSpPr>
        <p:spPr/>
        <p:txBody>
          <a:bodyPr/>
          <a:lstStyle/>
          <a:p>
            <a:r>
              <a:rPr lang="en-US" dirty="0"/>
              <a:t>Move to approve resolution to CID 25064 in doc </a:t>
            </a:r>
            <a:r>
              <a:rPr lang="en-CA" dirty="0">
                <a:hlinkClick r:id="rId2"/>
              </a:rPr>
              <a:t>https://mentor.ieee.org/802.11/dcn/20/11-20-1530-02-00ax-sa2-clause-10-comment-resolution.docx</a:t>
            </a:r>
            <a:endParaRPr lang="en-CA" dirty="0"/>
          </a:p>
          <a:p>
            <a:endParaRPr lang="en-CA" dirty="0"/>
          </a:p>
          <a:p>
            <a:r>
              <a:rPr lang="en-CA" dirty="0"/>
              <a:t>Move:		Ross Jian Yu		Second:</a:t>
            </a:r>
            <a:r>
              <a:rPr lang="en-US" dirty="0"/>
              <a:t>  Yasuhiko Inoue</a:t>
            </a:r>
          </a:p>
          <a:p>
            <a:r>
              <a:rPr lang="en-US" dirty="0"/>
              <a:t>Approved with unanimous consent </a:t>
            </a:r>
          </a:p>
        </p:txBody>
      </p:sp>
      <p:sp>
        <p:nvSpPr>
          <p:cNvPr id="4" name="Slide Number Placeholder 3">
            <a:extLst>
              <a:ext uri="{FF2B5EF4-FFF2-40B4-BE49-F238E27FC236}">
                <a16:creationId xmlns:a16="http://schemas.microsoft.com/office/drawing/2014/main" id="{55900A74-4FEC-764D-8A93-A0A90A034CCB}"/>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B08BCDB0-4C14-5640-BBEB-F5C41076561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08A98817-0CA0-4F42-93DC-003975F58D18}"/>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38639789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9AFCA1-CB6B-4442-9B65-6B5D9E3F259A}"/>
              </a:ext>
            </a:extLst>
          </p:cNvPr>
          <p:cNvSpPr>
            <a:spLocks noGrp="1"/>
          </p:cNvSpPr>
          <p:nvPr>
            <p:ph type="title"/>
          </p:nvPr>
        </p:nvSpPr>
        <p:spPr/>
        <p:txBody>
          <a:bodyPr/>
          <a:lstStyle/>
          <a:p>
            <a:r>
              <a:rPr lang="en-US" dirty="0"/>
              <a:t>CR Motion #1119</a:t>
            </a:r>
          </a:p>
        </p:txBody>
      </p:sp>
      <p:sp>
        <p:nvSpPr>
          <p:cNvPr id="3" name="Content Placeholder 2">
            <a:extLst>
              <a:ext uri="{FF2B5EF4-FFF2-40B4-BE49-F238E27FC236}">
                <a16:creationId xmlns:a16="http://schemas.microsoft.com/office/drawing/2014/main" id="{8A3C445B-E9FE-1D4F-A407-94FB869E36D0}"/>
              </a:ext>
            </a:extLst>
          </p:cNvPr>
          <p:cNvSpPr>
            <a:spLocks noGrp="1"/>
          </p:cNvSpPr>
          <p:nvPr>
            <p:ph idx="1"/>
          </p:nvPr>
        </p:nvSpPr>
        <p:spPr/>
        <p:txBody>
          <a:bodyPr/>
          <a:lstStyle/>
          <a:p>
            <a:r>
              <a:rPr lang="en-US" dirty="0"/>
              <a:t>Move to approve resolutions to CIDs </a:t>
            </a:r>
            <a:r>
              <a:rPr lang="en-GB" dirty="0"/>
              <a:t>25009, 25056, 25074, 25119 in doc </a:t>
            </a:r>
            <a:r>
              <a:rPr lang="en-GB" dirty="0">
                <a:hlinkClick r:id="rId2"/>
              </a:rPr>
              <a:t>https://mentor.ieee.org/802.11/dcn/20/11-20-1528-02-00ax-sig-b-cr-on-d7-0.doc</a:t>
            </a:r>
            <a:r>
              <a:rPr lang="en-GB" dirty="0"/>
              <a:t> </a:t>
            </a:r>
          </a:p>
          <a:p>
            <a:endParaRPr lang="en-GB" dirty="0"/>
          </a:p>
          <a:p>
            <a:r>
              <a:rPr lang="en-GB" dirty="0"/>
              <a:t>Move: Ross Jian Yu		Second: </a:t>
            </a:r>
            <a:r>
              <a:rPr lang="en-GB" dirty="0" err="1"/>
              <a:t>Youhan</a:t>
            </a:r>
            <a:r>
              <a:rPr lang="en-GB" dirty="0"/>
              <a:t> Kim</a:t>
            </a:r>
          </a:p>
          <a:p>
            <a:r>
              <a:rPr lang="en-GB" dirty="0"/>
              <a:t>Approved with unanimous consent</a:t>
            </a:r>
            <a:endParaRPr lang="en-US" dirty="0"/>
          </a:p>
        </p:txBody>
      </p:sp>
      <p:sp>
        <p:nvSpPr>
          <p:cNvPr id="4" name="Slide Number Placeholder 3">
            <a:extLst>
              <a:ext uri="{FF2B5EF4-FFF2-40B4-BE49-F238E27FC236}">
                <a16:creationId xmlns:a16="http://schemas.microsoft.com/office/drawing/2014/main" id="{1F01DDA5-B240-F04C-966E-E192201EAB74}"/>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4A497BCB-DB6C-F141-ACC8-FD272FDC31C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2A2606E5-DE96-AC43-924F-CEBFD1FD0BB9}"/>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315665154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October 16</a:t>
            </a:r>
            <a:r>
              <a:rPr lang="en-US" baseline="30000"/>
              <a:t>th</a:t>
            </a:r>
            <a:r>
              <a:rPr lang="en-US"/>
              <a:t> </a:t>
            </a:r>
            <a:r>
              <a:rPr lang="en-US" dirty="0"/>
              <a:t>Teleconference Agenda</a:t>
            </a:r>
          </a:p>
        </p:txBody>
      </p:sp>
      <p:sp>
        <p:nvSpPr>
          <p:cNvPr id="3" name="Content Placeholder 2"/>
          <p:cNvSpPr>
            <a:spLocks noGrp="1"/>
          </p:cNvSpPr>
          <p:nvPr>
            <p:ph idx="1"/>
          </p:nvPr>
        </p:nvSpPr>
        <p:spPr>
          <a:xfrm>
            <a:off x="923355" y="160019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a:t>
            </a:r>
            <a:endParaRPr lang="en-US" sz="1800" dirty="0"/>
          </a:p>
          <a:p>
            <a:pPr>
              <a:buFont typeface="Arial" panose="020B0604020202020204" pitchFamily="34" charset="0"/>
              <a:buChar char="•"/>
            </a:pPr>
            <a:r>
              <a:rPr lang="en-US" sz="1800" strike="sngStrike" dirty="0"/>
              <a:t>Comment Resolution and Motions</a:t>
            </a:r>
            <a:endParaRPr lang="en-US" sz="1200" strike="sngStrike" dirty="0">
              <a:hlinkClick r:id="rId3"/>
            </a:endParaRPr>
          </a:p>
          <a:p>
            <a:pPr lvl="1">
              <a:buFont typeface="Arial" panose="020B0604020202020204" pitchFamily="34" charset="0"/>
              <a:buChar char="•"/>
            </a:pPr>
            <a:r>
              <a:rPr lang="en-US" sz="1400" strike="sngStrike" dirty="0">
                <a:hlinkClick r:id="rId4"/>
              </a:rPr>
              <a:t>https://mentor.ieee.org/802.11/dcn/20/11-20-1541-00-00ax-mac-cr-miscellaneous-cids-for-sa2.docx</a:t>
            </a:r>
            <a:r>
              <a:rPr lang="en-US" sz="1400" strike="sngStrike" dirty="0"/>
              <a:t> - Alfred </a:t>
            </a:r>
            <a:r>
              <a:rPr lang="en-US" sz="1400" strike="sngStrike" dirty="0" err="1"/>
              <a:t>Asterjadhi</a:t>
            </a:r>
            <a:r>
              <a:rPr lang="en-US" sz="1400" strike="sngStrike" dirty="0"/>
              <a:t> - update</a:t>
            </a:r>
          </a:p>
          <a:p>
            <a:pPr lvl="1">
              <a:buFont typeface="Arial" panose="020B0604020202020204" pitchFamily="34" charset="0"/>
              <a:buChar char="•"/>
            </a:pPr>
            <a:r>
              <a:rPr lang="en-US" sz="1400" strike="sngStrike" dirty="0">
                <a:hlinkClick r:id="rId5"/>
              </a:rPr>
              <a:t>https://mentor.ieee.org/802.11/dcn/20/11-20-1571-00-00ax-sa2-comment-resolution-25076-25077.docx</a:t>
            </a:r>
            <a:r>
              <a:rPr lang="en-US" sz="1400" strike="sngStrike" dirty="0"/>
              <a:t> - </a:t>
            </a:r>
            <a:r>
              <a:rPr lang="en-US" sz="1400" strike="sngStrike" dirty="0" err="1"/>
              <a:t>Liwen</a:t>
            </a:r>
            <a:r>
              <a:rPr lang="en-US" sz="1400" strike="sngStrike" dirty="0"/>
              <a:t> Chu - update</a:t>
            </a:r>
          </a:p>
          <a:p>
            <a:pPr lvl="1">
              <a:buFont typeface="Arial" panose="020B0604020202020204" pitchFamily="34" charset="0"/>
              <a:buChar char="•"/>
            </a:pPr>
            <a:r>
              <a:rPr lang="en-US" sz="1400" strike="sngStrike" dirty="0">
                <a:hlinkClick r:id="rId6"/>
              </a:rPr>
              <a:t>https://mentor.ieee.org/802.11/dcn/20/11-20-1589-01-00ax-sa2-misc-phy-cids.docx</a:t>
            </a:r>
            <a:r>
              <a:rPr lang="en-US" sz="1400" strike="sngStrike" dirty="0"/>
              <a:t> - </a:t>
            </a:r>
            <a:r>
              <a:rPr lang="en-US" sz="1400" strike="sngStrike" dirty="0" err="1"/>
              <a:t>Youhan</a:t>
            </a:r>
            <a:r>
              <a:rPr lang="en-US" sz="1400" strike="sngStrike" dirty="0"/>
              <a:t> Kim - CID 25101</a:t>
            </a:r>
          </a:p>
          <a:p>
            <a:pPr lvl="1">
              <a:buFont typeface="Arial" panose="020B0604020202020204" pitchFamily="34" charset="0"/>
              <a:buChar char="•"/>
            </a:pPr>
            <a:r>
              <a:rPr lang="en-US" sz="1400" strike="sngStrike" dirty="0">
                <a:hlinkClick r:id="rId7"/>
              </a:rPr>
              <a:t>https://mentor.ieee.org/802.11/dcn/20/11-20-1658-00-00ax-comment-resolutions-for-tomi.docx</a:t>
            </a:r>
            <a:r>
              <a:rPr lang="en-US" sz="1400" strike="sngStrike" dirty="0"/>
              <a:t> - Jarkko </a:t>
            </a:r>
            <a:r>
              <a:rPr lang="en-US" sz="1400" strike="sngStrike" dirty="0" err="1"/>
              <a:t>Kneckt</a:t>
            </a:r>
            <a:endParaRPr lang="en-US" sz="1400" strike="sngStrike" dirty="0"/>
          </a:p>
          <a:p>
            <a:pPr>
              <a:buFont typeface="Arial" panose="020B0604020202020204" pitchFamily="34" charset="0"/>
              <a:buChar char="•"/>
            </a:pPr>
            <a:r>
              <a:rPr lang="en-US" sz="1600" strike="sngStrike" dirty="0">
                <a:hlinkClick r:id="rId8"/>
              </a:rPr>
              <a:t>https://mentor.ieee.org/802.11/dcn/20/11-20-1532-00-00ax-comment-resolution-on-cids-25053-and-25054.docx</a:t>
            </a:r>
            <a:r>
              <a:rPr lang="en-US" sz="1600" strike="sngStrike" dirty="0"/>
              <a:t> -Edward Au</a:t>
            </a:r>
          </a:p>
          <a:p>
            <a:pPr>
              <a:buFont typeface="Arial" panose="020B0604020202020204" pitchFamily="34" charset="0"/>
              <a:buChar char="•"/>
            </a:pPr>
            <a:r>
              <a:rPr lang="en-US" sz="1600" dirty="0">
                <a:hlinkClick r:id="rId9"/>
              </a:rPr>
              <a:t>https://mentor.ieee.org/802.11/dcn/20/11-20-1598-00-00ax-d7-0-editorial-cr.docx</a:t>
            </a:r>
            <a:r>
              <a:rPr lang="en-US" sz="1600" dirty="0"/>
              <a:t> - Robert Stacey</a:t>
            </a:r>
          </a:p>
          <a:p>
            <a:pPr>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138740973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C74296-6B0D-2D40-99E6-4BB19FFE2192}"/>
              </a:ext>
            </a:extLst>
          </p:cNvPr>
          <p:cNvSpPr>
            <a:spLocks noGrp="1"/>
          </p:cNvSpPr>
          <p:nvPr>
            <p:ph type="title"/>
          </p:nvPr>
        </p:nvSpPr>
        <p:spPr/>
        <p:txBody>
          <a:bodyPr/>
          <a:lstStyle/>
          <a:p>
            <a:r>
              <a:rPr lang="en-US" dirty="0"/>
              <a:t>CR Motion #1120</a:t>
            </a:r>
          </a:p>
        </p:txBody>
      </p:sp>
      <p:sp>
        <p:nvSpPr>
          <p:cNvPr id="3" name="Content Placeholder 2">
            <a:extLst>
              <a:ext uri="{FF2B5EF4-FFF2-40B4-BE49-F238E27FC236}">
                <a16:creationId xmlns:a16="http://schemas.microsoft.com/office/drawing/2014/main" id="{A7A89F98-ED3A-2E49-A868-81E41140416A}"/>
              </a:ext>
            </a:extLst>
          </p:cNvPr>
          <p:cNvSpPr>
            <a:spLocks noGrp="1"/>
          </p:cNvSpPr>
          <p:nvPr>
            <p:ph idx="1"/>
          </p:nvPr>
        </p:nvSpPr>
        <p:spPr/>
        <p:txBody>
          <a:bodyPr/>
          <a:lstStyle/>
          <a:p>
            <a:r>
              <a:rPr lang="en-US" dirty="0"/>
              <a:t>Move to approve resolutions to CIDs </a:t>
            </a:r>
            <a:r>
              <a:rPr lang="en-GB" dirty="0"/>
              <a:t>25004, 25011, 25014, 25019, 25033, 25023, 25025, 25028, 25041, 25098, 25103, 25062, 25082, 25061 in doc </a:t>
            </a:r>
            <a:r>
              <a:rPr lang="en-GB" dirty="0">
                <a:hlinkClick r:id="rId2"/>
              </a:rPr>
              <a:t>https://mentor.ieee.org/802.11/dcn/20/11-20-1598-02-00ax-d7-0-editorial-cr.docx</a:t>
            </a:r>
            <a:r>
              <a:rPr lang="en-GB" dirty="0"/>
              <a:t> </a:t>
            </a:r>
            <a:r>
              <a:rPr lang="en-CA" dirty="0"/>
              <a:t> </a:t>
            </a:r>
          </a:p>
          <a:p>
            <a:endParaRPr lang="en-CA" dirty="0"/>
          </a:p>
          <a:p>
            <a:r>
              <a:rPr lang="en-CA" dirty="0"/>
              <a:t>Move: Robert Stacey		Second: Mark Rison</a:t>
            </a:r>
          </a:p>
          <a:p>
            <a:r>
              <a:rPr lang="en-CA" dirty="0"/>
              <a:t>Approved with unanimous consent.</a:t>
            </a:r>
            <a:endParaRPr lang="en-US" dirty="0"/>
          </a:p>
        </p:txBody>
      </p:sp>
      <p:sp>
        <p:nvSpPr>
          <p:cNvPr id="4" name="Slide Number Placeholder 3">
            <a:extLst>
              <a:ext uri="{FF2B5EF4-FFF2-40B4-BE49-F238E27FC236}">
                <a16:creationId xmlns:a16="http://schemas.microsoft.com/office/drawing/2014/main" id="{3AF95FBF-06BC-6F4A-B9DD-ABC0784BA5B3}"/>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657C655B-0E9C-1D43-84F9-1DA4B56E002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8F72C69-616E-9849-AAD6-2DB7A9314A50}"/>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106728090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October 20</a:t>
            </a:r>
            <a:r>
              <a:rPr lang="en-US" baseline="30000" dirty="0"/>
              <a:t>th</a:t>
            </a:r>
            <a:r>
              <a:rPr lang="en-US" dirty="0"/>
              <a:t> Teleconference Agenda</a:t>
            </a:r>
          </a:p>
        </p:txBody>
      </p:sp>
      <p:sp>
        <p:nvSpPr>
          <p:cNvPr id="3" name="Content Placeholder 2"/>
          <p:cNvSpPr>
            <a:spLocks noGrp="1"/>
          </p:cNvSpPr>
          <p:nvPr>
            <p:ph idx="1"/>
          </p:nvPr>
        </p:nvSpPr>
        <p:spPr>
          <a:xfrm>
            <a:off x="923355" y="160019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2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2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2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a:t>
            </a:r>
            <a:endParaRPr lang="en-US" sz="1400" dirty="0"/>
          </a:p>
          <a:p>
            <a:pPr>
              <a:buFont typeface="Arial" panose="020B0604020202020204" pitchFamily="34" charset="0"/>
              <a:buChar char="•"/>
            </a:pPr>
            <a:r>
              <a:rPr lang="en-US" sz="1400" dirty="0"/>
              <a:t>Comment Resolution and Motions</a:t>
            </a:r>
            <a:endParaRPr lang="en-US" sz="1050" dirty="0">
              <a:hlinkClick r:id="rId3"/>
            </a:endParaRPr>
          </a:p>
          <a:p>
            <a:pPr lvl="1">
              <a:buFont typeface="Arial" panose="020B0604020202020204" pitchFamily="34" charset="0"/>
              <a:buChar char="•"/>
            </a:pPr>
            <a:r>
              <a:rPr lang="en-US" sz="1200" dirty="0">
                <a:hlinkClick r:id="rId4"/>
              </a:rPr>
              <a:t>https://mentor.ieee.org/802.11/dcn/20/11-20-1541-00-00ax-mac-cr-miscellaneous-cids-for-sa2.docx</a:t>
            </a:r>
            <a:r>
              <a:rPr lang="en-US" sz="1200" dirty="0"/>
              <a:t> - Alfred </a:t>
            </a:r>
            <a:r>
              <a:rPr lang="en-US" sz="1200" dirty="0" err="1"/>
              <a:t>Asterjadhi</a:t>
            </a:r>
            <a:r>
              <a:rPr lang="en-US" sz="1200" dirty="0"/>
              <a:t> - update</a:t>
            </a:r>
          </a:p>
          <a:p>
            <a:pPr lvl="1">
              <a:buFont typeface="Arial" panose="020B0604020202020204" pitchFamily="34" charset="0"/>
              <a:buChar char="•"/>
            </a:pPr>
            <a:r>
              <a:rPr lang="en-US" sz="1200" dirty="0">
                <a:hlinkClick r:id="rId5"/>
              </a:rPr>
              <a:t>https://mentor.ieee.org/802.11/dcn/20/11-20-1571-00-00ax-sa2-comment-resolution-25076-25077.docx</a:t>
            </a:r>
            <a:r>
              <a:rPr lang="en-US" sz="1200" dirty="0"/>
              <a:t> - </a:t>
            </a:r>
            <a:r>
              <a:rPr lang="en-US" sz="1200" dirty="0" err="1"/>
              <a:t>Liwen</a:t>
            </a:r>
            <a:r>
              <a:rPr lang="en-US" sz="1200" dirty="0"/>
              <a:t> Chu - update</a:t>
            </a:r>
          </a:p>
          <a:p>
            <a:pPr lvl="1">
              <a:buFont typeface="Arial" panose="020B0604020202020204" pitchFamily="34" charset="0"/>
              <a:buChar char="•"/>
            </a:pPr>
            <a:r>
              <a:rPr lang="en-US" sz="1200" dirty="0">
                <a:hlinkClick r:id="rId6"/>
              </a:rPr>
              <a:t>https://mentor.ieee.org/802.11/dcn/20/11-20-1598-00-00ax-d7-0-editorial-cr.docx</a:t>
            </a:r>
            <a:r>
              <a:rPr lang="en-US" sz="1200" dirty="0"/>
              <a:t> - Robert Stacey - CID 25010</a:t>
            </a:r>
          </a:p>
          <a:p>
            <a:pPr lvl="1">
              <a:buFont typeface="Arial" panose="020B0604020202020204" pitchFamily="34" charset="0"/>
              <a:buChar char="•"/>
            </a:pPr>
            <a:r>
              <a:rPr lang="en-US" sz="1200" dirty="0">
                <a:hlinkClick r:id="rId7"/>
              </a:rPr>
              <a:t>https://mentor.ieee.org/802.11/dcn/20/11-20-1658-00-00ax-comment-resolutions-for-tomi.docx</a:t>
            </a:r>
            <a:r>
              <a:rPr lang="en-US" sz="1200" dirty="0"/>
              <a:t> - </a:t>
            </a:r>
            <a:r>
              <a:rPr lang="en-US" sz="1200" dirty="0" err="1"/>
              <a:t>Jarkko</a:t>
            </a:r>
            <a:r>
              <a:rPr lang="en-US" sz="1200" dirty="0"/>
              <a:t> </a:t>
            </a:r>
            <a:r>
              <a:rPr lang="en-US" sz="1200" dirty="0" err="1"/>
              <a:t>Kneckt</a:t>
            </a:r>
            <a:endParaRPr lang="en-US" sz="1200" dirty="0"/>
          </a:p>
          <a:p>
            <a:pPr>
              <a:buFont typeface="Arial" panose="020B0604020202020204" pitchFamily="34" charset="0"/>
              <a:buChar char="•"/>
            </a:pPr>
            <a:r>
              <a:rPr lang="en-US" sz="1400" dirty="0">
                <a:hlinkClick r:id="rId8"/>
              </a:rPr>
              <a:t>https://mentor.ieee.org/802.11/dcn/20/11-20-1532-00-00ax-comment-resolution-on-cids-25053-and-25054.docx</a:t>
            </a:r>
            <a:r>
              <a:rPr lang="en-US" sz="1400" dirty="0"/>
              <a:t> -Edward Au</a:t>
            </a:r>
          </a:p>
          <a:p>
            <a:pPr>
              <a:buFont typeface="Arial" panose="020B0604020202020204" pitchFamily="34" charset="0"/>
              <a:buChar char="•"/>
            </a:pPr>
            <a:r>
              <a:rPr lang="en-US" sz="1400" dirty="0">
                <a:hlinkClick r:id="rId9"/>
              </a:rPr>
              <a:t>https://mentor.ieee.org/802.11/dcn/20/11-20-1664-00-00ax-phy-cids-on-dcm-for-d7-0.docx</a:t>
            </a:r>
            <a:r>
              <a:rPr lang="en-US" sz="1400" dirty="0"/>
              <a:t> - </a:t>
            </a:r>
            <a:r>
              <a:rPr lang="en-US" sz="1400" dirty="0" err="1"/>
              <a:t>Jianhan</a:t>
            </a:r>
            <a:r>
              <a:rPr lang="en-US" sz="1400" dirty="0"/>
              <a:t> Liu</a:t>
            </a:r>
          </a:p>
          <a:p>
            <a:pPr>
              <a:buFont typeface="Arial" panose="020B0604020202020204" pitchFamily="34" charset="0"/>
              <a:buChar char="•"/>
            </a:pPr>
            <a:r>
              <a:rPr lang="en-US" sz="1400" dirty="0">
                <a:hlinkClick r:id="rId10"/>
              </a:rPr>
              <a:t>https://mentor.ieee.org/802.11/dcn/20/11-20-1646-01-00ax-mac-cr-on-mu-cascading-for-draft-7-0.doc</a:t>
            </a:r>
            <a:r>
              <a:rPr lang="en-US" sz="1400" dirty="0"/>
              <a:t> - Ming Gan</a:t>
            </a:r>
          </a:p>
          <a:p>
            <a:pPr>
              <a:buFont typeface="Arial" panose="020B0604020202020204" pitchFamily="34" charset="0"/>
              <a:buChar char="•"/>
            </a:pPr>
            <a:r>
              <a:rPr lang="en-US" sz="1400" dirty="0">
                <a:hlinkClick r:id="rId11"/>
              </a:rPr>
              <a:t>https://mentor.ieee.org/802.11/dcn/20/11-20-1647-01-00ax-mac-cr-on-fragmentation-for-draft-7-0.doc</a:t>
            </a:r>
            <a:r>
              <a:rPr lang="en-US" sz="1400" dirty="0"/>
              <a:t> </a:t>
            </a:r>
            <a:r>
              <a:rPr lang="en-US" sz="1400" b="0" dirty="0"/>
              <a:t>– Ming Gan</a:t>
            </a:r>
          </a:p>
          <a:p>
            <a:pPr>
              <a:buFont typeface="Arial" panose="020B0604020202020204" pitchFamily="34" charset="0"/>
              <a:buChar char="•"/>
            </a:pPr>
            <a:r>
              <a:rPr lang="en-US" sz="1400" b="0" dirty="0">
                <a:hlinkClick r:id="rId12"/>
              </a:rPr>
              <a:t>https://mentor.ieee.org/802.11/dcn/20/11-20-1673-00-00ax-sa2-comment-resolution-miscellaneous-comments.docx</a:t>
            </a:r>
            <a:r>
              <a:rPr lang="en-US" sz="1400" b="0" dirty="0"/>
              <a:t> - Osama </a:t>
            </a:r>
            <a:r>
              <a:rPr lang="en-US" sz="1400" b="0" dirty="0" err="1"/>
              <a:t>Aboul-Magd</a:t>
            </a:r>
            <a:endParaRPr lang="en-US" sz="1400" dirty="0"/>
          </a:p>
          <a:p>
            <a:pPr>
              <a:buFont typeface="Arial" panose="020B0604020202020204" pitchFamily="34" charset="0"/>
              <a:buChar char="•"/>
            </a:pPr>
            <a:r>
              <a:rPr lang="en-US" sz="1400" dirty="0" err="1"/>
              <a:t>AoB</a:t>
            </a:r>
            <a:endParaRPr lang="en-US" sz="1400" dirty="0"/>
          </a:p>
          <a:p>
            <a:pPr lvl="0">
              <a:buFont typeface="Arial" panose="020B0604020202020204" pitchFamily="34" charset="0"/>
              <a:buChar char="•"/>
            </a:pPr>
            <a:r>
              <a:rPr lang="en-US" sz="14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135944095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972E34-671F-CD4C-996B-99B4AD3C8981}"/>
              </a:ext>
            </a:extLst>
          </p:cNvPr>
          <p:cNvSpPr>
            <a:spLocks noGrp="1"/>
          </p:cNvSpPr>
          <p:nvPr>
            <p:ph type="title"/>
          </p:nvPr>
        </p:nvSpPr>
        <p:spPr/>
        <p:txBody>
          <a:bodyPr/>
          <a:lstStyle/>
          <a:p>
            <a:r>
              <a:rPr lang="en-US" dirty="0"/>
              <a:t>CR Motion #1121</a:t>
            </a:r>
          </a:p>
        </p:txBody>
      </p:sp>
      <p:sp>
        <p:nvSpPr>
          <p:cNvPr id="3" name="Content Placeholder 2">
            <a:extLst>
              <a:ext uri="{FF2B5EF4-FFF2-40B4-BE49-F238E27FC236}">
                <a16:creationId xmlns:a16="http://schemas.microsoft.com/office/drawing/2014/main" id="{62E9D2B4-8B05-904F-AE31-7AD74279A340}"/>
              </a:ext>
            </a:extLst>
          </p:cNvPr>
          <p:cNvSpPr>
            <a:spLocks noGrp="1"/>
          </p:cNvSpPr>
          <p:nvPr>
            <p:ph idx="1"/>
          </p:nvPr>
        </p:nvSpPr>
        <p:spPr/>
        <p:txBody>
          <a:bodyPr/>
          <a:lstStyle/>
          <a:p>
            <a:r>
              <a:rPr lang="en-US" dirty="0"/>
              <a:t>Move to approve resolution to CID </a:t>
            </a:r>
            <a:r>
              <a:rPr lang="en-CA" dirty="0"/>
              <a:t>25101 in doc </a:t>
            </a:r>
            <a:r>
              <a:rPr lang="en-CA" dirty="0">
                <a:hlinkClick r:id="rId2"/>
              </a:rPr>
              <a:t>https://mentor.ieee.org/802.11/dcn/20/11-20-1589-02-00ax-sa2-misc-phy-cids.docx</a:t>
            </a:r>
            <a:r>
              <a:rPr lang="en-CA" dirty="0"/>
              <a:t> </a:t>
            </a:r>
          </a:p>
          <a:p>
            <a:endParaRPr lang="en-CA" dirty="0"/>
          </a:p>
          <a:p>
            <a:endParaRPr lang="en-CA" dirty="0"/>
          </a:p>
          <a:p>
            <a:r>
              <a:rPr lang="en-CA" dirty="0"/>
              <a:t>Move:	</a:t>
            </a:r>
            <a:r>
              <a:rPr lang="en-CA" dirty="0" err="1"/>
              <a:t>Youhan</a:t>
            </a:r>
            <a:r>
              <a:rPr lang="en-CA" dirty="0"/>
              <a:t> Kim		Second: Alfred </a:t>
            </a:r>
            <a:r>
              <a:rPr lang="en-CA" dirty="0" err="1"/>
              <a:t>Asterjadhi</a:t>
            </a:r>
            <a:endParaRPr lang="en-CA" dirty="0"/>
          </a:p>
          <a:p>
            <a:r>
              <a:rPr lang="en-CA" dirty="0"/>
              <a:t>Approved with unanimous consent.</a:t>
            </a:r>
            <a:endParaRPr lang="en-US" dirty="0"/>
          </a:p>
        </p:txBody>
      </p:sp>
      <p:sp>
        <p:nvSpPr>
          <p:cNvPr id="4" name="Slide Number Placeholder 3">
            <a:extLst>
              <a:ext uri="{FF2B5EF4-FFF2-40B4-BE49-F238E27FC236}">
                <a16:creationId xmlns:a16="http://schemas.microsoft.com/office/drawing/2014/main" id="{A282F422-96A6-1641-A213-608B03FB1009}"/>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8417E5A4-108D-BB43-A2E2-B0D644439574}"/>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A7A44374-3D90-EB48-A363-4A22AFFA2FFC}"/>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315960983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October 22</a:t>
            </a:r>
            <a:r>
              <a:rPr lang="en-US" baseline="30000" dirty="0"/>
              <a:t>nd</a:t>
            </a:r>
            <a:r>
              <a:rPr lang="en-US" dirty="0"/>
              <a:t> Teleconference Agenda</a:t>
            </a:r>
          </a:p>
        </p:txBody>
      </p:sp>
      <p:sp>
        <p:nvSpPr>
          <p:cNvPr id="3" name="Content Placeholder 2"/>
          <p:cNvSpPr>
            <a:spLocks noGrp="1"/>
          </p:cNvSpPr>
          <p:nvPr>
            <p:ph idx="1"/>
          </p:nvPr>
        </p:nvSpPr>
        <p:spPr>
          <a:xfrm>
            <a:off x="923355" y="160019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2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2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2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a:t>
            </a:r>
            <a:endParaRPr lang="en-US" sz="1400" dirty="0"/>
          </a:p>
          <a:p>
            <a:pPr>
              <a:buFont typeface="Arial" panose="020B0604020202020204" pitchFamily="34" charset="0"/>
              <a:buChar char="•"/>
            </a:pPr>
            <a:r>
              <a:rPr lang="en-US" sz="1400" dirty="0"/>
              <a:t>Comment Resolution and Motions</a:t>
            </a:r>
            <a:endParaRPr lang="en-US" sz="1050" dirty="0">
              <a:hlinkClick r:id="rId3"/>
            </a:endParaRPr>
          </a:p>
          <a:p>
            <a:pPr lvl="1">
              <a:buFont typeface="Arial" panose="020B0604020202020204" pitchFamily="34" charset="0"/>
              <a:buChar char="•"/>
            </a:pPr>
            <a:r>
              <a:rPr lang="en-US" sz="1200" dirty="0">
                <a:hlinkClick r:id="rId4"/>
              </a:rPr>
              <a:t>https://mentor.ieee.org/802.11/dcn/20/11-20-1541-00-00ax-mac-cr-miscellaneous-cids-for-sa2.docx</a:t>
            </a:r>
            <a:r>
              <a:rPr lang="en-US" sz="1200" dirty="0"/>
              <a:t> - Alfred </a:t>
            </a:r>
            <a:r>
              <a:rPr lang="en-US" sz="1200" dirty="0" err="1"/>
              <a:t>Asterjadhi</a:t>
            </a:r>
            <a:r>
              <a:rPr lang="en-US" sz="1200" dirty="0"/>
              <a:t> - update</a:t>
            </a:r>
          </a:p>
          <a:p>
            <a:pPr lvl="1">
              <a:buFont typeface="Arial" panose="020B0604020202020204" pitchFamily="34" charset="0"/>
              <a:buChar char="•"/>
            </a:pPr>
            <a:r>
              <a:rPr lang="en-US" sz="1200" dirty="0">
                <a:hlinkClick r:id="rId5"/>
              </a:rPr>
              <a:t>https://mentor.ieee.org/802.11/dcn/20/11-20-1571-00-00ax-sa2-comment-resolution-25076-25077.docx</a:t>
            </a:r>
            <a:r>
              <a:rPr lang="en-US" sz="1200" dirty="0"/>
              <a:t> - </a:t>
            </a:r>
            <a:r>
              <a:rPr lang="en-US" sz="1200" dirty="0" err="1"/>
              <a:t>Liwen</a:t>
            </a:r>
            <a:r>
              <a:rPr lang="en-US" sz="1200" dirty="0"/>
              <a:t> Chu - update</a:t>
            </a:r>
            <a:endParaRPr lang="en-US" sz="1200" strike="sngStrike" dirty="0"/>
          </a:p>
          <a:p>
            <a:pPr lvl="1">
              <a:buFont typeface="Arial" panose="020B0604020202020204" pitchFamily="34" charset="0"/>
              <a:buChar char="•"/>
            </a:pPr>
            <a:r>
              <a:rPr lang="en-US" sz="1200" dirty="0">
                <a:hlinkClick r:id="rId6"/>
              </a:rPr>
              <a:t>https://mentor.ieee.org/802.11/dcn/20/11-20-1658-00-00ax-comment-resolutions-for-tomi.docx</a:t>
            </a:r>
            <a:r>
              <a:rPr lang="en-US" sz="1200" dirty="0"/>
              <a:t> - Jarkko </a:t>
            </a:r>
            <a:r>
              <a:rPr lang="en-US" sz="1200" dirty="0" err="1"/>
              <a:t>Kneckt</a:t>
            </a:r>
            <a:r>
              <a:rPr lang="en-US" sz="1200" dirty="0"/>
              <a:t> - update</a:t>
            </a:r>
          </a:p>
          <a:p>
            <a:pPr lvl="1">
              <a:buFont typeface="Arial" panose="020B0604020202020204" pitchFamily="34" charset="0"/>
              <a:buChar char="•"/>
            </a:pPr>
            <a:r>
              <a:rPr lang="en-US" sz="1000" dirty="0">
                <a:hlinkClick r:id="rId7"/>
              </a:rPr>
              <a:t>https://mentor.ieee.org/802.11/dcn/20/11-20-1646-01-00ax-mac-cr-on-mu-cascading-for-draft-7-0.doc</a:t>
            </a:r>
            <a:r>
              <a:rPr lang="en-US" sz="1000" dirty="0"/>
              <a:t> - Ming Gan - update</a:t>
            </a:r>
          </a:p>
          <a:p>
            <a:pPr lvl="1">
              <a:buFont typeface="Arial" panose="020B0604020202020204" pitchFamily="34" charset="0"/>
              <a:buChar char="•"/>
            </a:pPr>
            <a:r>
              <a:rPr lang="en-US" sz="1000" dirty="0">
                <a:hlinkClick r:id="rId8"/>
              </a:rPr>
              <a:t>https://mentor.ieee.org/802.11/dcn/20/11-20-1647-01-00ax-mac-cr-on-fragmentation-for-draft-7-0.doc</a:t>
            </a:r>
            <a:r>
              <a:rPr lang="en-US" sz="1000" dirty="0"/>
              <a:t> </a:t>
            </a:r>
            <a:r>
              <a:rPr lang="en-US" sz="1000" b="0" dirty="0"/>
              <a:t>– Ming Gan - update</a:t>
            </a:r>
            <a:endParaRPr lang="en-US" sz="1200" dirty="0"/>
          </a:p>
          <a:p>
            <a:pPr>
              <a:buFont typeface="Arial" panose="020B0604020202020204" pitchFamily="34" charset="0"/>
              <a:buChar char="•"/>
            </a:pPr>
            <a:r>
              <a:rPr lang="en-US" sz="1400" dirty="0">
                <a:hlinkClick r:id="rId9"/>
              </a:rPr>
              <a:t>https://mentor.ieee.org/802.11/dcn/20/11-20-1532-00-00ax-comment-resolution-on-cids-25053-and-25054.docx</a:t>
            </a:r>
            <a:r>
              <a:rPr lang="en-US" sz="1400" dirty="0"/>
              <a:t> -Edward Au</a:t>
            </a:r>
          </a:p>
          <a:p>
            <a:pPr>
              <a:buFont typeface="Arial" panose="020B0604020202020204" pitchFamily="34" charset="0"/>
              <a:buChar char="•"/>
            </a:pPr>
            <a:r>
              <a:rPr lang="en-US" sz="1400" dirty="0">
                <a:hlinkClick r:id="rId10"/>
              </a:rPr>
              <a:t>https://mentor.ieee.org/802.11/dcn/20/11-20-1664-00-00ax-phy-cids-on-dcm-for-d7-0.docx</a:t>
            </a:r>
            <a:r>
              <a:rPr lang="en-US" sz="1400" dirty="0"/>
              <a:t> - </a:t>
            </a:r>
            <a:r>
              <a:rPr lang="en-US" sz="1400" dirty="0" err="1"/>
              <a:t>Jianhan</a:t>
            </a:r>
            <a:r>
              <a:rPr lang="en-US" sz="1400" dirty="0"/>
              <a:t> Liu</a:t>
            </a:r>
          </a:p>
          <a:p>
            <a:pPr>
              <a:buFont typeface="Arial" panose="020B0604020202020204" pitchFamily="34" charset="0"/>
              <a:buChar char="•"/>
            </a:pPr>
            <a:r>
              <a:rPr lang="en-US" sz="1400" b="0" dirty="0">
                <a:hlinkClick r:id="rId11"/>
              </a:rPr>
              <a:t>https://mentor.ieee.org/802.11/dcn/20/11-20-1665-02-00ax-cr-cid-25120-25050-ul-sr-field.docx</a:t>
            </a:r>
            <a:r>
              <a:rPr lang="en-US" sz="1400" b="0" dirty="0"/>
              <a:t> - Matt Fischer</a:t>
            </a:r>
          </a:p>
          <a:p>
            <a:pPr>
              <a:buFont typeface="Arial" panose="020B0604020202020204" pitchFamily="34" charset="0"/>
              <a:buChar char="•"/>
            </a:pPr>
            <a:r>
              <a:rPr lang="en-US" sz="1400" b="0" dirty="0">
                <a:hlinkClick r:id="rId12"/>
              </a:rPr>
              <a:t>https://mentor.ieee.org/802.11/dcn/20/11-20-1690-00-00ax-d7-0-editorial-cr-part-2.docx</a:t>
            </a:r>
            <a:r>
              <a:rPr lang="en-US" sz="1400" b="0" dirty="0"/>
              <a:t> - Robert Stacey</a:t>
            </a:r>
          </a:p>
          <a:p>
            <a:pPr>
              <a:buFont typeface="Arial" panose="020B0604020202020204" pitchFamily="34" charset="0"/>
              <a:buChar char="•"/>
            </a:pPr>
            <a:r>
              <a:rPr lang="en-US" sz="1400" b="0" dirty="0">
                <a:hlinkClick r:id="rId13"/>
              </a:rPr>
              <a:t>https://mentor.ieee.org/802.11/dcn/20/11-20-1673-00-00ax-sa2-comment-resolution-miscellaneous-comments.docx</a:t>
            </a:r>
            <a:r>
              <a:rPr lang="en-US" sz="1400" b="0" dirty="0"/>
              <a:t> - Osama </a:t>
            </a:r>
            <a:r>
              <a:rPr lang="en-US" sz="1400" b="0" dirty="0" err="1"/>
              <a:t>Aboul-Magd</a:t>
            </a:r>
            <a:endParaRPr lang="en-US" sz="1400" dirty="0"/>
          </a:p>
          <a:p>
            <a:pPr>
              <a:buFont typeface="Arial" panose="020B0604020202020204" pitchFamily="34" charset="0"/>
              <a:buChar char="•"/>
            </a:pPr>
            <a:r>
              <a:rPr lang="en-US" sz="1400" dirty="0" err="1"/>
              <a:t>AoB</a:t>
            </a:r>
            <a:endParaRPr lang="en-US" sz="1400" dirty="0"/>
          </a:p>
          <a:p>
            <a:pPr lvl="0">
              <a:buFont typeface="Arial" panose="020B0604020202020204" pitchFamily="34" charset="0"/>
              <a:buChar char="•"/>
            </a:pPr>
            <a:r>
              <a:rPr lang="en-US" sz="14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122611341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October 23</a:t>
            </a:r>
            <a:r>
              <a:rPr lang="en-US" baseline="30000" dirty="0"/>
              <a:t>rd</a:t>
            </a:r>
            <a:r>
              <a:rPr lang="en-US" dirty="0"/>
              <a:t> Teleconference Agenda</a:t>
            </a:r>
          </a:p>
        </p:txBody>
      </p:sp>
      <p:sp>
        <p:nvSpPr>
          <p:cNvPr id="3" name="Content Placeholder 2"/>
          <p:cNvSpPr>
            <a:spLocks noGrp="1"/>
          </p:cNvSpPr>
          <p:nvPr>
            <p:ph idx="1"/>
          </p:nvPr>
        </p:nvSpPr>
        <p:spPr>
          <a:xfrm>
            <a:off x="923355" y="160019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2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2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2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a:t>
            </a:r>
            <a:endParaRPr lang="en-US" sz="1400" dirty="0"/>
          </a:p>
          <a:p>
            <a:pPr>
              <a:buFont typeface="Arial" panose="020B0604020202020204" pitchFamily="34" charset="0"/>
              <a:buChar char="•"/>
            </a:pPr>
            <a:r>
              <a:rPr lang="en-US" sz="1400" dirty="0"/>
              <a:t>Comment Resolution and Motions</a:t>
            </a:r>
            <a:endParaRPr lang="en-US" sz="1050" dirty="0">
              <a:hlinkClick r:id="rId3"/>
            </a:endParaRPr>
          </a:p>
          <a:p>
            <a:pPr lvl="1">
              <a:buFont typeface="Arial" panose="020B0604020202020204" pitchFamily="34" charset="0"/>
              <a:buChar char="•"/>
            </a:pPr>
            <a:r>
              <a:rPr lang="en-US" sz="1200" dirty="0">
                <a:hlinkClick r:id="rId4"/>
              </a:rPr>
              <a:t>https://mentor.ieee.org/802.11/dcn/20/11-20-1541-00-00ax-mac-cr-miscellaneous-cids-for-sa2.docx</a:t>
            </a:r>
            <a:r>
              <a:rPr lang="en-US" sz="1200" dirty="0"/>
              <a:t> - Alfred </a:t>
            </a:r>
            <a:r>
              <a:rPr lang="en-US" sz="1200" dirty="0" err="1"/>
              <a:t>Asterjadhi</a:t>
            </a:r>
            <a:r>
              <a:rPr lang="en-US" sz="1200" dirty="0"/>
              <a:t> - update</a:t>
            </a:r>
          </a:p>
          <a:p>
            <a:pPr lvl="1">
              <a:buFont typeface="Arial" panose="020B0604020202020204" pitchFamily="34" charset="0"/>
              <a:buChar char="•"/>
            </a:pPr>
            <a:r>
              <a:rPr lang="en-US" sz="1200" dirty="0">
                <a:hlinkClick r:id="rId5"/>
              </a:rPr>
              <a:t>https://mentor.ieee.org/802.11/dcn/20/11-20-1571-00-00ax-sa2-comment-resolution-25076-25077.docx</a:t>
            </a:r>
            <a:r>
              <a:rPr lang="en-US" sz="1200" dirty="0"/>
              <a:t> - </a:t>
            </a:r>
            <a:r>
              <a:rPr lang="en-US" sz="1200" dirty="0" err="1"/>
              <a:t>Liwen</a:t>
            </a:r>
            <a:r>
              <a:rPr lang="en-US" sz="1200" dirty="0"/>
              <a:t> Chu - update</a:t>
            </a:r>
          </a:p>
          <a:p>
            <a:pPr lvl="1">
              <a:buFont typeface="Arial" panose="020B0604020202020204" pitchFamily="34" charset="0"/>
              <a:buChar char="•"/>
            </a:pPr>
            <a:r>
              <a:rPr lang="en-US" sz="1200" dirty="0">
                <a:highlight>
                  <a:srgbClr val="00FF00"/>
                </a:highlight>
                <a:hlinkClick r:id="rId6"/>
              </a:rPr>
              <a:t>https://mentor.ieee.org/802.11/dcn/20/11-20-1658-00-00ax-comment-resolutions-for-tomi.docx</a:t>
            </a:r>
            <a:r>
              <a:rPr lang="en-US" sz="1200" dirty="0">
                <a:highlight>
                  <a:srgbClr val="00FF00"/>
                </a:highlight>
              </a:rPr>
              <a:t> - Jarkko </a:t>
            </a:r>
            <a:r>
              <a:rPr lang="en-US" sz="1200" dirty="0" err="1">
                <a:highlight>
                  <a:srgbClr val="00FF00"/>
                </a:highlight>
              </a:rPr>
              <a:t>Kneckt</a:t>
            </a:r>
            <a:endParaRPr lang="en-US" sz="1200" dirty="0">
              <a:highlight>
                <a:srgbClr val="00FF00"/>
              </a:highlight>
            </a:endParaRPr>
          </a:p>
          <a:p>
            <a:pPr lvl="1">
              <a:buFont typeface="Arial" panose="020B0604020202020204" pitchFamily="34" charset="0"/>
              <a:buChar char="•"/>
            </a:pPr>
            <a:r>
              <a:rPr lang="en-US" sz="1200" dirty="0">
                <a:highlight>
                  <a:srgbClr val="00FF00"/>
                </a:highlight>
                <a:hlinkClick r:id="rId7"/>
              </a:rPr>
              <a:t>https://mentor.ieee.org/802.11/dcn/20/11-20-1664-00-00ax-phy-cids-on-dcm-for-d7-0.docx</a:t>
            </a:r>
            <a:r>
              <a:rPr lang="en-US" sz="1200" dirty="0">
                <a:highlight>
                  <a:srgbClr val="00FF00"/>
                </a:highlight>
              </a:rPr>
              <a:t> - </a:t>
            </a:r>
            <a:r>
              <a:rPr lang="en-US" sz="1200" dirty="0" err="1">
                <a:highlight>
                  <a:srgbClr val="00FF00"/>
                </a:highlight>
              </a:rPr>
              <a:t>Jianhan</a:t>
            </a:r>
            <a:r>
              <a:rPr lang="en-US" sz="1200" dirty="0">
                <a:highlight>
                  <a:srgbClr val="00FF00"/>
                </a:highlight>
              </a:rPr>
              <a:t> Liu</a:t>
            </a:r>
          </a:p>
          <a:p>
            <a:pPr lvl="1">
              <a:buFont typeface="Arial" panose="020B0604020202020204" pitchFamily="34" charset="0"/>
              <a:buChar char="•"/>
            </a:pPr>
            <a:r>
              <a:rPr lang="en-US" sz="1200" dirty="0">
                <a:hlinkClick r:id="rId8"/>
              </a:rPr>
              <a:t>https://mentor.ieee.org/802.11/dcn/20/11-20-1646-01-00ax-mac-cr-on-mu-cascading-for-draft-7-0.doc</a:t>
            </a:r>
            <a:r>
              <a:rPr lang="en-US" sz="1200" dirty="0"/>
              <a:t> - Ming Gan</a:t>
            </a:r>
          </a:p>
          <a:p>
            <a:pPr lvl="1">
              <a:buFont typeface="Arial" panose="020B0604020202020204" pitchFamily="34" charset="0"/>
              <a:buChar char="•"/>
            </a:pPr>
            <a:r>
              <a:rPr lang="en-US" sz="1200" dirty="0">
                <a:hlinkClick r:id="rId9"/>
              </a:rPr>
              <a:t>https://mentor.ieee.org/802.11/dcn/20/11-20-1673-00-00ax-sa2-comment-resolution-miscellaneous-comments.docx</a:t>
            </a:r>
            <a:r>
              <a:rPr lang="en-US" sz="1200" dirty="0"/>
              <a:t> - Osama </a:t>
            </a:r>
            <a:r>
              <a:rPr lang="en-US" sz="1200" dirty="0" err="1"/>
              <a:t>Aboul</a:t>
            </a:r>
            <a:r>
              <a:rPr lang="en-US" sz="1200" dirty="0"/>
              <a:t>-Mag</a:t>
            </a:r>
          </a:p>
          <a:p>
            <a:pPr>
              <a:buFont typeface="Arial" panose="020B0604020202020204" pitchFamily="34" charset="0"/>
              <a:buChar char="•"/>
            </a:pPr>
            <a:r>
              <a:rPr lang="en-US" sz="1400" strike="sngStrike" dirty="0">
                <a:hlinkClick r:id="rId10"/>
              </a:rPr>
              <a:t>https://mentor.ieee.org/802.11/dcn/20/11-20-1532-00-00ax-comment-resolution-on-cids-25053-and-25054.docx</a:t>
            </a:r>
            <a:r>
              <a:rPr lang="en-US" sz="1400" strike="sngStrike" dirty="0"/>
              <a:t> -Edward Au</a:t>
            </a:r>
          </a:p>
          <a:p>
            <a:pPr>
              <a:buFont typeface="Arial" panose="020B0604020202020204" pitchFamily="34" charset="0"/>
              <a:buChar char="•"/>
            </a:pPr>
            <a:r>
              <a:rPr lang="en-US" sz="1400" dirty="0">
                <a:hlinkClick r:id="rId11"/>
              </a:rPr>
              <a:t>https://mentor.ieee.org/802.11/dcn/20/11-20-1647-01-00ax-mac-cr-on-fragmentation-for-draft-7-0.doc</a:t>
            </a:r>
            <a:r>
              <a:rPr lang="en-US" sz="1400" dirty="0"/>
              <a:t> </a:t>
            </a:r>
            <a:r>
              <a:rPr lang="en-US" sz="1400" b="0" dirty="0"/>
              <a:t>– Ming Gan</a:t>
            </a:r>
          </a:p>
          <a:p>
            <a:pPr>
              <a:buFont typeface="Arial" panose="020B0604020202020204" pitchFamily="34" charset="0"/>
              <a:buChar char="•"/>
            </a:pPr>
            <a:r>
              <a:rPr lang="en-US" sz="1400" b="0" dirty="0">
                <a:hlinkClick r:id="rId12"/>
              </a:rPr>
              <a:t>https://mentor.ieee.org/802.11/dcn/20/11-20-1665-02-00ax-cr-cid-25120-25050-ul-sr-field.docx</a:t>
            </a:r>
            <a:r>
              <a:rPr lang="en-US" sz="1400" b="0" dirty="0"/>
              <a:t> - Matt Fischer</a:t>
            </a:r>
          </a:p>
          <a:p>
            <a:pPr>
              <a:buFont typeface="Arial" panose="020B0604020202020204" pitchFamily="34" charset="0"/>
              <a:buChar char="•"/>
            </a:pPr>
            <a:r>
              <a:rPr lang="en-US" sz="1400" b="0" dirty="0">
                <a:hlinkClick r:id="rId13"/>
              </a:rPr>
              <a:t>https://mentor.ieee.org/802.11/dcn/20/11-20-1690-00-00ax-d7-0-editorial-cr-part-2.docx</a:t>
            </a:r>
            <a:r>
              <a:rPr lang="en-US" sz="1400" b="0" dirty="0"/>
              <a:t> - Robert Stacey</a:t>
            </a:r>
          </a:p>
          <a:p>
            <a:pPr>
              <a:buFont typeface="Arial" panose="020B0604020202020204" pitchFamily="34" charset="0"/>
              <a:buChar char="•"/>
            </a:pPr>
            <a:r>
              <a:rPr lang="en-US" sz="1400" b="0" dirty="0">
                <a:hlinkClick r:id="rId14"/>
              </a:rPr>
              <a:t>https://mentor.ieee.org/802.11/dcn/20/11-20-1588-00-00ax-cr-for-cid-25085.docx</a:t>
            </a:r>
            <a:r>
              <a:rPr lang="en-US" sz="1400" b="0" dirty="0"/>
              <a:t> - Po-Kai Huang</a:t>
            </a:r>
          </a:p>
          <a:p>
            <a:pPr>
              <a:buFont typeface="Arial" panose="020B0604020202020204" pitchFamily="34" charset="0"/>
              <a:buChar char="•"/>
            </a:pPr>
            <a:r>
              <a:rPr lang="en-US" sz="1400" dirty="0" err="1"/>
              <a:t>AoB</a:t>
            </a:r>
            <a:endParaRPr lang="en-US" sz="1400" dirty="0"/>
          </a:p>
          <a:p>
            <a:pPr lvl="0">
              <a:buFont typeface="Arial" panose="020B0604020202020204" pitchFamily="34" charset="0"/>
              <a:buChar char="•"/>
            </a:pPr>
            <a:r>
              <a:rPr lang="en-US" sz="14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7154121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few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189817139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F55D8B-5CF5-C342-AB8E-252EFF466050}"/>
              </a:ext>
            </a:extLst>
          </p:cNvPr>
          <p:cNvSpPr>
            <a:spLocks noGrp="1"/>
          </p:cNvSpPr>
          <p:nvPr>
            <p:ph type="title"/>
          </p:nvPr>
        </p:nvSpPr>
        <p:spPr/>
        <p:txBody>
          <a:bodyPr/>
          <a:lstStyle/>
          <a:p>
            <a:r>
              <a:rPr lang="en-US" dirty="0"/>
              <a:t>CID Ready for Motions</a:t>
            </a:r>
          </a:p>
        </p:txBody>
      </p:sp>
      <p:sp>
        <p:nvSpPr>
          <p:cNvPr id="6" name="Date Placeholder 5">
            <a:extLst>
              <a:ext uri="{FF2B5EF4-FFF2-40B4-BE49-F238E27FC236}">
                <a16:creationId xmlns:a16="http://schemas.microsoft.com/office/drawing/2014/main" id="{713D217B-D15C-074F-B347-746FBFB10D52}"/>
              </a:ext>
            </a:extLst>
          </p:cNvPr>
          <p:cNvSpPr>
            <a:spLocks noGrp="1"/>
          </p:cNvSpPr>
          <p:nvPr>
            <p:ph type="dt" idx="10"/>
          </p:nvPr>
        </p:nvSpPr>
        <p:spPr/>
        <p:txBody>
          <a:bodyPr/>
          <a:lstStyle/>
          <a:p>
            <a:r>
              <a:rPr lang="en-CA"/>
              <a:t>October 2020</a:t>
            </a:r>
            <a:endParaRPr lang="en-GB" dirty="0"/>
          </a:p>
        </p:txBody>
      </p:sp>
      <p:sp>
        <p:nvSpPr>
          <p:cNvPr id="5" name="Footer Placeholder 4">
            <a:extLst>
              <a:ext uri="{FF2B5EF4-FFF2-40B4-BE49-F238E27FC236}">
                <a16:creationId xmlns:a16="http://schemas.microsoft.com/office/drawing/2014/main" id="{CC34CA8A-364B-1847-9449-C6355F7C6357}"/>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F950F720-471B-0748-A354-77E042AF2E5A}"/>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graphicFrame>
        <p:nvGraphicFramePr>
          <p:cNvPr id="7" name="Table 6">
            <a:extLst>
              <a:ext uri="{FF2B5EF4-FFF2-40B4-BE49-F238E27FC236}">
                <a16:creationId xmlns:a16="http://schemas.microsoft.com/office/drawing/2014/main" id="{FA53E8BF-4B05-A649-A064-BC2B9A127CAA}"/>
              </a:ext>
            </a:extLst>
          </p:cNvPr>
          <p:cNvGraphicFramePr>
            <a:graphicFrameLocks noGrp="1"/>
          </p:cNvGraphicFramePr>
          <p:nvPr>
            <p:extLst>
              <p:ext uri="{D42A27DB-BD31-4B8C-83A1-F6EECF244321}">
                <p14:modId xmlns:p14="http://schemas.microsoft.com/office/powerpoint/2010/main" val="2725628833"/>
              </p:ext>
            </p:extLst>
          </p:nvPr>
        </p:nvGraphicFramePr>
        <p:xfrm>
          <a:off x="1676400" y="2316480"/>
          <a:ext cx="9093202" cy="235712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50292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strike="noStrike" dirty="0"/>
                        <a:t>11-20/1541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25089, 25090, 25126, 25129, 25068</a:t>
                      </a:r>
                      <a:r>
                        <a:rPr lang="en-CA" dirty="0">
                          <a:effectLst/>
                        </a:rPr>
                        <a:t> </a:t>
                      </a:r>
                      <a:endParaRPr lang="en-US" strike="noStrike" dirty="0"/>
                    </a:p>
                  </a:txBody>
                  <a:tcPr/>
                </a:tc>
                <a:extLst>
                  <a:ext uri="{0D108BD9-81ED-4DB2-BD59-A6C34878D82A}">
                    <a16:rowId xmlns:a16="http://schemas.microsoft.com/office/drawing/2014/main" val="1507950612"/>
                  </a:ext>
                </a:extLst>
              </a:tr>
              <a:tr h="370840">
                <a:tc>
                  <a:txBody>
                    <a:bodyPr/>
                    <a:lstStyle/>
                    <a:p>
                      <a:r>
                        <a:rPr lang="en-US" strike="noStrike" dirty="0"/>
                        <a:t>11-20/1647</a:t>
                      </a:r>
                    </a:p>
                  </a:txBody>
                  <a:tcPr/>
                </a:tc>
                <a:tc>
                  <a:txBody>
                    <a:bodyPr/>
                    <a:lstStyle/>
                    <a:p>
                      <a:pPr lvl="0"/>
                      <a:r>
                        <a:rPr lang="en-GB" sz="1800" kern="1200" dirty="0">
                          <a:solidFill>
                            <a:schemeClr val="dk1"/>
                          </a:solidFill>
                          <a:effectLst/>
                          <a:latin typeface="+mn-lt"/>
                          <a:ea typeface="+mn-ea"/>
                          <a:cs typeface="+mn-cs"/>
                        </a:rPr>
                        <a:t>25107</a:t>
                      </a:r>
                      <a:r>
                        <a:rPr lang="en-CA" sz="1800" kern="1200" dirty="0">
                          <a:solidFill>
                            <a:schemeClr val="dk1"/>
                          </a:solidFill>
                          <a:effectLst/>
                          <a:latin typeface="+mn-lt"/>
                          <a:ea typeface="+mn-ea"/>
                          <a:cs typeface="+mn-cs"/>
                        </a:rPr>
                        <a:t>, </a:t>
                      </a:r>
                      <a:r>
                        <a:rPr lang="en-GB" sz="1800" kern="1200" dirty="0">
                          <a:solidFill>
                            <a:schemeClr val="dk1"/>
                          </a:solidFill>
                          <a:effectLst/>
                          <a:highlight>
                            <a:srgbClr val="FFFF00"/>
                          </a:highlight>
                          <a:latin typeface="+mn-lt"/>
                          <a:ea typeface="+mn-ea"/>
                          <a:cs typeface="+mn-cs"/>
                        </a:rPr>
                        <a:t>25108</a:t>
                      </a:r>
                      <a:r>
                        <a:rPr lang="en-CA" sz="1800" kern="1200" dirty="0">
                          <a:solidFill>
                            <a:schemeClr val="dk1"/>
                          </a:solidFill>
                          <a:effectLst/>
                          <a:latin typeface="+mn-lt"/>
                          <a:ea typeface="+mn-ea"/>
                          <a:cs typeface="+mn-cs"/>
                        </a:rPr>
                        <a:t>, </a:t>
                      </a:r>
                      <a:r>
                        <a:rPr lang="en-GB" sz="1800" kern="1200" dirty="0">
                          <a:solidFill>
                            <a:schemeClr val="dk1"/>
                          </a:solidFill>
                          <a:effectLst/>
                          <a:latin typeface="+mn-lt"/>
                          <a:ea typeface="+mn-ea"/>
                          <a:cs typeface="+mn-cs"/>
                        </a:rPr>
                        <a:t>25109</a:t>
                      </a:r>
                      <a:r>
                        <a:rPr lang="en-CA" sz="1800" kern="1200" dirty="0">
                          <a:solidFill>
                            <a:schemeClr val="dk1"/>
                          </a:solidFill>
                          <a:effectLst/>
                          <a:latin typeface="+mn-lt"/>
                          <a:ea typeface="+mn-ea"/>
                          <a:cs typeface="+mn-cs"/>
                        </a:rPr>
                        <a:t>, </a:t>
                      </a:r>
                      <a:r>
                        <a:rPr lang="en-GB" sz="1800" kern="1200" dirty="0">
                          <a:solidFill>
                            <a:schemeClr val="dk1"/>
                          </a:solidFill>
                          <a:effectLst/>
                          <a:latin typeface="+mn-lt"/>
                          <a:ea typeface="+mn-ea"/>
                          <a:cs typeface="+mn-cs"/>
                        </a:rPr>
                        <a:t>25110</a:t>
                      </a:r>
                      <a:r>
                        <a:rPr lang="en-CA" sz="1800" kern="1200" dirty="0">
                          <a:solidFill>
                            <a:schemeClr val="dk1"/>
                          </a:solidFill>
                          <a:effectLst/>
                          <a:latin typeface="+mn-lt"/>
                          <a:ea typeface="+mn-ea"/>
                          <a:cs typeface="+mn-cs"/>
                        </a:rPr>
                        <a:t>, </a:t>
                      </a:r>
                      <a:r>
                        <a:rPr lang="en-GB" sz="1800" kern="1200" dirty="0">
                          <a:solidFill>
                            <a:schemeClr val="dk1"/>
                          </a:solidFill>
                          <a:effectLst/>
                          <a:latin typeface="+mn-lt"/>
                          <a:ea typeface="+mn-ea"/>
                          <a:cs typeface="+mn-cs"/>
                        </a:rPr>
                        <a:t>25111</a:t>
                      </a:r>
                      <a:r>
                        <a:rPr lang="en-CA" sz="1800" kern="1200" dirty="0">
                          <a:solidFill>
                            <a:schemeClr val="dk1"/>
                          </a:solidFill>
                          <a:effectLst/>
                          <a:latin typeface="+mn-lt"/>
                          <a:ea typeface="+mn-ea"/>
                          <a:cs typeface="+mn-cs"/>
                        </a:rPr>
                        <a:t>, </a:t>
                      </a:r>
                      <a:r>
                        <a:rPr lang="en-GB" sz="1800" kern="1200" dirty="0">
                          <a:solidFill>
                            <a:schemeClr val="dk1"/>
                          </a:solidFill>
                          <a:effectLst/>
                          <a:latin typeface="+mn-lt"/>
                          <a:ea typeface="+mn-ea"/>
                          <a:cs typeface="+mn-cs"/>
                        </a:rPr>
                        <a:t>25112</a:t>
                      </a:r>
                      <a:r>
                        <a:rPr lang="en-CA" sz="1800" kern="1200" dirty="0">
                          <a:solidFill>
                            <a:schemeClr val="dk1"/>
                          </a:solidFill>
                          <a:effectLst/>
                          <a:latin typeface="+mn-lt"/>
                          <a:ea typeface="+mn-ea"/>
                          <a:cs typeface="+mn-cs"/>
                        </a:rPr>
                        <a:t>, </a:t>
                      </a:r>
                      <a:r>
                        <a:rPr lang="en-GB" sz="1800" kern="1200" dirty="0">
                          <a:solidFill>
                            <a:schemeClr val="dk1"/>
                          </a:solidFill>
                          <a:effectLst/>
                          <a:latin typeface="+mn-lt"/>
                          <a:ea typeface="+mn-ea"/>
                          <a:cs typeface="+mn-cs"/>
                        </a:rPr>
                        <a:t>25113</a:t>
                      </a:r>
                      <a:r>
                        <a:rPr lang="en-CA" sz="1800" kern="1200" dirty="0">
                          <a:solidFill>
                            <a:schemeClr val="dk1"/>
                          </a:solidFill>
                          <a:effectLst/>
                          <a:latin typeface="+mn-lt"/>
                          <a:ea typeface="+mn-ea"/>
                          <a:cs typeface="+mn-cs"/>
                        </a:rPr>
                        <a:t>, </a:t>
                      </a:r>
                      <a:r>
                        <a:rPr lang="en-GB" sz="1800" kern="1200" dirty="0">
                          <a:solidFill>
                            <a:schemeClr val="dk1"/>
                          </a:solidFill>
                          <a:effectLst/>
                          <a:latin typeface="+mn-lt"/>
                          <a:ea typeface="+mn-ea"/>
                          <a:cs typeface="+mn-cs"/>
                        </a:rPr>
                        <a:t>25114</a:t>
                      </a:r>
                      <a:r>
                        <a:rPr lang="en-CA" sz="1800" kern="1200" dirty="0">
                          <a:solidFill>
                            <a:schemeClr val="dk1"/>
                          </a:solidFill>
                          <a:effectLst/>
                          <a:latin typeface="+mn-lt"/>
                          <a:ea typeface="+mn-ea"/>
                          <a:cs typeface="+mn-cs"/>
                        </a:rPr>
                        <a:t>, </a:t>
                      </a:r>
                      <a:r>
                        <a:rPr lang="en-GB" sz="1800" kern="1200" dirty="0">
                          <a:solidFill>
                            <a:schemeClr val="dk1"/>
                          </a:solidFill>
                          <a:effectLst/>
                          <a:highlight>
                            <a:srgbClr val="FFFF00"/>
                          </a:highlight>
                          <a:latin typeface="+mn-lt"/>
                          <a:ea typeface="+mn-ea"/>
                          <a:cs typeface="+mn-cs"/>
                        </a:rPr>
                        <a:t>25115</a:t>
                      </a:r>
                      <a:r>
                        <a:rPr lang="en-CA" sz="1800" kern="1200" dirty="0">
                          <a:solidFill>
                            <a:schemeClr val="dk1"/>
                          </a:solidFill>
                          <a:effectLst/>
                          <a:latin typeface="+mn-lt"/>
                          <a:ea typeface="+mn-ea"/>
                          <a:cs typeface="+mn-cs"/>
                        </a:rPr>
                        <a:t>, </a:t>
                      </a:r>
                      <a:r>
                        <a:rPr lang="en-GB" sz="1800" kern="1200" dirty="0">
                          <a:solidFill>
                            <a:schemeClr val="dk1"/>
                          </a:solidFill>
                          <a:effectLst/>
                          <a:latin typeface="+mn-lt"/>
                          <a:ea typeface="+mn-ea"/>
                          <a:cs typeface="+mn-cs"/>
                        </a:rPr>
                        <a:t>25116 </a:t>
                      </a:r>
                      <a:endParaRPr lang="en-US" strike="noStrike" dirty="0"/>
                    </a:p>
                  </a:txBody>
                  <a:tcPr/>
                </a:tc>
                <a:extLst>
                  <a:ext uri="{0D108BD9-81ED-4DB2-BD59-A6C34878D82A}">
                    <a16:rowId xmlns:a16="http://schemas.microsoft.com/office/drawing/2014/main" val="644024948"/>
                  </a:ext>
                </a:extLst>
              </a:tr>
              <a:tr h="370840">
                <a:tc>
                  <a:txBody>
                    <a:bodyPr/>
                    <a:lstStyle/>
                    <a:p>
                      <a:r>
                        <a:rPr lang="en-US" strike="noStrike" dirty="0"/>
                        <a:t>11-20/1658</a:t>
                      </a:r>
                    </a:p>
                  </a:txBody>
                  <a:tcPr/>
                </a:tc>
                <a:tc>
                  <a:txBody>
                    <a:bodyPr/>
                    <a:lstStyle/>
                    <a:p>
                      <a:r>
                        <a:rPr lang="en-GB" sz="1800" kern="1200" dirty="0">
                          <a:solidFill>
                            <a:schemeClr val="dk1"/>
                          </a:solidFill>
                          <a:effectLst/>
                          <a:latin typeface="+mn-lt"/>
                          <a:ea typeface="+mn-ea"/>
                          <a:cs typeface="+mn-cs"/>
                        </a:rPr>
                        <a:t>25071, 25095, and 25096.</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3989363071"/>
                  </a:ext>
                </a:extLst>
              </a:tr>
              <a:tr h="370840">
                <a:tc>
                  <a:txBody>
                    <a:bodyPr/>
                    <a:lstStyle/>
                    <a:p>
                      <a:r>
                        <a:rPr lang="en-US" strike="noStrike" dirty="0"/>
                        <a:t>11-20/1664</a:t>
                      </a:r>
                    </a:p>
                  </a:txBody>
                  <a:tcPr/>
                </a:tc>
                <a:tc>
                  <a:txBody>
                    <a:bodyPr/>
                    <a:lstStyle/>
                    <a:p>
                      <a:r>
                        <a:rPr lang="en-US" sz="1800" kern="1200" dirty="0">
                          <a:solidFill>
                            <a:schemeClr val="dk1"/>
                          </a:solidFill>
                          <a:effectLst/>
                          <a:latin typeface="+mn-lt"/>
                          <a:ea typeface="+mn-ea"/>
                          <a:cs typeface="+mn-cs"/>
                        </a:rPr>
                        <a:t>25006, 25007 and 25008</a:t>
                      </a:r>
                      <a:r>
                        <a:rPr lang="en-CA" dirty="0">
                          <a:effectLst/>
                        </a:rPr>
                        <a:t> </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3075669462"/>
                  </a:ext>
                </a:extLst>
              </a:tr>
              <a:tr h="370840">
                <a:tc>
                  <a:txBody>
                    <a:bodyPr/>
                    <a:lstStyle/>
                    <a:p>
                      <a:r>
                        <a:rPr lang="en-US" strike="noStrike" dirty="0"/>
                        <a:t>11-20/1673</a:t>
                      </a:r>
                    </a:p>
                  </a:txBody>
                  <a:tcPr/>
                </a:tc>
                <a:tc>
                  <a:txBody>
                    <a:bodyPr/>
                    <a:lstStyle/>
                    <a:p>
                      <a:r>
                        <a:rPr lang="en-GB" sz="1800" kern="1200" dirty="0">
                          <a:solidFill>
                            <a:schemeClr val="dk1"/>
                          </a:solidFill>
                          <a:effectLst/>
                          <a:latin typeface="+mn-lt"/>
                          <a:ea typeface="+mn-ea"/>
                          <a:cs typeface="+mn-cs"/>
                        </a:rPr>
                        <a:t>25027, 25039, 25040</a:t>
                      </a:r>
                      <a:r>
                        <a:rPr lang="en-CA" dirty="0">
                          <a:effectLst/>
                        </a:rPr>
                        <a:t> </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1111833964"/>
                  </a:ext>
                </a:extLst>
              </a:tr>
            </a:tbl>
          </a:graphicData>
        </a:graphic>
      </p:graphicFrame>
    </p:spTree>
    <p:extLst>
      <p:ext uri="{BB962C8B-B14F-4D97-AF65-F5344CB8AC3E}">
        <p14:creationId xmlns:p14="http://schemas.microsoft.com/office/powerpoint/2010/main" val="54474447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E6C9DB-8EF9-994D-AD27-EDCD8489AC8B}"/>
              </a:ext>
            </a:extLst>
          </p:cNvPr>
          <p:cNvSpPr>
            <a:spLocks noGrp="1"/>
          </p:cNvSpPr>
          <p:nvPr>
            <p:ph type="title"/>
          </p:nvPr>
        </p:nvSpPr>
        <p:spPr/>
        <p:txBody>
          <a:bodyPr/>
          <a:lstStyle/>
          <a:p>
            <a:r>
              <a:rPr lang="en-US" dirty="0"/>
              <a:t>CR Motion #1122</a:t>
            </a:r>
          </a:p>
        </p:txBody>
      </p:sp>
      <p:sp>
        <p:nvSpPr>
          <p:cNvPr id="6" name="Content Placeholder 5">
            <a:extLst>
              <a:ext uri="{FF2B5EF4-FFF2-40B4-BE49-F238E27FC236}">
                <a16:creationId xmlns:a16="http://schemas.microsoft.com/office/drawing/2014/main" id="{B4FDBD46-EC0B-484C-8901-9F81B945142B}"/>
              </a:ext>
            </a:extLst>
          </p:cNvPr>
          <p:cNvSpPr>
            <a:spLocks noGrp="1"/>
          </p:cNvSpPr>
          <p:nvPr>
            <p:ph idx="1"/>
          </p:nvPr>
        </p:nvSpPr>
        <p:spPr/>
        <p:txBody>
          <a:bodyPr/>
          <a:lstStyle/>
          <a:p>
            <a:r>
              <a:rPr lang="en-US" dirty="0"/>
              <a:t>Move to approve resolutions to CIDs </a:t>
            </a:r>
            <a:r>
              <a:rPr lang="en-US" kern="1200" dirty="0">
                <a:solidFill>
                  <a:schemeClr val="dk1"/>
                </a:solidFill>
              </a:rPr>
              <a:t>25006, 25007 and 25008</a:t>
            </a:r>
            <a:r>
              <a:rPr lang="en-CA" dirty="0"/>
              <a:t> </a:t>
            </a:r>
            <a:r>
              <a:rPr lang="en-CA" kern="1200" dirty="0">
                <a:solidFill>
                  <a:schemeClr val="dk1"/>
                </a:solidFill>
              </a:rPr>
              <a:t>in doc </a:t>
            </a:r>
            <a:r>
              <a:rPr lang="en-CA" kern="1200" dirty="0">
                <a:solidFill>
                  <a:schemeClr val="dk1"/>
                </a:solidFill>
                <a:hlinkClick r:id="rId2"/>
              </a:rPr>
              <a:t>https://mentor.ieee.org/802.11/dcn/20/11-20-1664-03-00ax-phy-cids-on-dcm-for-d7-0.docx</a:t>
            </a:r>
            <a:r>
              <a:rPr lang="en-CA" kern="1200" dirty="0">
                <a:solidFill>
                  <a:schemeClr val="dk1"/>
                </a:solidFill>
              </a:rPr>
              <a:t> </a:t>
            </a:r>
          </a:p>
          <a:p>
            <a:endParaRPr lang="en-CA" kern="1200" dirty="0">
              <a:solidFill>
                <a:schemeClr val="dk1"/>
              </a:solidFill>
            </a:endParaRPr>
          </a:p>
          <a:p>
            <a:r>
              <a:rPr lang="en-CA" kern="1200" dirty="0">
                <a:solidFill>
                  <a:schemeClr val="dk1"/>
                </a:solidFill>
              </a:rPr>
              <a:t>Move: </a:t>
            </a:r>
            <a:r>
              <a:rPr lang="en-CA" kern="1200" dirty="0" err="1">
                <a:solidFill>
                  <a:schemeClr val="dk1"/>
                </a:solidFill>
              </a:rPr>
              <a:t>Jianhan</a:t>
            </a:r>
            <a:r>
              <a:rPr lang="en-CA" kern="1200" dirty="0">
                <a:solidFill>
                  <a:schemeClr val="dk1"/>
                </a:solidFill>
              </a:rPr>
              <a:t> Liu		Second: </a:t>
            </a:r>
            <a:r>
              <a:rPr lang="en-CA" kern="1200" dirty="0" err="1">
                <a:solidFill>
                  <a:schemeClr val="dk1"/>
                </a:solidFill>
              </a:rPr>
              <a:t>Youhan</a:t>
            </a:r>
            <a:r>
              <a:rPr lang="en-CA" kern="1200" dirty="0">
                <a:solidFill>
                  <a:schemeClr val="dk1"/>
                </a:solidFill>
              </a:rPr>
              <a:t> Kim</a:t>
            </a:r>
          </a:p>
          <a:p>
            <a:r>
              <a:rPr lang="en-CA" kern="1200" dirty="0">
                <a:solidFill>
                  <a:schemeClr val="dk1"/>
                </a:solidFill>
              </a:rPr>
              <a:t>Approved with unanimous consent</a:t>
            </a:r>
            <a:r>
              <a:rPr lang="en-US" dirty="0"/>
              <a:t> </a:t>
            </a:r>
          </a:p>
        </p:txBody>
      </p:sp>
      <p:sp>
        <p:nvSpPr>
          <p:cNvPr id="5" name="Slide Number Placeholder 4">
            <a:extLst>
              <a:ext uri="{FF2B5EF4-FFF2-40B4-BE49-F238E27FC236}">
                <a16:creationId xmlns:a16="http://schemas.microsoft.com/office/drawing/2014/main" id="{9AE2ACAB-0791-974D-8C22-D7C8C5AD44D1}"/>
              </a:ext>
            </a:extLst>
          </p:cNvPr>
          <p:cNvSpPr>
            <a:spLocks noGrp="1"/>
          </p:cNvSpPr>
          <p:nvPr>
            <p:ph type="sldNum" idx="12"/>
          </p:nvPr>
        </p:nvSpPr>
        <p:spPr/>
        <p:txBody>
          <a:bodyPr/>
          <a:lstStyle/>
          <a:p>
            <a:r>
              <a:rPr lang="en-GB"/>
              <a:t>Slide </a:t>
            </a:r>
            <a:fld id="{06B781AF-4CCF-49B0-A572-DE54FBE5D942}" type="slidenum">
              <a:rPr lang="en-GB" smtClean="0"/>
              <a:pPr/>
              <a:t>41</a:t>
            </a:fld>
            <a:endParaRPr lang="en-GB"/>
          </a:p>
        </p:txBody>
      </p:sp>
      <p:sp>
        <p:nvSpPr>
          <p:cNvPr id="4" name="Footer Placeholder 3">
            <a:extLst>
              <a:ext uri="{FF2B5EF4-FFF2-40B4-BE49-F238E27FC236}">
                <a16:creationId xmlns:a16="http://schemas.microsoft.com/office/drawing/2014/main" id="{A3755909-DD17-A94E-AE59-4E68FAD883C4}"/>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97F438C4-79A7-C449-931F-C3703835AACC}"/>
              </a:ext>
            </a:extLst>
          </p:cNvPr>
          <p:cNvSpPr>
            <a:spLocks noGrp="1"/>
          </p:cNvSpPr>
          <p:nvPr>
            <p:ph type="dt" idx="15"/>
          </p:nvPr>
        </p:nvSpPr>
        <p:spPr/>
        <p:txBody>
          <a:bodyPr/>
          <a:lstStyle/>
          <a:p>
            <a:r>
              <a:rPr lang="en-CA"/>
              <a:t>October 2020</a:t>
            </a:r>
            <a:endParaRPr lang="en-GB"/>
          </a:p>
        </p:txBody>
      </p:sp>
    </p:spTree>
    <p:extLst>
      <p:ext uri="{BB962C8B-B14F-4D97-AF65-F5344CB8AC3E}">
        <p14:creationId xmlns:p14="http://schemas.microsoft.com/office/powerpoint/2010/main" val="164193491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E6C9DB-8EF9-994D-AD27-EDCD8489AC8B}"/>
              </a:ext>
            </a:extLst>
          </p:cNvPr>
          <p:cNvSpPr>
            <a:spLocks noGrp="1"/>
          </p:cNvSpPr>
          <p:nvPr>
            <p:ph type="title"/>
          </p:nvPr>
        </p:nvSpPr>
        <p:spPr/>
        <p:txBody>
          <a:bodyPr/>
          <a:lstStyle/>
          <a:p>
            <a:r>
              <a:rPr lang="en-US" dirty="0"/>
              <a:t>CR Motion #1123</a:t>
            </a:r>
          </a:p>
        </p:txBody>
      </p:sp>
      <p:sp>
        <p:nvSpPr>
          <p:cNvPr id="6" name="Content Placeholder 5">
            <a:extLst>
              <a:ext uri="{FF2B5EF4-FFF2-40B4-BE49-F238E27FC236}">
                <a16:creationId xmlns:a16="http://schemas.microsoft.com/office/drawing/2014/main" id="{B4FDBD46-EC0B-484C-8901-9F81B945142B}"/>
              </a:ext>
            </a:extLst>
          </p:cNvPr>
          <p:cNvSpPr>
            <a:spLocks noGrp="1"/>
          </p:cNvSpPr>
          <p:nvPr>
            <p:ph idx="1"/>
          </p:nvPr>
        </p:nvSpPr>
        <p:spPr/>
        <p:txBody>
          <a:bodyPr/>
          <a:lstStyle/>
          <a:p>
            <a:r>
              <a:rPr lang="en-US" dirty="0"/>
              <a:t>Move to approve resolutions to CIDs </a:t>
            </a:r>
            <a:r>
              <a:rPr lang="en-GB" dirty="0"/>
              <a:t>25071, 25095, and 25096</a:t>
            </a:r>
            <a:r>
              <a:rPr lang="en-CA" dirty="0"/>
              <a:t> </a:t>
            </a:r>
            <a:r>
              <a:rPr lang="en-CA" kern="1200" dirty="0">
                <a:solidFill>
                  <a:schemeClr val="dk1"/>
                </a:solidFill>
              </a:rPr>
              <a:t>in doc </a:t>
            </a:r>
            <a:r>
              <a:rPr lang="en-CA" kern="1200" dirty="0">
                <a:solidFill>
                  <a:schemeClr val="dk1"/>
                </a:solidFill>
                <a:hlinkClick r:id="rId2"/>
              </a:rPr>
              <a:t>https://mentor.ieee.org/802.11/dcn/20/11-20-1658-04-00ax-comment-resolutions-for-tomi.docx</a:t>
            </a:r>
            <a:r>
              <a:rPr lang="en-CA" kern="1200" dirty="0">
                <a:solidFill>
                  <a:schemeClr val="dk1"/>
                </a:solidFill>
              </a:rPr>
              <a:t> </a:t>
            </a:r>
          </a:p>
          <a:p>
            <a:endParaRPr lang="en-CA" kern="1200" dirty="0">
              <a:solidFill>
                <a:schemeClr val="dk1"/>
              </a:solidFill>
            </a:endParaRPr>
          </a:p>
          <a:p>
            <a:r>
              <a:rPr lang="en-CA" kern="1200" dirty="0">
                <a:solidFill>
                  <a:schemeClr val="dk1"/>
                </a:solidFill>
              </a:rPr>
              <a:t>Move: 	Jarkko </a:t>
            </a:r>
            <a:r>
              <a:rPr lang="en-CA" kern="1200" dirty="0" err="1">
                <a:solidFill>
                  <a:schemeClr val="dk1"/>
                </a:solidFill>
              </a:rPr>
              <a:t>Kneckt</a:t>
            </a:r>
            <a:r>
              <a:rPr lang="en-CA" kern="1200" dirty="0">
                <a:solidFill>
                  <a:schemeClr val="dk1"/>
                </a:solidFill>
              </a:rPr>
              <a:t>	Second: Alfred </a:t>
            </a:r>
            <a:r>
              <a:rPr lang="en-CA" kern="1200" dirty="0" err="1">
                <a:solidFill>
                  <a:schemeClr val="dk1"/>
                </a:solidFill>
              </a:rPr>
              <a:t>Asterjadhi</a:t>
            </a:r>
            <a:endParaRPr lang="en-CA" kern="1200" dirty="0">
              <a:solidFill>
                <a:schemeClr val="dk1"/>
              </a:solidFill>
            </a:endParaRPr>
          </a:p>
          <a:p>
            <a:r>
              <a:rPr lang="en-CA" kern="1200" dirty="0">
                <a:solidFill>
                  <a:schemeClr val="dk1"/>
                </a:solidFill>
              </a:rPr>
              <a:t>Approved with unanimous consent</a:t>
            </a:r>
          </a:p>
        </p:txBody>
      </p:sp>
      <p:sp>
        <p:nvSpPr>
          <p:cNvPr id="5" name="Slide Number Placeholder 4">
            <a:extLst>
              <a:ext uri="{FF2B5EF4-FFF2-40B4-BE49-F238E27FC236}">
                <a16:creationId xmlns:a16="http://schemas.microsoft.com/office/drawing/2014/main" id="{9AE2ACAB-0791-974D-8C22-D7C8C5AD44D1}"/>
              </a:ext>
            </a:extLst>
          </p:cNvPr>
          <p:cNvSpPr>
            <a:spLocks noGrp="1"/>
          </p:cNvSpPr>
          <p:nvPr>
            <p:ph type="sldNum" idx="12"/>
          </p:nvPr>
        </p:nvSpPr>
        <p:spPr/>
        <p:txBody>
          <a:bodyPr/>
          <a:lstStyle/>
          <a:p>
            <a:r>
              <a:rPr lang="en-GB"/>
              <a:t>Slide </a:t>
            </a:r>
            <a:fld id="{06B781AF-4CCF-49B0-A572-DE54FBE5D942}" type="slidenum">
              <a:rPr lang="en-GB" smtClean="0"/>
              <a:pPr/>
              <a:t>42</a:t>
            </a:fld>
            <a:endParaRPr lang="en-GB"/>
          </a:p>
        </p:txBody>
      </p:sp>
      <p:sp>
        <p:nvSpPr>
          <p:cNvPr id="4" name="Footer Placeholder 3">
            <a:extLst>
              <a:ext uri="{FF2B5EF4-FFF2-40B4-BE49-F238E27FC236}">
                <a16:creationId xmlns:a16="http://schemas.microsoft.com/office/drawing/2014/main" id="{A3755909-DD17-A94E-AE59-4E68FAD883C4}"/>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97F438C4-79A7-C449-931F-C3703835AACC}"/>
              </a:ext>
            </a:extLst>
          </p:cNvPr>
          <p:cNvSpPr>
            <a:spLocks noGrp="1"/>
          </p:cNvSpPr>
          <p:nvPr>
            <p:ph type="dt" idx="15"/>
          </p:nvPr>
        </p:nvSpPr>
        <p:spPr/>
        <p:txBody>
          <a:bodyPr/>
          <a:lstStyle/>
          <a:p>
            <a:r>
              <a:rPr lang="en-CA"/>
              <a:t>October 2020</a:t>
            </a:r>
            <a:endParaRPr lang="en-GB"/>
          </a:p>
        </p:txBody>
      </p:sp>
    </p:spTree>
    <p:extLst>
      <p:ext uri="{BB962C8B-B14F-4D97-AF65-F5344CB8AC3E}">
        <p14:creationId xmlns:p14="http://schemas.microsoft.com/office/powerpoint/2010/main" val="76640042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E6C9DB-8EF9-994D-AD27-EDCD8489AC8B}"/>
              </a:ext>
            </a:extLst>
          </p:cNvPr>
          <p:cNvSpPr>
            <a:spLocks noGrp="1"/>
          </p:cNvSpPr>
          <p:nvPr>
            <p:ph type="title"/>
          </p:nvPr>
        </p:nvSpPr>
        <p:spPr/>
        <p:txBody>
          <a:bodyPr/>
          <a:lstStyle/>
          <a:p>
            <a:r>
              <a:rPr lang="en-US" dirty="0"/>
              <a:t>CR Motion #1124</a:t>
            </a:r>
          </a:p>
        </p:txBody>
      </p:sp>
      <p:sp>
        <p:nvSpPr>
          <p:cNvPr id="6" name="Content Placeholder 5">
            <a:extLst>
              <a:ext uri="{FF2B5EF4-FFF2-40B4-BE49-F238E27FC236}">
                <a16:creationId xmlns:a16="http://schemas.microsoft.com/office/drawing/2014/main" id="{B4FDBD46-EC0B-484C-8901-9F81B945142B}"/>
              </a:ext>
            </a:extLst>
          </p:cNvPr>
          <p:cNvSpPr>
            <a:spLocks noGrp="1"/>
          </p:cNvSpPr>
          <p:nvPr>
            <p:ph idx="1"/>
          </p:nvPr>
        </p:nvSpPr>
        <p:spPr/>
        <p:txBody>
          <a:bodyPr/>
          <a:lstStyle/>
          <a:p>
            <a:pPr lvl="0"/>
            <a:r>
              <a:rPr lang="en-US" dirty="0"/>
              <a:t>Move to approve resolutions to CIDs </a:t>
            </a:r>
            <a:r>
              <a:rPr lang="en-GB" dirty="0"/>
              <a:t>25058</a:t>
            </a:r>
            <a:r>
              <a:rPr lang="en-CA" dirty="0"/>
              <a:t>, </a:t>
            </a:r>
            <a:r>
              <a:rPr lang="en-GB" dirty="0"/>
              <a:t>25060</a:t>
            </a:r>
            <a:r>
              <a:rPr lang="en-CA" dirty="0"/>
              <a:t>, </a:t>
            </a:r>
            <a:r>
              <a:rPr lang="en-GB" dirty="0"/>
              <a:t>25075 in doc </a:t>
            </a:r>
            <a:r>
              <a:rPr lang="en-GB" dirty="0">
                <a:hlinkClick r:id="rId2"/>
              </a:rPr>
              <a:t>https://mentor.ieee.org/802.11/dcn/20/11-20-1646-03-00ax-mac-cr-on-mu-cascading-for-draft-7-0.doc</a:t>
            </a:r>
            <a:r>
              <a:rPr lang="en-GB" dirty="0"/>
              <a:t> </a:t>
            </a:r>
          </a:p>
          <a:p>
            <a:pPr lvl="0"/>
            <a:endParaRPr lang="en-GB" kern="1200" dirty="0">
              <a:solidFill>
                <a:schemeClr val="dk1"/>
              </a:solidFill>
            </a:endParaRPr>
          </a:p>
          <a:p>
            <a:pPr lvl="0"/>
            <a:r>
              <a:rPr lang="en-GB" kern="1200" dirty="0">
                <a:solidFill>
                  <a:schemeClr val="dk1"/>
                </a:solidFill>
              </a:rPr>
              <a:t>Move: Ming Gan			Second: Alfred </a:t>
            </a:r>
            <a:r>
              <a:rPr lang="en-GB" kern="1200" dirty="0" err="1">
                <a:solidFill>
                  <a:schemeClr val="dk1"/>
                </a:solidFill>
              </a:rPr>
              <a:t>Asterjadhi</a:t>
            </a:r>
            <a:endParaRPr lang="en-GB" kern="1200" dirty="0">
              <a:solidFill>
                <a:schemeClr val="dk1"/>
              </a:solidFill>
            </a:endParaRPr>
          </a:p>
          <a:p>
            <a:pPr lvl="0"/>
            <a:r>
              <a:rPr lang="en-GB" kern="1200" dirty="0">
                <a:solidFill>
                  <a:schemeClr val="dk1"/>
                </a:solidFill>
              </a:rPr>
              <a:t>Approved with unanimous consent</a:t>
            </a:r>
            <a:endParaRPr lang="en-CA" kern="1200" dirty="0">
              <a:solidFill>
                <a:schemeClr val="dk1"/>
              </a:solidFill>
            </a:endParaRPr>
          </a:p>
        </p:txBody>
      </p:sp>
      <p:sp>
        <p:nvSpPr>
          <p:cNvPr id="5" name="Slide Number Placeholder 4">
            <a:extLst>
              <a:ext uri="{FF2B5EF4-FFF2-40B4-BE49-F238E27FC236}">
                <a16:creationId xmlns:a16="http://schemas.microsoft.com/office/drawing/2014/main" id="{9AE2ACAB-0791-974D-8C22-D7C8C5AD44D1}"/>
              </a:ext>
            </a:extLst>
          </p:cNvPr>
          <p:cNvSpPr>
            <a:spLocks noGrp="1"/>
          </p:cNvSpPr>
          <p:nvPr>
            <p:ph type="sldNum" idx="12"/>
          </p:nvPr>
        </p:nvSpPr>
        <p:spPr/>
        <p:txBody>
          <a:bodyPr/>
          <a:lstStyle/>
          <a:p>
            <a:r>
              <a:rPr lang="en-GB"/>
              <a:t>Slide </a:t>
            </a:r>
            <a:fld id="{06B781AF-4CCF-49B0-A572-DE54FBE5D942}" type="slidenum">
              <a:rPr lang="en-GB" smtClean="0"/>
              <a:pPr/>
              <a:t>43</a:t>
            </a:fld>
            <a:endParaRPr lang="en-GB"/>
          </a:p>
        </p:txBody>
      </p:sp>
      <p:sp>
        <p:nvSpPr>
          <p:cNvPr id="4" name="Footer Placeholder 3">
            <a:extLst>
              <a:ext uri="{FF2B5EF4-FFF2-40B4-BE49-F238E27FC236}">
                <a16:creationId xmlns:a16="http://schemas.microsoft.com/office/drawing/2014/main" id="{A3755909-DD17-A94E-AE59-4E68FAD883C4}"/>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97F438C4-79A7-C449-931F-C3703835AACC}"/>
              </a:ext>
            </a:extLst>
          </p:cNvPr>
          <p:cNvSpPr>
            <a:spLocks noGrp="1"/>
          </p:cNvSpPr>
          <p:nvPr>
            <p:ph type="dt" idx="15"/>
          </p:nvPr>
        </p:nvSpPr>
        <p:spPr/>
        <p:txBody>
          <a:bodyPr/>
          <a:lstStyle/>
          <a:p>
            <a:r>
              <a:rPr lang="en-CA"/>
              <a:t>October 2020</a:t>
            </a:r>
            <a:endParaRPr lang="en-GB"/>
          </a:p>
        </p:txBody>
      </p:sp>
    </p:spTree>
    <p:extLst>
      <p:ext uri="{BB962C8B-B14F-4D97-AF65-F5344CB8AC3E}">
        <p14:creationId xmlns:p14="http://schemas.microsoft.com/office/powerpoint/2010/main" val="352645576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E6C9DB-8EF9-994D-AD27-EDCD8489AC8B}"/>
              </a:ext>
            </a:extLst>
          </p:cNvPr>
          <p:cNvSpPr>
            <a:spLocks noGrp="1"/>
          </p:cNvSpPr>
          <p:nvPr>
            <p:ph type="title"/>
          </p:nvPr>
        </p:nvSpPr>
        <p:spPr/>
        <p:txBody>
          <a:bodyPr/>
          <a:lstStyle/>
          <a:p>
            <a:r>
              <a:rPr lang="en-US" dirty="0"/>
              <a:t>CR Motion #1125</a:t>
            </a:r>
          </a:p>
        </p:txBody>
      </p:sp>
      <p:sp>
        <p:nvSpPr>
          <p:cNvPr id="6" name="Content Placeholder 5">
            <a:extLst>
              <a:ext uri="{FF2B5EF4-FFF2-40B4-BE49-F238E27FC236}">
                <a16:creationId xmlns:a16="http://schemas.microsoft.com/office/drawing/2014/main" id="{B4FDBD46-EC0B-484C-8901-9F81B945142B}"/>
              </a:ext>
            </a:extLst>
          </p:cNvPr>
          <p:cNvSpPr>
            <a:spLocks noGrp="1"/>
          </p:cNvSpPr>
          <p:nvPr>
            <p:ph idx="1"/>
          </p:nvPr>
        </p:nvSpPr>
        <p:spPr/>
        <p:txBody>
          <a:bodyPr/>
          <a:lstStyle/>
          <a:p>
            <a:r>
              <a:rPr lang="en-US" dirty="0"/>
              <a:t>Move to approve resolutions to CIDs </a:t>
            </a:r>
            <a:r>
              <a:rPr lang="en-GB" kern="1200" dirty="0">
                <a:solidFill>
                  <a:schemeClr val="dk1"/>
                </a:solidFill>
              </a:rPr>
              <a:t>25107</a:t>
            </a:r>
            <a:r>
              <a:rPr lang="en-CA" kern="1200" dirty="0">
                <a:solidFill>
                  <a:schemeClr val="dk1"/>
                </a:solidFill>
              </a:rPr>
              <a:t>, </a:t>
            </a:r>
            <a:r>
              <a:rPr lang="en-GB" kern="1200" dirty="0">
                <a:solidFill>
                  <a:schemeClr val="dk1"/>
                </a:solidFill>
              </a:rPr>
              <a:t>25108</a:t>
            </a:r>
            <a:r>
              <a:rPr lang="en-CA" kern="1200" dirty="0">
                <a:solidFill>
                  <a:schemeClr val="dk1"/>
                </a:solidFill>
              </a:rPr>
              <a:t>, </a:t>
            </a:r>
            <a:r>
              <a:rPr lang="en-GB" kern="1200" dirty="0">
                <a:solidFill>
                  <a:schemeClr val="dk1"/>
                </a:solidFill>
              </a:rPr>
              <a:t>25109</a:t>
            </a:r>
            <a:r>
              <a:rPr lang="en-CA" kern="1200" dirty="0">
                <a:solidFill>
                  <a:schemeClr val="dk1"/>
                </a:solidFill>
              </a:rPr>
              <a:t>, </a:t>
            </a:r>
            <a:r>
              <a:rPr lang="en-GB" kern="1200" dirty="0">
                <a:solidFill>
                  <a:schemeClr val="dk1"/>
                </a:solidFill>
              </a:rPr>
              <a:t>25110</a:t>
            </a:r>
            <a:r>
              <a:rPr lang="en-CA" kern="1200" dirty="0">
                <a:solidFill>
                  <a:schemeClr val="dk1"/>
                </a:solidFill>
              </a:rPr>
              <a:t>, </a:t>
            </a:r>
            <a:r>
              <a:rPr lang="en-GB" kern="1200" dirty="0">
                <a:solidFill>
                  <a:schemeClr val="dk1"/>
                </a:solidFill>
              </a:rPr>
              <a:t>25111</a:t>
            </a:r>
            <a:r>
              <a:rPr lang="en-CA" kern="1200" dirty="0">
                <a:solidFill>
                  <a:schemeClr val="dk1"/>
                </a:solidFill>
              </a:rPr>
              <a:t>, </a:t>
            </a:r>
            <a:r>
              <a:rPr lang="en-GB" kern="1200" dirty="0">
                <a:solidFill>
                  <a:schemeClr val="dk1"/>
                </a:solidFill>
              </a:rPr>
              <a:t>25112</a:t>
            </a:r>
            <a:r>
              <a:rPr lang="en-CA" kern="1200" dirty="0">
                <a:solidFill>
                  <a:schemeClr val="dk1"/>
                </a:solidFill>
              </a:rPr>
              <a:t>, </a:t>
            </a:r>
            <a:r>
              <a:rPr lang="en-GB" kern="1200" dirty="0">
                <a:solidFill>
                  <a:schemeClr val="dk1"/>
                </a:solidFill>
              </a:rPr>
              <a:t>25113</a:t>
            </a:r>
            <a:r>
              <a:rPr lang="en-CA" kern="1200" dirty="0">
                <a:solidFill>
                  <a:schemeClr val="dk1"/>
                </a:solidFill>
              </a:rPr>
              <a:t>, </a:t>
            </a:r>
            <a:r>
              <a:rPr lang="en-GB" kern="1200" dirty="0">
                <a:solidFill>
                  <a:schemeClr val="dk1"/>
                </a:solidFill>
              </a:rPr>
              <a:t>25114</a:t>
            </a:r>
            <a:r>
              <a:rPr lang="en-CA" kern="1200" dirty="0">
                <a:solidFill>
                  <a:schemeClr val="dk1"/>
                </a:solidFill>
              </a:rPr>
              <a:t>, </a:t>
            </a:r>
            <a:r>
              <a:rPr lang="en-GB" kern="1200" dirty="0">
                <a:solidFill>
                  <a:schemeClr val="dk1"/>
                </a:solidFill>
              </a:rPr>
              <a:t>25116 </a:t>
            </a:r>
            <a:r>
              <a:rPr lang="en-GB" dirty="0"/>
              <a:t>in doc </a:t>
            </a:r>
            <a:r>
              <a:rPr lang="en-GB" dirty="0">
                <a:hlinkClick r:id="rId2"/>
              </a:rPr>
              <a:t>https://mentor.ieee.org/802.11/dcn/20/11-20-1647-03-00ax-mac-cr-on-fragmentation-for-draft-7-0.doc</a:t>
            </a:r>
            <a:r>
              <a:rPr lang="en-GB" dirty="0"/>
              <a:t> </a:t>
            </a:r>
          </a:p>
          <a:p>
            <a:endParaRPr lang="en-GB" dirty="0"/>
          </a:p>
          <a:p>
            <a:r>
              <a:rPr lang="en-GB" dirty="0"/>
              <a:t>Move:		Ming Gan		Second: </a:t>
            </a:r>
            <a:r>
              <a:rPr lang="en-GB" dirty="0" err="1"/>
              <a:t>Menzo</a:t>
            </a:r>
            <a:r>
              <a:rPr lang="en-GB" dirty="0"/>
              <a:t> </a:t>
            </a:r>
            <a:r>
              <a:rPr lang="en-GB" dirty="0" err="1"/>
              <a:t>Wentink</a:t>
            </a:r>
            <a:endParaRPr lang="en-GB" dirty="0"/>
          </a:p>
          <a:p>
            <a:r>
              <a:rPr lang="en-GB" dirty="0"/>
              <a:t>Approved with unanimous </a:t>
            </a:r>
            <a:r>
              <a:rPr lang="en-GB" dirty="0" err="1"/>
              <a:t>consnet</a:t>
            </a:r>
            <a:endParaRPr lang="en-GB" dirty="0"/>
          </a:p>
          <a:p>
            <a:pPr lvl="0"/>
            <a:endParaRPr lang="en-GB" kern="1200" dirty="0">
              <a:solidFill>
                <a:schemeClr val="dk1"/>
              </a:solidFill>
            </a:endParaRPr>
          </a:p>
        </p:txBody>
      </p:sp>
      <p:sp>
        <p:nvSpPr>
          <p:cNvPr id="5" name="Slide Number Placeholder 4">
            <a:extLst>
              <a:ext uri="{FF2B5EF4-FFF2-40B4-BE49-F238E27FC236}">
                <a16:creationId xmlns:a16="http://schemas.microsoft.com/office/drawing/2014/main" id="{9AE2ACAB-0791-974D-8C22-D7C8C5AD44D1}"/>
              </a:ext>
            </a:extLst>
          </p:cNvPr>
          <p:cNvSpPr>
            <a:spLocks noGrp="1"/>
          </p:cNvSpPr>
          <p:nvPr>
            <p:ph type="sldNum" idx="12"/>
          </p:nvPr>
        </p:nvSpPr>
        <p:spPr/>
        <p:txBody>
          <a:bodyPr/>
          <a:lstStyle/>
          <a:p>
            <a:r>
              <a:rPr lang="en-GB"/>
              <a:t>Slide </a:t>
            </a:r>
            <a:fld id="{06B781AF-4CCF-49B0-A572-DE54FBE5D942}" type="slidenum">
              <a:rPr lang="en-GB" smtClean="0"/>
              <a:pPr/>
              <a:t>44</a:t>
            </a:fld>
            <a:endParaRPr lang="en-GB"/>
          </a:p>
        </p:txBody>
      </p:sp>
      <p:sp>
        <p:nvSpPr>
          <p:cNvPr id="4" name="Footer Placeholder 3">
            <a:extLst>
              <a:ext uri="{FF2B5EF4-FFF2-40B4-BE49-F238E27FC236}">
                <a16:creationId xmlns:a16="http://schemas.microsoft.com/office/drawing/2014/main" id="{A3755909-DD17-A94E-AE59-4E68FAD883C4}"/>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97F438C4-79A7-C449-931F-C3703835AACC}"/>
              </a:ext>
            </a:extLst>
          </p:cNvPr>
          <p:cNvSpPr>
            <a:spLocks noGrp="1"/>
          </p:cNvSpPr>
          <p:nvPr>
            <p:ph type="dt" idx="15"/>
          </p:nvPr>
        </p:nvSpPr>
        <p:spPr/>
        <p:txBody>
          <a:bodyPr/>
          <a:lstStyle/>
          <a:p>
            <a:r>
              <a:rPr lang="en-CA"/>
              <a:t>October 2020</a:t>
            </a:r>
            <a:endParaRPr lang="en-GB"/>
          </a:p>
        </p:txBody>
      </p:sp>
    </p:spTree>
    <p:extLst>
      <p:ext uri="{BB962C8B-B14F-4D97-AF65-F5344CB8AC3E}">
        <p14:creationId xmlns:p14="http://schemas.microsoft.com/office/powerpoint/2010/main" val="318311087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E6C9DB-8EF9-994D-AD27-EDCD8489AC8B}"/>
              </a:ext>
            </a:extLst>
          </p:cNvPr>
          <p:cNvSpPr>
            <a:spLocks noGrp="1"/>
          </p:cNvSpPr>
          <p:nvPr>
            <p:ph type="title"/>
          </p:nvPr>
        </p:nvSpPr>
        <p:spPr/>
        <p:txBody>
          <a:bodyPr/>
          <a:lstStyle/>
          <a:p>
            <a:r>
              <a:rPr lang="en-US" dirty="0"/>
              <a:t>CR Motion #1126</a:t>
            </a:r>
          </a:p>
        </p:txBody>
      </p:sp>
      <p:sp>
        <p:nvSpPr>
          <p:cNvPr id="6" name="Content Placeholder 5">
            <a:extLst>
              <a:ext uri="{FF2B5EF4-FFF2-40B4-BE49-F238E27FC236}">
                <a16:creationId xmlns:a16="http://schemas.microsoft.com/office/drawing/2014/main" id="{B4FDBD46-EC0B-484C-8901-9F81B945142B}"/>
              </a:ext>
            </a:extLst>
          </p:cNvPr>
          <p:cNvSpPr>
            <a:spLocks noGrp="1"/>
          </p:cNvSpPr>
          <p:nvPr>
            <p:ph idx="1"/>
          </p:nvPr>
        </p:nvSpPr>
        <p:spPr/>
        <p:txBody>
          <a:bodyPr/>
          <a:lstStyle/>
          <a:p>
            <a:r>
              <a:rPr lang="en-US" dirty="0"/>
              <a:t>Move to approve resolutions to CIDs </a:t>
            </a:r>
            <a:r>
              <a:rPr lang="en-GB" dirty="0"/>
              <a:t>25120 and 25050</a:t>
            </a:r>
            <a:r>
              <a:rPr lang="en-GB" kern="1200" dirty="0">
                <a:solidFill>
                  <a:schemeClr val="dk1"/>
                </a:solidFill>
              </a:rPr>
              <a:t> </a:t>
            </a:r>
            <a:r>
              <a:rPr lang="en-GB" dirty="0"/>
              <a:t>in doc </a:t>
            </a:r>
            <a:r>
              <a:rPr lang="en-GB" dirty="0">
                <a:hlinkClick r:id="rId2"/>
              </a:rPr>
              <a:t>https://mentor.ieee.org/802.11/dcn/20/11-20-1665-03-00ax-cr-cid-25120-25050-ul-sr-field.docx</a:t>
            </a:r>
            <a:r>
              <a:rPr lang="en-GB" dirty="0"/>
              <a:t> </a:t>
            </a:r>
          </a:p>
          <a:p>
            <a:endParaRPr lang="en-GB" kern="1200" dirty="0">
              <a:solidFill>
                <a:schemeClr val="dk1"/>
              </a:solidFill>
            </a:endParaRPr>
          </a:p>
          <a:p>
            <a:r>
              <a:rPr lang="en-GB" kern="1200" dirty="0">
                <a:solidFill>
                  <a:schemeClr val="dk1"/>
                </a:solidFill>
              </a:rPr>
              <a:t>Move: Matt Fischer		Second: </a:t>
            </a:r>
            <a:r>
              <a:rPr lang="en-GB" kern="1200" dirty="0" err="1">
                <a:solidFill>
                  <a:schemeClr val="dk1"/>
                </a:solidFill>
              </a:rPr>
              <a:t>Menzo</a:t>
            </a:r>
            <a:r>
              <a:rPr lang="en-GB" kern="1200" dirty="0">
                <a:solidFill>
                  <a:schemeClr val="dk1"/>
                </a:solidFill>
              </a:rPr>
              <a:t> </a:t>
            </a:r>
            <a:r>
              <a:rPr lang="en-GB" kern="1200" dirty="0" err="1">
                <a:solidFill>
                  <a:schemeClr val="dk1"/>
                </a:solidFill>
              </a:rPr>
              <a:t>Wentink</a:t>
            </a:r>
            <a:endParaRPr lang="en-GB" kern="1200" dirty="0">
              <a:solidFill>
                <a:schemeClr val="dk1"/>
              </a:solidFill>
            </a:endParaRPr>
          </a:p>
          <a:p>
            <a:r>
              <a:rPr lang="en-GB" kern="1200" dirty="0">
                <a:solidFill>
                  <a:schemeClr val="dk1"/>
                </a:solidFill>
              </a:rPr>
              <a:t>Approved with unanimous consent.</a:t>
            </a:r>
          </a:p>
        </p:txBody>
      </p:sp>
      <p:sp>
        <p:nvSpPr>
          <p:cNvPr id="5" name="Slide Number Placeholder 4">
            <a:extLst>
              <a:ext uri="{FF2B5EF4-FFF2-40B4-BE49-F238E27FC236}">
                <a16:creationId xmlns:a16="http://schemas.microsoft.com/office/drawing/2014/main" id="{9AE2ACAB-0791-974D-8C22-D7C8C5AD44D1}"/>
              </a:ext>
            </a:extLst>
          </p:cNvPr>
          <p:cNvSpPr>
            <a:spLocks noGrp="1"/>
          </p:cNvSpPr>
          <p:nvPr>
            <p:ph type="sldNum" idx="12"/>
          </p:nvPr>
        </p:nvSpPr>
        <p:spPr/>
        <p:txBody>
          <a:bodyPr/>
          <a:lstStyle/>
          <a:p>
            <a:r>
              <a:rPr lang="en-GB"/>
              <a:t>Slide </a:t>
            </a:r>
            <a:fld id="{06B781AF-4CCF-49B0-A572-DE54FBE5D942}" type="slidenum">
              <a:rPr lang="en-GB" smtClean="0"/>
              <a:pPr/>
              <a:t>45</a:t>
            </a:fld>
            <a:endParaRPr lang="en-GB"/>
          </a:p>
        </p:txBody>
      </p:sp>
      <p:sp>
        <p:nvSpPr>
          <p:cNvPr id="4" name="Footer Placeholder 3">
            <a:extLst>
              <a:ext uri="{FF2B5EF4-FFF2-40B4-BE49-F238E27FC236}">
                <a16:creationId xmlns:a16="http://schemas.microsoft.com/office/drawing/2014/main" id="{A3755909-DD17-A94E-AE59-4E68FAD883C4}"/>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97F438C4-79A7-C449-931F-C3703835AACC}"/>
              </a:ext>
            </a:extLst>
          </p:cNvPr>
          <p:cNvSpPr>
            <a:spLocks noGrp="1"/>
          </p:cNvSpPr>
          <p:nvPr>
            <p:ph type="dt" idx="15"/>
          </p:nvPr>
        </p:nvSpPr>
        <p:spPr/>
        <p:txBody>
          <a:bodyPr/>
          <a:lstStyle/>
          <a:p>
            <a:r>
              <a:rPr lang="en-CA"/>
              <a:t>October 2020</a:t>
            </a:r>
            <a:endParaRPr lang="en-GB"/>
          </a:p>
        </p:txBody>
      </p:sp>
    </p:spTree>
    <p:extLst>
      <p:ext uri="{BB962C8B-B14F-4D97-AF65-F5344CB8AC3E}">
        <p14:creationId xmlns:p14="http://schemas.microsoft.com/office/powerpoint/2010/main" val="313241486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 1 (CID 25129)</a:t>
            </a:r>
          </a:p>
        </p:txBody>
      </p:sp>
      <p:sp>
        <p:nvSpPr>
          <p:cNvPr id="8" name="Content Placeholder 7">
            <a:extLst>
              <a:ext uri="{FF2B5EF4-FFF2-40B4-BE49-F238E27FC236}">
                <a16:creationId xmlns:a16="http://schemas.microsoft.com/office/drawing/2014/main" id="{2E273895-D6F1-EF45-B6B2-9A5DB75CCE6D}"/>
              </a:ext>
            </a:extLst>
          </p:cNvPr>
          <p:cNvSpPr>
            <a:spLocks noGrp="1"/>
          </p:cNvSpPr>
          <p:nvPr>
            <p:ph idx="1"/>
          </p:nvPr>
        </p:nvSpPr>
        <p:spPr/>
        <p:txBody>
          <a:bodyPr/>
          <a:lstStyle/>
          <a:p>
            <a:r>
              <a:rPr lang="en-US" dirty="0"/>
              <a:t>Do you agree to have Rejected as the resolution to CID 25129?</a:t>
            </a:r>
          </a:p>
          <a:p>
            <a:r>
              <a:rPr lang="en-US" dirty="0"/>
              <a:t>Y/N 9/6</a:t>
            </a:r>
          </a:p>
          <a:p>
            <a:r>
              <a:rPr lang="en-US" dirty="0"/>
              <a:t>No Answer: 5</a:t>
            </a:r>
          </a:p>
        </p:txBody>
      </p:sp>
      <p:sp>
        <p:nvSpPr>
          <p:cNvPr id="5" name="Slide Number Placeholder 4"/>
          <p:cNvSpPr>
            <a:spLocks noGrp="1"/>
          </p:cNvSpPr>
          <p:nvPr>
            <p:ph type="sldNum" idx="12"/>
          </p:nvPr>
        </p:nvSpPr>
        <p:spPr/>
        <p:txBody>
          <a:bodyPr/>
          <a:lstStyle/>
          <a:p>
            <a:pPr>
              <a:defRPr/>
            </a:pPr>
            <a:r>
              <a:rPr lang="en-US"/>
              <a:t>Slide </a:t>
            </a:r>
            <a:fld id="{C1789BC7-C074-42CC-ADF8-5107DF6BD1C1}" type="slidenum">
              <a:rPr lang="en-US" smtClean="0"/>
              <a:pPr>
                <a:defRPr/>
              </a:pPr>
              <a:t>46</a:t>
            </a:fld>
            <a:endParaRPr lang="en-US"/>
          </a:p>
        </p:txBody>
      </p:sp>
      <p:sp>
        <p:nvSpPr>
          <p:cNvPr id="4" name="Date Placeholder 3"/>
          <p:cNvSpPr>
            <a:spLocks noGrp="1"/>
          </p:cNvSpPr>
          <p:nvPr>
            <p:ph type="dt" sz="half" idx="4294967295"/>
          </p:nvPr>
        </p:nvSpPr>
        <p:spPr bwMode="auto">
          <a:xfrm>
            <a:off x="0" y="333375"/>
            <a:ext cx="942975"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Sep 2020</a:t>
            </a:r>
            <a:endParaRPr lang="en-US" dirty="0"/>
          </a:p>
        </p:txBody>
      </p:sp>
      <p:sp>
        <p:nvSpPr>
          <p:cNvPr id="6" name="Footer Placeholder 5"/>
          <p:cNvSpPr>
            <a:spLocks noGrp="1"/>
          </p:cNvSpPr>
          <p:nvPr>
            <p:ph type="ftr" sz="quarter" idx="4294967295"/>
          </p:nvPr>
        </p:nvSpPr>
        <p:spPr bwMode="auto">
          <a:xfrm>
            <a:off x="10707688" y="6475413"/>
            <a:ext cx="1484312"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ltLang="ko-KR"/>
              <a:t>Ruchen Duan, Samsung</a:t>
            </a:r>
            <a:endParaRPr lang="en-US" altLang="ko-KR" dirty="0"/>
          </a:p>
        </p:txBody>
      </p:sp>
    </p:spTree>
    <p:extLst>
      <p:ext uri="{BB962C8B-B14F-4D97-AF65-F5344CB8AC3E}">
        <p14:creationId xmlns:p14="http://schemas.microsoft.com/office/powerpoint/2010/main" val="18470418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E6C9DB-8EF9-994D-AD27-EDCD8489AC8B}"/>
              </a:ext>
            </a:extLst>
          </p:cNvPr>
          <p:cNvSpPr>
            <a:spLocks noGrp="1"/>
          </p:cNvSpPr>
          <p:nvPr>
            <p:ph type="title"/>
          </p:nvPr>
        </p:nvSpPr>
        <p:spPr/>
        <p:txBody>
          <a:bodyPr/>
          <a:lstStyle/>
          <a:p>
            <a:r>
              <a:rPr lang="en-US" dirty="0"/>
              <a:t>CR Motion #1127</a:t>
            </a:r>
          </a:p>
        </p:txBody>
      </p:sp>
      <p:sp>
        <p:nvSpPr>
          <p:cNvPr id="6" name="Content Placeholder 5">
            <a:extLst>
              <a:ext uri="{FF2B5EF4-FFF2-40B4-BE49-F238E27FC236}">
                <a16:creationId xmlns:a16="http://schemas.microsoft.com/office/drawing/2014/main" id="{B4FDBD46-EC0B-484C-8901-9F81B945142B}"/>
              </a:ext>
            </a:extLst>
          </p:cNvPr>
          <p:cNvSpPr>
            <a:spLocks noGrp="1"/>
          </p:cNvSpPr>
          <p:nvPr>
            <p:ph idx="1"/>
          </p:nvPr>
        </p:nvSpPr>
        <p:spPr>
          <a:xfrm>
            <a:off x="914401" y="1600200"/>
            <a:ext cx="10361084" cy="4113213"/>
          </a:xfrm>
        </p:spPr>
        <p:txBody>
          <a:bodyPr/>
          <a:lstStyle/>
          <a:p>
            <a:r>
              <a:rPr lang="en-US" dirty="0"/>
              <a:t>Move to approve Rejected as the resolution to CID </a:t>
            </a:r>
            <a:r>
              <a:rPr lang="en-GB" dirty="0"/>
              <a:t>25129 The rejection reason is in doc </a:t>
            </a:r>
            <a:r>
              <a:rPr lang="en-GB" dirty="0">
                <a:hlinkClick r:id="rId2"/>
              </a:rPr>
              <a:t>https://mentor.ieee.org/802.11/dcn/20/11-20-1541-04-00ax-mac-cr-miscellaneous-cids-for-sa2.docx</a:t>
            </a:r>
            <a:r>
              <a:rPr lang="en-GB" dirty="0"/>
              <a:t> </a:t>
            </a:r>
          </a:p>
          <a:p>
            <a:endParaRPr lang="en-GB" dirty="0"/>
          </a:p>
          <a:p>
            <a:r>
              <a:rPr lang="en-GB" dirty="0"/>
              <a:t>Move: Alfred </a:t>
            </a:r>
            <a:r>
              <a:rPr lang="en-GB" dirty="0" err="1"/>
              <a:t>Asterjadhi</a:t>
            </a:r>
            <a:r>
              <a:rPr lang="en-GB" dirty="0"/>
              <a:t>	Second: </a:t>
            </a:r>
            <a:r>
              <a:rPr lang="en-GB" dirty="0" err="1"/>
              <a:t>Menzo</a:t>
            </a:r>
            <a:r>
              <a:rPr lang="en-GB" dirty="0"/>
              <a:t> </a:t>
            </a:r>
            <a:r>
              <a:rPr lang="en-GB" dirty="0" err="1"/>
              <a:t>Wentink</a:t>
            </a:r>
            <a:endParaRPr lang="en-GB" dirty="0"/>
          </a:p>
          <a:p>
            <a:r>
              <a:rPr lang="en-GB" dirty="0"/>
              <a:t>Y/N/A: 11/4/1 </a:t>
            </a:r>
            <a:r>
              <a:rPr lang="en-GB" dirty="0">
                <a:sym typeface="Wingdings" pitchFamily="2" charset="2"/>
              </a:rPr>
              <a:t> Fails</a:t>
            </a:r>
          </a:p>
          <a:p>
            <a:endParaRPr lang="en-GB" dirty="0">
              <a:sym typeface="Wingdings" pitchFamily="2" charset="2"/>
            </a:endParaRPr>
          </a:p>
          <a:p>
            <a:r>
              <a:rPr lang="en-GB" dirty="0">
                <a:sym typeface="Wingdings" pitchFamily="2" charset="2"/>
              </a:rPr>
              <a:t>Motion to Reconsider:</a:t>
            </a:r>
          </a:p>
          <a:p>
            <a:r>
              <a:rPr lang="en-GB" dirty="0">
                <a:sym typeface="Wingdings" pitchFamily="2" charset="2"/>
              </a:rPr>
              <a:t>Move to reconsider CR Motion #1127.</a:t>
            </a:r>
          </a:p>
          <a:p>
            <a:r>
              <a:rPr lang="en-GB" dirty="0">
                <a:sym typeface="Wingdings" pitchFamily="2" charset="2"/>
              </a:rPr>
              <a:t>Move:	Srini </a:t>
            </a:r>
            <a:r>
              <a:rPr lang="en-GB" dirty="0" err="1">
                <a:sym typeface="Wingdings" pitchFamily="2" charset="2"/>
              </a:rPr>
              <a:t>Kandala</a:t>
            </a:r>
            <a:r>
              <a:rPr lang="en-GB" dirty="0">
                <a:sym typeface="Wingdings" pitchFamily="2" charset="2"/>
              </a:rPr>
              <a:t>		Second: Jon </a:t>
            </a:r>
            <a:r>
              <a:rPr lang="en-GB" dirty="0" err="1">
                <a:sym typeface="Wingdings" pitchFamily="2" charset="2"/>
              </a:rPr>
              <a:t>Rosdahl</a:t>
            </a:r>
            <a:r>
              <a:rPr lang="en-GB" dirty="0">
                <a:sym typeface="Wingdings" pitchFamily="2" charset="2"/>
              </a:rPr>
              <a:t> </a:t>
            </a:r>
          </a:p>
          <a:p>
            <a:r>
              <a:rPr lang="en-GB" dirty="0">
                <a:sym typeface="Wingdings" pitchFamily="2" charset="2"/>
              </a:rPr>
              <a:t>Approved with unanimous </a:t>
            </a:r>
            <a:r>
              <a:rPr lang="en-GB" dirty="0" err="1">
                <a:sym typeface="Wingdings" pitchFamily="2" charset="2"/>
              </a:rPr>
              <a:t>consnet</a:t>
            </a:r>
            <a:endParaRPr lang="en-GB" dirty="0"/>
          </a:p>
          <a:p>
            <a:endParaRPr lang="en-GB" dirty="0"/>
          </a:p>
          <a:p>
            <a:endParaRPr lang="en-GB" kern="1200" dirty="0">
              <a:solidFill>
                <a:schemeClr val="dk1"/>
              </a:solidFill>
            </a:endParaRPr>
          </a:p>
        </p:txBody>
      </p:sp>
      <p:sp>
        <p:nvSpPr>
          <p:cNvPr id="5" name="Slide Number Placeholder 4">
            <a:extLst>
              <a:ext uri="{FF2B5EF4-FFF2-40B4-BE49-F238E27FC236}">
                <a16:creationId xmlns:a16="http://schemas.microsoft.com/office/drawing/2014/main" id="{9AE2ACAB-0791-974D-8C22-D7C8C5AD44D1}"/>
              </a:ext>
            </a:extLst>
          </p:cNvPr>
          <p:cNvSpPr>
            <a:spLocks noGrp="1"/>
          </p:cNvSpPr>
          <p:nvPr>
            <p:ph type="sldNum" idx="12"/>
          </p:nvPr>
        </p:nvSpPr>
        <p:spPr/>
        <p:txBody>
          <a:bodyPr/>
          <a:lstStyle/>
          <a:p>
            <a:r>
              <a:rPr lang="en-GB"/>
              <a:t>Slide </a:t>
            </a:r>
            <a:fld id="{06B781AF-4CCF-49B0-A572-DE54FBE5D942}" type="slidenum">
              <a:rPr lang="en-GB" smtClean="0"/>
              <a:pPr/>
              <a:t>47</a:t>
            </a:fld>
            <a:endParaRPr lang="en-GB"/>
          </a:p>
        </p:txBody>
      </p:sp>
      <p:sp>
        <p:nvSpPr>
          <p:cNvPr id="4" name="Footer Placeholder 3">
            <a:extLst>
              <a:ext uri="{FF2B5EF4-FFF2-40B4-BE49-F238E27FC236}">
                <a16:creationId xmlns:a16="http://schemas.microsoft.com/office/drawing/2014/main" id="{A3755909-DD17-A94E-AE59-4E68FAD883C4}"/>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97F438C4-79A7-C449-931F-C3703835AACC}"/>
              </a:ext>
            </a:extLst>
          </p:cNvPr>
          <p:cNvSpPr>
            <a:spLocks noGrp="1"/>
          </p:cNvSpPr>
          <p:nvPr>
            <p:ph type="dt" idx="15"/>
          </p:nvPr>
        </p:nvSpPr>
        <p:spPr/>
        <p:txBody>
          <a:bodyPr/>
          <a:lstStyle/>
          <a:p>
            <a:r>
              <a:rPr lang="en-CA"/>
              <a:t>October 2020</a:t>
            </a:r>
            <a:endParaRPr lang="en-GB"/>
          </a:p>
        </p:txBody>
      </p:sp>
    </p:spTree>
    <p:extLst>
      <p:ext uri="{BB962C8B-B14F-4D97-AF65-F5344CB8AC3E}">
        <p14:creationId xmlns:p14="http://schemas.microsoft.com/office/powerpoint/2010/main" val="173732709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E6C9DB-8EF9-994D-AD27-EDCD8489AC8B}"/>
              </a:ext>
            </a:extLst>
          </p:cNvPr>
          <p:cNvSpPr>
            <a:spLocks noGrp="1"/>
          </p:cNvSpPr>
          <p:nvPr>
            <p:ph type="title"/>
          </p:nvPr>
        </p:nvSpPr>
        <p:spPr/>
        <p:txBody>
          <a:bodyPr/>
          <a:lstStyle/>
          <a:p>
            <a:r>
              <a:rPr lang="en-US" dirty="0"/>
              <a:t>CR Motion #1127</a:t>
            </a:r>
          </a:p>
        </p:txBody>
      </p:sp>
      <p:sp>
        <p:nvSpPr>
          <p:cNvPr id="6" name="Content Placeholder 5">
            <a:extLst>
              <a:ext uri="{FF2B5EF4-FFF2-40B4-BE49-F238E27FC236}">
                <a16:creationId xmlns:a16="http://schemas.microsoft.com/office/drawing/2014/main" id="{B4FDBD46-EC0B-484C-8901-9F81B945142B}"/>
              </a:ext>
            </a:extLst>
          </p:cNvPr>
          <p:cNvSpPr>
            <a:spLocks noGrp="1"/>
          </p:cNvSpPr>
          <p:nvPr>
            <p:ph idx="1"/>
          </p:nvPr>
        </p:nvSpPr>
        <p:spPr>
          <a:xfrm>
            <a:off x="914401" y="1600200"/>
            <a:ext cx="10361084" cy="4113213"/>
          </a:xfrm>
        </p:spPr>
        <p:txBody>
          <a:bodyPr/>
          <a:lstStyle/>
          <a:p>
            <a:r>
              <a:rPr lang="en-US" dirty="0"/>
              <a:t>Move to approve Rejected as the resolution to CID </a:t>
            </a:r>
            <a:r>
              <a:rPr lang="en-GB" dirty="0"/>
              <a:t>25129 The rejection reason is in doc </a:t>
            </a:r>
            <a:r>
              <a:rPr lang="en-GB" dirty="0">
                <a:hlinkClick r:id="rId2"/>
              </a:rPr>
              <a:t>https://mentor.ieee.org/802.11/dcn/20/11-20-1541-04-00ax-mac-cr-miscellaneous-cids-for-sa2.docx</a:t>
            </a:r>
            <a:r>
              <a:rPr lang="en-GB" dirty="0"/>
              <a:t> </a:t>
            </a:r>
          </a:p>
          <a:p>
            <a:endParaRPr lang="en-GB" dirty="0"/>
          </a:p>
          <a:p>
            <a:r>
              <a:rPr lang="en-GB" dirty="0"/>
              <a:t>Move: Alfred </a:t>
            </a:r>
            <a:r>
              <a:rPr lang="en-GB" dirty="0" err="1"/>
              <a:t>Asterjadhi</a:t>
            </a:r>
            <a:r>
              <a:rPr lang="en-GB" dirty="0"/>
              <a:t>	Second: </a:t>
            </a:r>
            <a:r>
              <a:rPr lang="en-GB" dirty="0" err="1"/>
              <a:t>Menzo</a:t>
            </a:r>
            <a:r>
              <a:rPr lang="en-GB" dirty="0"/>
              <a:t> </a:t>
            </a:r>
            <a:r>
              <a:rPr lang="en-GB" dirty="0" err="1"/>
              <a:t>Wentink</a:t>
            </a:r>
            <a:endParaRPr lang="en-GB" dirty="0"/>
          </a:p>
          <a:p>
            <a:r>
              <a:rPr lang="en-GB" dirty="0"/>
              <a:t>Approved with unanimous </a:t>
            </a:r>
            <a:r>
              <a:rPr lang="en-GB" dirty="0" err="1"/>
              <a:t>consnet</a:t>
            </a:r>
            <a:endParaRPr lang="en-GB" dirty="0"/>
          </a:p>
          <a:p>
            <a:endParaRPr lang="en-GB" dirty="0">
              <a:sym typeface="Wingdings" pitchFamily="2" charset="2"/>
            </a:endParaRPr>
          </a:p>
          <a:p>
            <a:endParaRPr lang="en-GB" dirty="0"/>
          </a:p>
          <a:p>
            <a:endParaRPr lang="en-GB" kern="1200" dirty="0">
              <a:solidFill>
                <a:schemeClr val="dk1"/>
              </a:solidFill>
            </a:endParaRPr>
          </a:p>
        </p:txBody>
      </p:sp>
      <p:sp>
        <p:nvSpPr>
          <p:cNvPr id="5" name="Slide Number Placeholder 4">
            <a:extLst>
              <a:ext uri="{FF2B5EF4-FFF2-40B4-BE49-F238E27FC236}">
                <a16:creationId xmlns:a16="http://schemas.microsoft.com/office/drawing/2014/main" id="{9AE2ACAB-0791-974D-8C22-D7C8C5AD44D1}"/>
              </a:ext>
            </a:extLst>
          </p:cNvPr>
          <p:cNvSpPr>
            <a:spLocks noGrp="1"/>
          </p:cNvSpPr>
          <p:nvPr>
            <p:ph type="sldNum" idx="12"/>
          </p:nvPr>
        </p:nvSpPr>
        <p:spPr/>
        <p:txBody>
          <a:bodyPr/>
          <a:lstStyle/>
          <a:p>
            <a:r>
              <a:rPr lang="en-GB"/>
              <a:t>Slide </a:t>
            </a:r>
            <a:fld id="{06B781AF-4CCF-49B0-A572-DE54FBE5D942}" type="slidenum">
              <a:rPr lang="en-GB" smtClean="0"/>
              <a:pPr/>
              <a:t>48</a:t>
            </a:fld>
            <a:endParaRPr lang="en-GB"/>
          </a:p>
        </p:txBody>
      </p:sp>
      <p:sp>
        <p:nvSpPr>
          <p:cNvPr id="4" name="Footer Placeholder 3">
            <a:extLst>
              <a:ext uri="{FF2B5EF4-FFF2-40B4-BE49-F238E27FC236}">
                <a16:creationId xmlns:a16="http://schemas.microsoft.com/office/drawing/2014/main" id="{A3755909-DD17-A94E-AE59-4E68FAD883C4}"/>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97F438C4-79A7-C449-931F-C3703835AACC}"/>
              </a:ext>
            </a:extLst>
          </p:cNvPr>
          <p:cNvSpPr>
            <a:spLocks noGrp="1"/>
          </p:cNvSpPr>
          <p:nvPr>
            <p:ph type="dt" idx="15"/>
          </p:nvPr>
        </p:nvSpPr>
        <p:spPr/>
        <p:txBody>
          <a:bodyPr/>
          <a:lstStyle/>
          <a:p>
            <a:r>
              <a:rPr lang="en-CA"/>
              <a:t>October 2020</a:t>
            </a:r>
            <a:endParaRPr lang="en-GB"/>
          </a:p>
        </p:txBody>
      </p:sp>
    </p:spTree>
    <p:extLst>
      <p:ext uri="{BB962C8B-B14F-4D97-AF65-F5344CB8AC3E}">
        <p14:creationId xmlns:p14="http://schemas.microsoft.com/office/powerpoint/2010/main" val="145030932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E6C9DB-8EF9-994D-AD27-EDCD8489AC8B}"/>
              </a:ext>
            </a:extLst>
          </p:cNvPr>
          <p:cNvSpPr>
            <a:spLocks noGrp="1"/>
          </p:cNvSpPr>
          <p:nvPr>
            <p:ph type="title"/>
          </p:nvPr>
        </p:nvSpPr>
        <p:spPr/>
        <p:txBody>
          <a:bodyPr/>
          <a:lstStyle/>
          <a:p>
            <a:r>
              <a:rPr lang="en-US" dirty="0"/>
              <a:t>CR Motion #1128</a:t>
            </a:r>
          </a:p>
        </p:txBody>
      </p:sp>
      <p:sp>
        <p:nvSpPr>
          <p:cNvPr id="6" name="Content Placeholder 5">
            <a:extLst>
              <a:ext uri="{FF2B5EF4-FFF2-40B4-BE49-F238E27FC236}">
                <a16:creationId xmlns:a16="http://schemas.microsoft.com/office/drawing/2014/main" id="{B4FDBD46-EC0B-484C-8901-9F81B945142B}"/>
              </a:ext>
            </a:extLst>
          </p:cNvPr>
          <p:cNvSpPr>
            <a:spLocks noGrp="1"/>
          </p:cNvSpPr>
          <p:nvPr>
            <p:ph idx="1"/>
          </p:nvPr>
        </p:nvSpPr>
        <p:spPr/>
        <p:txBody>
          <a:bodyPr/>
          <a:lstStyle/>
          <a:p>
            <a:r>
              <a:rPr lang="en-US" dirty="0"/>
              <a:t>Move to approve resolutions to CIDs </a:t>
            </a:r>
            <a:r>
              <a:rPr lang="en-GB" kern="1200" dirty="0">
                <a:solidFill>
                  <a:schemeClr val="dk1"/>
                </a:solidFill>
              </a:rPr>
              <a:t>25089, 25090, 25126 25068</a:t>
            </a:r>
            <a:r>
              <a:rPr lang="en-CA" dirty="0"/>
              <a:t> </a:t>
            </a:r>
            <a:r>
              <a:rPr lang="en-GB" dirty="0"/>
              <a:t>in doc </a:t>
            </a:r>
            <a:r>
              <a:rPr lang="en-GB" dirty="0">
                <a:hlinkClick r:id="rId2"/>
              </a:rPr>
              <a:t>https://mentor.ieee.org/802.11/dcn/20/11-20-1541-04-00ax-mac-cr-miscellaneous-cids-for-sa2.docx</a:t>
            </a:r>
            <a:r>
              <a:rPr lang="en-GB" dirty="0"/>
              <a:t> </a:t>
            </a:r>
          </a:p>
          <a:p>
            <a:endParaRPr lang="en-GB" dirty="0"/>
          </a:p>
          <a:p>
            <a:r>
              <a:rPr lang="en-GB" dirty="0"/>
              <a:t>Move: Alfred </a:t>
            </a:r>
            <a:r>
              <a:rPr lang="en-GB" dirty="0" err="1"/>
              <a:t>Asterjadhi</a:t>
            </a:r>
            <a:r>
              <a:rPr lang="en-GB" dirty="0"/>
              <a:t>	Second: </a:t>
            </a:r>
            <a:r>
              <a:rPr lang="en-GB" dirty="0" err="1"/>
              <a:t>Youhan</a:t>
            </a:r>
            <a:r>
              <a:rPr lang="en-GB" dirty="0"/>
              <a:t> Kim</a:t>
            </a:r>
          </a:p>
          <a:p>
            <a:r>
              <a:rPr lang="en-GB" dirty="0"/>
              <a:t>Approved with unanimous consent.</a:t>
            </a:r>
          </a:p>
          <a:p>
            <a:endParaRPr lang="en-GB" kern="1200" dirty="0">
              <a:solidFill>
                <a:schemeClr val="dk1"/>
              </a:solidFill>
            </a:endParaRPr>
          </a:p>
        </p:txBody>
      </p:sp>
      <p:sp>
        <p:nvSpPr>
          <p:cNvPr id="5" name="Slide Number Placeholder 4">
            <a:extLst>
              <a:ext uri="{FF2B5EF4-FFF2-40B4-BE49-F238E27FC236}">
                <a16:creationId xmlns:a16="http://schemas.microsoft.com/office/drawing/2014/main" id="{9AE2ACAB-0791-974D-8C22-D7C8C5AD44D1}"/>
              </a:ext>
            </a:extLst>
          </p:cNvPr>
          <p:cNvSpPr>
            <a:spLocks noGrp="1"/>
          </p:cNvSpPr>
          <p:nvPr>
            <p:ph type="sldNum" idx="12"/>
          </p:nvPr>
        </p:nvSpPr>
        <p:spPr/>
        <p:txBody>
          <a:bodyPr/>
          <a:lstStyle/>
          <a:p>
            <a:r>
              <a:rPr lang="en-GB"/>
              <a:t>Slide </a:t>
            </a:r>
            <a:fld id="{06B781AF-4CCF-49B0-A572-DE54FBE5D942}" type="slidenum">
              <a:rPr lang="en-GB" smtClean="0"/>
              <a:pPr/>
              <a:t>49</a:t>
            </a:fld>
            <a:endParaRPr lang="en-GB"/>
          </a:p>
        </p:txBody>
      </p:sp>
      <p:sp>
        <p:nvSpPr>
          <p:cNvPr id="4" name="Footer Placeholder 3">
            <a:extLst>
              <a:ext uri="{FF2B5EF4-FFF2-40B4-BE49-F238E27FC236}">
                <a16:creationId xmlns:a16="http://schemas.microsoft.com/office/drawing/2014/main" id="{A3755909-DD17-A94E-AE59-4E68FAD883C4}"/>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97F438C4-79A7-C449-931F-C3703835AACC}"/>
              </a:ext>
            </a:extLst>
          </p:cNvPr>
          <p:cNvSpPr>
            <a:spLocks noGrp="1"/>
          </p:cNvSpPr>
          <p:nvPr>
            <p:ph type="dt" idx="15"/>
          </p:nvPr>
        </p:nvSpPr>
        <p:spPr/>
        <p:txBody>
          <a:bodyPr/>
          <a:lstStyle/>
          <a:p>
            <a:r>
              <a:rPr lang="en-CA"/>
              <a:t>October 2020</a:t>
            </a:r>
            <a:endParaRPr lang="en-GB"/>
          </a:p>
        </p:txBody>
      </p:sp>
    </p:spTree>
    <p:extLst>
      <p:ext uri="{BB962C8B-B14F-4D97-AF65-F5344CB8AC3E}">
        <p14:creationId xmlns:p14="http://schemas.microsoft.com/office/powerpoint/2010/main" val="40880241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838200" y="1373188"/>
            <a:ext cx="104394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322720513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E6C9DB-8EF9-994D-AD27-EDCD8489AC8B}"/>
              </a:ext>
            </a:extLst>
          </p:cNvPr>
          <p:cNvSpPr>
            <a:spLocks noGrp="1"/>
          </p:cNvSpPr>
          <p:nvPr>
            <p:ph type="title"/>
          </p:nvPr>
        </p:nvSpPr>
        <p:spPr/>
        <p:txBody>
          <a:bodyPr/>
          <a:lstStyle/>
          <a:p>
            <a:r>
              <a:rPr lang="en-US" dirty="0"/>
              <a:t>CR Motion #1129</a:t>
            </a:r>
          </a:p>
        </p:txBody>
      </p:sp>
      <p:sp>
        <p:nvSpPr>
          <p:cNvPr id="6" name="Content Placeholder 5">
            <a:extLst>
              <a:ext uri="{FF2B5EF4-FFF2-40B4-BE49-F238E27FC236}">
                <a16:creationId xmlns:a16="http://schemas.microsoft.com/office/drawing/2014/main" id="{B4FDBD46-EC0B-484C-8901-9F81B945142B}"/>
              </a:ext>
            </a:extLst>
          </p:cNvPr>
          <p:cNvSpPr>
            <a:spLocks noGrp="1"/>
          </p:cNvSpPr>
          <p:nvPr>
            <p:ph idx="1"/>
          </p:nvPr>
        </p:nvSpPr>
        <p:spPr/>
        <p:txBody>
          <a:bodyPr/>
          <a:lstStyle/>
          <a:p>
            <a:r>
              <a:rPr lang="en-US" dirty="0"/>
              <a:t>Move to approve resolution to CID </a:t>
            </a:r>
            <a:r>
              <a:rPr lang="en-CA" kern="1200" dirty="0">
                <a:solidFill>
                  <a:schemeClr val="dk1"/>
                </a:solidFill>
              </a:rPr>
              <a:t>25085 </a:t>
            </a:r>
            <a:r>
              <a:rPr lang="en-GB" dirty="0"/>
              <a:t>in doc </a:t>
            </a:r>
            <a:r>
              <a:rPr lang="en-GB" dirty="0">
                <a:hlinkClick r:id="rId2"/>
              </a:rPr>
              <a:t>https://mentor.ieee.org/802.11/dcn/20/11-20-1588-00-00ax-cr-for-cid-25085.docx</a:t>
            </a:r>
            <a:r>
              <a:rPr lang="en-GB" dirty="0"/>
              <a:t> </a:t>
            </a:r>
          </a:p>
          <a:p>
            <a:endParaRPr lang="en-GB" dirty="0"/>
          </a:p>
          <a:p>
            <a:r>
              <a:rPr lang="en-GB" dirty="0"/>
              <a:t>Move:  Po-Kai Huang	Second:  Robert Stacey</a:t>
            </a:r>
          </a:p>
          <a:p>
            <a:r>
              <a:rPr lang="en-GB" dirty="0"/>
              <a:t>Approved with unanimous consent. </a:t>
            </a:r>
          </a:p>
          <a:p>
            <a:endParaRPr lang="en-GB" kern="1200" dirty="0">
              <a:solidFill>
                <a:schemeClr val="dk1"/>
              </a:solidFill>
            </a:endParaRPr>
          </a:p>
        </p:txBody>
      </p:sp>
      <p:sp>
        <p:nvSpPr>
          <p:cNvPr id="5" name="Slide Number Placeholder 4">
            <a:extLst>
              <a:ext uri="{FF2B5EF4-FFF2-40B4-BE49-F238E27FC236}">
                <a16:creationId xmlns:a16="http://schemas.microsoft.com/office/drawing/2014/main" id="{9AE2ACAB-0791-974D-8C22-D7C8C5AD44D1}"/>
              </a:ext>
            </a:extLst>
          </p:cNvPr>
          <p:cNvSpPr>
            <a:spLocks noGrp="1"/>
          </p:cNvSpPr>
          <p:nvPr>
            <p:ph type="sldNum" idx="12"/>
          </p:nvPr>
        </p:nvSpPr>
        <p:spPr/>
        <p:txBody>
          <a:bodyPr/>
          <a:lstStyle/>
          <a:p>
            <a:r>
              <a:rPr lang="en-GB"/>
              <a:t>Slide </a:t>
            </a:r>
            <a:fld id="{06B781AF-4CCF-49B0-A572-DE54FBE5D942}" type="slidenum">
              <a:rPr lang="en-GB" smtClean="0"/>
              <a:pPr/>
              <a:t>50</a:t>
            </a:fld>
            <a:endParaRPr lang="en-GB"/>
          </a:p>
        </p:txBody>
      </p:sp>
      <p:sp>
        <p:nvSpPr>
          <p:cNvPr id="4" name="Footer Placeholder 3">
            <a:extLst>
              <a:ext uri="{FF2B5EF4-FFF2-40B4-BE49-F238E27FC236}">
                <a16:creationId xmlns:a16="http://schemas.microsoft.com/office/drawing/2014/main" id="{A3755909-DD17-A94E-AE59-4E68FAD883C4}"/>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97F438C4-79A7-C449-931F-C3703835AACC}"/>
              </a:ext>
            </a:extLst>
          </p:cNvPr>
          <p:cNvSpPr>
            <a:spLocks noGrp="1"/>
          </p:cNvSpPr>
          <p:nvPr>
            <p:ph type="dt" idx="15"/>
          </p:nvPr>
        </p:nvSpPr>
        <p:spPr/>
        <p:txBody>
          <a:bodyPr/>
          <a:lstStyle/>
          <a:p>
            <a:r>
              <a:rPr lang="en-CA"/>
              <a:t>October 2020</a:t>
            </a:r>
            <a:endParaRPr lang="en-GB"/>
          </a:p>
        </p:txBody>
      </p:sp>
    </p:spTree>
    <p:extLst>
      <p:ext uri="{BB962C8B-B14F-4D97-AF65-F5344CB8AC3E}">
        <p14:creationId xmlns:p14="http://schemas.microsoft.com/office/powerpoint/2010/main" val="116695777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October 27 Teleconference Agenda</a:t>
            </a:r>
          </a:p>
        </p:txBody>
      </p:sp>
      <p:sp>
        <p:nvSpPr>
          <p:cNvPr id="3" name="Content Placeholder 2"/>
          <p:cNvSpPr>
            <a:spLocks noGrp="1"/>
          </p:cNvSpPr>
          <p:nvPr>
            <p:ph idx="1"/>
          </p:nvPr>
        </p:nvSpPr>
        <p:spPr>
          <a:xfrm>
            <a:off x="923355" y="160019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a:t>
            </a:r>
            <a:endParaRPr lang="en-US" sz="1800" dirty="0"/>
          </a:p>
          <a:p>
            <a:pPr>
              <a:buFont typeface="Arial" panose="020B0604020202020204" pitchFamily="34" charset="0"/>
              <a:buChar char="•"/>
            </a:pPr>
            <a:r>
              <a:rPr lang="en-US" sz="1800" b="0" dirty="0">
                <a:hlinkClick r:id="rId3"/>
              </a:rPr>
              <a:t>https://mentor.ieee.org/802.11/dcn/20/11-20-1690-00-00ax-d7-0-editorial-cr-part-2.docx</a:t>
            </a:r>
            <a:r>
              <a:rPr lang="en-US" sz="1800" b="0" dirty="0"/>
              <a:t> - Robert Stacey</a:t>
            </a:r>
          </a:p>
          <a:p>
            <a:pPr>
              <a:buFont typeface="Arial" panose="020B0604020202020204" pitchFamily="34" charset="0"/>
              <a:buChar char="•"/>
            </a:pPr>
            <a:r>
              <a:rPr lang="en-US" sz="1800" dirty="0"/>
              <a:t>Comment Resolution and Motions</a:t>
            </a:r>
            <a:endParaRPr lang="en-US" sz="1200" dirty="0">
              <a:hlinkClick r:id="rId4"/>
            </a:endParaRPr>
          </a:p>
          <a:p>
            <a:pPr lvl="1">
              <a:buFont typeface="Arial" panose="020B0604020202020204" pitchFamily="34" charset="0"/>
              <a:buChar char="•"/>
            </a:pPr>
            <a:r>
              <a:rPr lang="en-US" sz="1600" dirty="0">
                <a:hlinkClick r:id="rId5"/>
              </a:rPr>
              <a:t>https://mentor.ieee.org/802.11/dcn/20/11-20-1571-00-00ax-sa2-comment-resolution-25076-25077.docx</a:t>
            </a:r>
            <a:r>
              <a:rPr lang="en-US" sz="1600" dirty="0"/>
              <a:t> - </a:t>
            </a:r>
            <a:r>
              <a:rPr lang="en-US" sz="1600" dirty="0" err="1"/>
              <a:t>Liwen</a:t>
            </a:r>
            <a:r>
              <a:rPr lang="en-US" sz="1600" dirty="0"/>
              <a:t> Chu - update  - CIDs 25076, 25077,  25078</a:t>
            </a:r>
          </a:p>
          <a:p>
            <a:pPr lvl="1">
              <a:buFont typeface="Arial" panose="020B0604020202020204" pitchFamily="34" charset="0"/>
              <a:buChar char="•"/>
            </a:pPr>
            <a:r>
              <a:rPr lang="en-US" sz="1600" dirty="0">
                <a:hlinkClick r:id="rId6"/>
              </a:rPr>
              <a:t>https://mentor.ieee.org/802.11/dcn/20/11-20-1647-03-00ax-mac-cr-on-mu-cascading-for-draft-7-0.doc</a:t>
            </a:r>
            <a:r>
              <a:rPr lang="en-US" sz="1600" dirty="0"/>
              <a:t> - Ming Gan.  - 25115</a:t>
            </a:r>
          </a:p>
          <a:p>
            <a:pPr>
              <a:buFont typeface="Arial" panose="020B0604020202020204" pitchFamily="34" charset="0"/>
              <a:buChar char="•"/>
            </a:pPr>
            <a:r>
              <a:rPr lang="en-US" sz="1800" dirty="0">
                <a:hlinkClick r:id="rId7"/>
              </a:rPr>
              <a:t>https://mentor.ieee.org/802.11/dcn/20/11-20-1532-00-00ax-comment-resolution-on-cids-25053-and-25054.docx</a:t>
            </a:r>
            <a:r>
              <a:rPr lang="en-US" sz="1800" dirty="0"/>
              <a:t> -Edward Au</a:t>
            </a:r>
          </a:p>
          <a:p>
            <a:pPr>
              <a:buFont typeface="Arial" panose="020B0604020202020204" pitchFamily="34" charset="0"/>
              <a:buChar char="•"/>
            </a:pPr>
            <a:r>
              <a:rPr lang="en-US" sz="1800" dirty="0">
                <a:hlinkClick r:id="rId8"/>
              </a:rPr>
              <a:t>https://mentor.ieee.org/802.11/dcn/20/11-20-1710-00-00ax-sa2-cid-25039-25040.docx</a:t>
            </a:r>
            <a:r>
              <a:rPr lang="en-US" sz="1800" dirty="0"/>
              <a:t> - </a:t>
            </a:r>
            <a:r>
              <a:rPr lang="en-US" sz="1800" dirty="0" err="1"/>
              <a:t>Youhan</a:t>
            </a:r>
            <a:r>
              <a:rPr lang="en-US" sz="1800" dirty="0"/>
              <a:t> Kim</a:t>
            </a:r>
          </a:p>
          <a:p>
            <a:pPr>
              <a:buFont typeface="Arial" panose="020B0604020202020204" pitchFamily="34" charset="0"/>
              <a:buChar char="•"/>
            </a:pPr>
            <a:r>
              <a:rPr lang="en-US" sz="1800" dirty="0"/>
              <a:t>CID 25029 – Alfred </a:t>
            </a:r>
            <a:r>
              <a:rPr lang="en-US" sz="1800" dirty="0" err="1"/>
              <a:t>Asterjadhi</a:t>
            </a:r>
            <a:endParaRPr lang="en-US" sz="1800" dirty="0"/>
          </a:p>
          <a:p>
            <a:pPr>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364360040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6AB497-E951-B34A-A02A-FCC3DFCE90FA}"/>
              </a:ext>
            </a:extLst>
          </p:cNvPr>
          <p:cNvSpPr>
            <a:spLocks noGrp="1"/>
          </p:cNvSpPr>
          <p:nvPr>
            <p:ph type="title"/>
          </p:nvPr>
        </p:nvSpPr>
        <p:spPr/>
        <p:txBody>
          <a:bodyPr/>
          <a:lstStyle/>
          <a:p>
            <a:r>
              <a:rPr lang="en-US" dirty="0"/>
              <a:t>CR Motion #  1130</a:t>
            </a:r>
          </a:p>
        </p:txBody>
      </p:sp>
      <p:sp>
        <p:nvSpPr>
          <p:cNvPr id="3" name="Content Placeholder 2">
            <a:extLst>
              <a:ext uri="{FF2B5EF4-FFF2-40B4-BE49-F238E27FC236}">
                <a16:creationId xmlns:a16="http://schemas.microsoft.com/office/drawing/2014/main" id="{DBDD268F-68E3-8E49-91DA-EB9B6D6FEFAF}"/>
              </a:ext>
            </a:extLst>
          </p:cNvPr>
          <p:cNvSpPr>
            <a:spLocks noGrp="1"/>
          </p:cNvSpPr>
          <p:nvPr>
            <p:ph idx="1"/>
          </p:nvPr>
        </p:nvSpPr>
        <p:spPr/>
        <p:txBody>
          <a:bodyPr/>
          <a:lstStyle/>
          <a:p>
            <a:r>
              <a:rPr lang="en-US" dirty="0"/>
              <a:t>Move to approve ”Rejected” as the resolution to the CID 25027. The commenter is referring to FCC spectrum allocation (U-NII).  Note that FCC allows signals to straddle multiple U-NII bands – see KDB 789033 (</a:t>
            </a:r>
            <a:r>
              <a:rPr lang="en-US" dirty="0">
                <a:hlinkClick r:id="rId2"/>
              </a:rPr>
              <a:t>https://apps.fcc.gov/oetcf/kdb/forms/FTSSearchResultPage.cfm?id=52935&amp;switch=P</a:t>
            </a:r>
            <a:r>
              <a:rPr lang="en-US" dirty="0"/>
              <a:t>).  Hence, there is no need to avoid channels straddling multiple U-NII bands.</a:t>
            </a:r>
            <a:r>
              <a:rPr lang="en-CA" dirty="0"/>
              <a:t> </a:t>
            </a:r>
          </a:p>
          <a:p>
            <a:endParaRPr lang="en-CA" dirty="0"/>
          </a:p>
          <a:p>
            <a:r>
              <a:rPr lang="en-CA" dirty="0"/>
              <a:t>Move:		</a:t>
            </a:r>
            <a:r>
              <a:rPr lang="en-CA" dirty="0" err="1"/>
              <a:t>Youhan</a:t>
            </a:r>
            <a:r>
              <a:rPr lang="en-CA" dirty="0"/>
              <a:t> Kim	Second: Alfred </a:t>
            </a:r>
            <a:r>
              <a:rPr lang="en-CA" dirty="0" err="1"/>
              <a:t>Asterjadhi</a:t>
            </a:r>
            <a:endParaRPr lang="en-CA" dirty="0"/>
          </a:p>
          <a:p>
            <a:r>
              <a:rPr lang="en-CA" dirty="0"/>
              <a:t>Approved with unanimous consent</a:t>
            </a:r>
            <a:endParaRPr lang="en-US" dirty="0"/>
          </a:p>
        </p:txBody>
      </p:sp>
      <p:sp>
        <p:nvSpPr>
          <p:cNvPr id="4" name="Slide Number Placeholder 3">
            <a:extLst>
              <a:ext uri="{FF2B5EF4-FFF2-40B4-BE49-F238E27FC236}">
                <a16:creationId xmlns:a16="http://schemas.microsoft.com/office/drawing/2014/main" id="{8669865B-D943-C348-BAC4-861A99855E26}"/>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06FFB0D9-ABD2-C549-B832-FED63E8387D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3D3F2119-96DC-0949-A780-9B9EBF8B238F}"/>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273221404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B88774-2622-6B41-8312-398264C2682D}"/>
              </a:ext>
            </a:extLst>
          </p:cNvPr>
          <p:cNvSpPr>
            <a:spLocks noGrp="1"/>
          </p:cNvSpPr>
          <p:nvPr>
            <p:ph type="title"/>
          </p:nvPr>
        </p:nvSpPr>
        <p:spPr/>
        <p:txBody>
          <a:bodyPr/>
          <a:lstStyle/>
          <a:p>
            <a:r>
              <a:rPr lang="en-US" dirty="0"/>
              <a:t>CR Motion #1131</a:t>
            </a:r>
          </a:p>
        </p:txBody>
      </p:sp>
      <p:sp>
        <p:nvSpPr>
          <p:cNvPr id="3" name="Content Placeholder 2">
            <a:extLst>
              <a:ext uri="{FF2B5EF4-FFF2-40B4-BE49-F238E27FC236}">
                <a16:creationId xmlns:a16="http://schemas.microsoft.com/office/drawing/2014/main" id="{C7039D63-2E5E-1147-8CBF-B31142251980}"/>
              </a:ext>
            </a:extLst>
          </p:cNvPr>
          <p:cNvSpPr>
            <a:spLocks noGrp="1"/>
          </p:cNvSpPr>
          <p:nvPr>
            <p:ph idx="1"/>
          </p:nvPr>
        </p:nvSpPr>
        <p:spPr/>
        <p:txBody>
          <a:bodyPr/>
          <a:lstStyle/>
          <a:p>
            <a:r>
              <a:rPr lang="en-US" dirty="0"/>
              <a:t>Move to  approve “REVISED” as the resolution to CID 25069. </a:t>
            </a:r>
            <a:r>
              <a:rPr lang="en-CA" b="0" dirty="0"/>
              <a:t>Agree in principle with the changes. In addition, a thorough search was performed to accommodate the same change throughout for consistency.</a:t>
            </a:r>
          </a:p>
          <a:p>
            <a:r>
              <a:rPr lang="en-CA" b="0" dirty="0" err="1"/>
              <a:t>TGax</a:t>
            </a:r>
            <a:r>
              <a:rPr lang="en-CA" b="0" dirty="0"/>
              <a:t> editor to make the changes shown in </a:t>
            </a:r>
            <a:r>
              <a:rPr lang="en-CA" b="0" u="sng" dirty="0">
                <a:hlinkClick r:id="rId2" tooltip="https://mentor.ieee.org/802.11/dcn/20/11-20-1541-04-00ax-mac-cr-miscellaneous-cids-for-sa2.docx"/>
              </a:rPr>
              <a:t>https://mentor.ieee.org/802.11/dcn/20/11-20-1541-04-00ax-mac-cr-miscellaneous-cids-for-sa2.docx</a:t>
            </a:r>
            <a:endParaRPr lang="en-CA" b="0" dirty="0"/>
          </a:p>
          <a:p>
            <a:r>
              <a:rPr lang="en-CA" b="0" dirty="0"/>
              <a:t>under all headings that include CID 25068.</a:t>
            </a:r>
          </a:p>
          <a:p>
            <a:endParaRPr lang="en-US" dirty="0"/>
          </a:p>
          <a:p>
            <a:r>
              <a:rPr lang="en-US" dirty="0"/>
              <a:t>Move:		Alfred </a:t>
            </a:r>
            <a:r>
              <a:rPr lang="en-US" dirty="0" err="1"/>
              <a:t>Asterjadhi</a:t>
            </a:r>
            <a:r>
              <a:rPr lang="en-US" dirty="0"/>
              <a:t>		Second: Edward Au</a:t>
            </a:r>
          </a:p>
          <a:p>
            <a:r>
              <a:rPr lang="en-US" dirty="0"/>
              <a:t>Approved with unanimous consent.</a:t>
            </a:r>
          </a:p>
        </p:txBody>
      </p:sp>
      <p:sp>
        <p:nvSpPr>
          <p:cNvPr id="4" name="Slide Number Placeholder 3">
            <a:extLst>
              <a:ext uri="{FF2B5EF4-FFF2-40B4-BE49-F238E27FC236}">
                <a16:creationId xmlns:a16="http://schemas.microsoft.com/office/drawing/2014/main" id="{506D04FF-FFF1-A541-947F-133101639775}"/>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3EEDF017-FF12-F042-9CD3-C9CC5C2BB68C}"/>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D3E77340-FDAD-8D45-B0CE-1483A22B96C7}"/>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156411651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C1C6FC-F746-D042-9691-7688B26A6430}"/>
              </a:ext>
            </a:extLst>
          </p:cNvPr>
          <p:cNvSpPr>
            <a:spLocks noGrp="1"/>
          </p:cNvSpPr>
          <p:nvPr>
            <p:ph type="title"/>
          </p:nvPr>
        </p:nvSpPr>
        <p:spPr/>
        <p:txBody>
          <a:bodyPr/>
          <a:lstStyle/>
          <a:p>
            <a:r>
              <a:rPr lang="en-US" dirty="0"/>
              <a:t>CR Motion #1132</a:t>
            </a:r>
          </a:p>
        </p:txBody>
      </p:sp>
      <p:sp>
        <p:nvSpPr>
          <p:cNvPr id="3" name="Content Placeholder 2">
            <a:extLst>
              <a:ext uri="{FF2B5EF4-FFF2-40B4-BE49-F238E27FC236}">
                <a16:creationId xmlns:a16="http://schemas.microsoft.com/office/drawing/2014/main" id="{1E6A7668-D5CA-D24C-9659-279BE075951F}"/>
              </a:ext>
            </a:extLst>
          </p:cNvPr>
          <p:cNvSpPr>
            <a:spLocks noGrp="1"/>
          </p:cNvSpPr>
          <p:nvPr>
            <p:ph idx="1"/>
          </p:nvPr>
        </p:nvSpPr>
        <p:spPr/>
        <p:txBody>
          <a:bodyPr/>
          <a:lstStyle/>
          <a:p>
            <a:r>
              <a:rPr lang="en-US" dirty="0"/>
              <a:t>Move to approve resolutions to CIDs  25053 and 25054 in doc </a:t>
            </a:r>
            <a:r>
              <a:rPr lang="en-US" dirty="0">
                <a:hlinkClick r:id="rId2"/>
              </a:rPr>
              <a:t>https://mentor.ieee.org/802.11/dcn/20/11-20-1532-01-00ax-comment-resolution-on-cids-25053-and-25054.docx</a:t>
            </a:r>
            <a:r>
              <a:rPr lang="en-US" dirty="0"/>
              <a:t> </a:t>
            </a:r>
          </a:p>
          <a:p>
            <a:endParaRPr lang="en-US" dirty="0"/>
          </a:p>
          <a:p>
            <a:r>
              <a:rPr lang="en-US" dirty="0"/>
              <a:t>Move:		Edward Au	Second:  Alfred </a:t>
            </a:r>
            <a:r>
              <a:rPr lang="en-US" dirty="0" err="1"/>
              <a:t>Asterjadhi</a:t>
            </a:r>
            <a:endParaRPr lang="en-US" dirty="0"/>
          </a:p>
          <a:p>
            <a:r>
              <a:rPr lang="en-US" dirty="0"/>
              <a:t>Approved with unanimous consent</a:t>
            </a:r>
          </a:p>
        </p:txBody>
      </p:sp>
      <p:sp>
        <p:nvSpPr>
          <p:cNvPr id="4" name="Slide Number Placeholder 3">
            <a:extLst>
              <a:ext uri="{FF2B5EF4-FFF2-40B4-BE49-F238E27FC236}">
                <a16:creationId xmlns:a16="http://schemas.microsoft.com/office/drawing/2014/main" id="{D02E4CCC-FE09-994E-BEF4-2B05836C04B4}"/>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1361F861-CFCA-6943-AE16-E845C06AB604}"/>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4B1DD48-551F-4B42-AE31-9F645759666B}"/>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90007785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C1C6FC-F746-D042-9691-7688B26A6430}"/>
              </a:ext>
            </a:extLst>
          </p:cNvPr>
          <p:cNvSpPr>
            <a:spLocks noGrp="1"/>
          </p:cNvSpPr>
          <p:nvPr>
            <p:ph type="title"/>
          </p:nvPr>
        </p:nvSpPr>
        <p:spPr/>
        <p:txBody>
          <a:bodyPr/>
          <a:lstStyle/>
          <a:p>
            <a:r>
              <a:rPr lang="en-US" dirty="0"/>
              <a:t>CR Motion #1133</a:t>
            </a:r>
          </a:p>
        </p:txBody>
      </p:sp>
      <p:sp>
        <p:nvSpPr>
          <p:cNvPr id="3" name="Content Placeholder 2">
            <a:extLst>
              <a:ext uri="{FF2B5EF4-FFF2-40B4-BE49-F238E27FC236}">
                <a16:creationId xmlns:a16="http://schemas.microsoft.com/office/drawing/2014/main" id="{1E6A7668-D5CA-D24C-9659-279BE075951F}"/>
              </a:ext>
            </a:extLst>
          </p:cNvPr>
          <p:cNvSpPr>
            <a:spLocks noGrp="1"/>
          </p:cNvSpPr>
          <p:nvPr>
            <p:ph idx="1"/>
          </p:nvPr>
        </p:nvSpPr>
        <p:spPr/>
        <p:txBody>
          <a:bodyPr/>
          <a:lstStyle/>
          <a:p>
            <a:r>
              <a:rPr lang="en-US" dirty="0"/>
              <a:t>Move to approve resolutions to CIDs  25039 and 25040 in doc </a:t>
            </a:r>
            <a:r>
              <a:rPr lang="en-US" dirty="0">
                <a:hlinkClick r:id="rId2"/>
              </a:rPr>
              <a:t>https://mentor.ieee.org/802.11/dcn/20/11-20-1710-00-00ax-sa2-cid-25039-25040.docx</a:t>
            </a:r>
            <a:r>
              <a:rPr lang="en-US" dirty="0"/>
              <a:t> </a:t>
            </a:r>
          </a:p>
          <a:p>
            <a:endParaRPr lang="en-US" dirty="0"/>
          </a:p>
          <a:p>
            <a:r>
              <a:rPr lang="en-US" dirty="0"/>
              <a:t>Move:		</a:t>
            </a:r>
            <a:r>
              <a:rPr lang="en-US" dirty="0" err="1"/>
              <a:t>Youhan</a:t>
            </a:r>
            <a:r>
              <a:rPr lang="en-US" dirty="0"/>
              <a:t> Kim		Second:  Young </a:t>
            </a:r>
            <a:r>
              <a:rPr lang="en-US" dirty="0" err="1"/>
              <a:t>Hoon</a:t>
            </a:r>
            <a:r>
              <a:rPr lang="en-US" dirty="0"/>
              <a:t> Kwon</a:t>
            </a:r>
          </a:p>
          <a:p>
            <a:r>
              <a:rPr lang="en-US" dirty="0"/>
              <a:t>Approved with unanimous consent</a:t>
            </a:r>
          </a:p>
          <a:p>
            <a:endParaRPr lang="en-US" dirty="0"/>
          </a:p>
        </p:txBody>
      </p:sp>
      <p:sp>
        <p:nvSpPr>
          <p:cNvPr id="4" name="Slide Number Placeholder 3">
            <a:extLst>
              <a:ext uri="{FF2B5EF4-FFF2-40B4-BE49-F238E27FC236}">
                <a16:creationId xmlns:a16="http://schemas.microsoft.com/office/drawing/2014/main" id="{D02E4CCC-FE09-994E-BEF4-2B05836C04B4}"/>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1361F861-CFCA-6943-AE16-E845C06AB604}"/>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4B1DD48-551F-4B42-AE31-9F645759666B}"/>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427832447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October 29 Teleconference Agenda</a:t>
            </a:r>
          </a:p>
        </p:txBody>
      </p:sp>
      <p:sp>
        <p:nvSpPr>
          <p:cNvPr id="3" name="Content Placeholder 2"/>
          <p:cNvSpPr>
            <a:spLocks noGrp="1"/>
          </p:cNvSpPr>
          <p:nvPr>
            <p:ph idx="1"/>
          </p:nvPr>
        </p:nvSpPr>
        <p:spPr>
          <a:xfrm>
            <a:off x="923355" y="160019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8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8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8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8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a:t>
            </a:r>
            <a:endParaRPr lang="en-US" sz="1800" dirty="0"/>
          </a:p>
          <a:p>
            <a:pPr>
              <a:buFont typeface="Arial" panose="020B0604020202020204" pitchFamily="34" charset="0"/>
              <a:buChar char="•"/>
            </a:pPr>
            <a:r>
              <a:rPr lang="en-US" sz="1800" dirty="0">
                <a:hlinkClick r:id="rId3"/>
              </a:rPr>
              <a:t>https://mentor.ieee.org/802.11/dcn/20/11-20-1571-05-00ax-sa2-comment-resolution-25076-25077.docx</a:t>
            </a:r>
            <a:r>
              <a:rPr lang="en-US" sz="1800" dirty="0"/>
              <a:t> - </a:t>
            </a:r>
            <a:r>
              <a:rPr lang="en-US" sz="1800" dirty="0" err="1"/>
              <a:t>Liwen</a:t>
            </a:r>
            <a:r>
              <a:rPr lang="en-US" sz="1800" dirty="0"/>
              <a:t> Chu - update  - CIDs 25076, 25077,  25078</a:t>
            </a:r>
          </a:p>
          <a:p>
            <a:pPr>
              <a:buFont typeface="Arial" panose="020B0604020202020204" pitchFamily="34" charset="0"/>
              <a:buChar char="•"/>
            </a:pPr>
            <a:r>
              <a:rPr lang="en-US" sz="1800" dirty="0">
                <a:hlinkClick r:id="rId4"/>
              </a:rPr>
              <a:t>https://mentor.ieee.org/802.11/dcn/20/11-20-1734-01-00ax-sa2-cid-25020.docx</a:t>
            </a:r>
            <a:r>
              <a:rPr lang="en-US" sz="1800" dirty="0"/>
              <a:t> - </a:t>
            </a:r>
            <a:r>
              <a:rPr lang="en-US" sz="1800" dirty="0" err="1"/>
              <a:t>Youhan</a:t>
            </a:r>
            <a:r>
              <a:rPr lang="en-US" sz="1800" dirty="0"/>
              <a:t> Kim</a:t>
            </a:r>
          </a:p>
          <a:p>
            <a:pPr>
              <a:buFont typeface="Arial" panose="020B0604020202020204" pitchFamily="34" charset="0"/>
              <a:buChar char="•"/>
            </a:pPr>
            <a:r>
              <a:rPr lang="en-US" sz="1800" dirty="0">
                <a:hlinkClick r:id="rId5"/>
              </a:rPr>
              <a:t>https://mentor.ieee.org/802.11/dcn/20/11-20-1732-00-00ax-mac-cr-cid-25029.docx</a:t>
            </a:r>
            <a:r>
              <a:rPr lang="en-US" sz="1800" dirty="0"/>
              <a:t> – Alfred </a:t>
            </a:r>
            <a:r>
              <a:rPr lang="en-US" sz="1800" dirty="0" err="1"/>
              <a:t>Asterjadhi</a:t>
            </a:r>
            <a:endParaRPr lang="en-US" sz="1800" dirty="0"/>
          </a:p>
          <a:p>
            <a:pPr>
              <a:buFont typeface="Arial" panose="020B0604020202020204" pitchFamily="34" charset="0"/>
              <a:buChar char="•"/>
            </a:pPr>
            <a:r>
              <a:rPr lang="en-US" sz="1800" dirty="0">
                <a:hlinkClick r:id="rId6"/>
              </a:rPr>
              <a:t>https://mentor.ieee.org/802.11/dcn/20/11-20-1735-00-00ax-sa2-cid-25087.docx</a:t>
            </a:r>
            <a:r>
              <a:rPr lang="en-US" sz="1800" dirty="0"/>
              <a:t> - </a:t>
            </a:r>
            <a:r>
              <a:rPr lang="en-US" sz="1800" dirty="0" err="1"/>
              <a:t>Youhan</a:t>
            </a:r>
            <a:r>
              <a:rPr lang="en-US" sz="1800" dirty="0"/>
              <a:t> Kim</a:t>
            </a:r>
          </a:p>
          <a:p>
            <a:pPr>
              <a:buFont typeface="Arial" panose="020B0604020202020204" pitchFamily="34" charset="0"/>
              <a:buChar char="•"/>
            </a:pPr>
            <a:r>
              <a:rPr lang="en-US" sz="1800" dirty="0"/>
              <a:t>Discussion of CIDs </a:t>
            </a:r>
            <a:r>
              <a:rPr lang="en-US" sz="1800" dirty="0">
                <a:highlight>
                  <a:srgbClr val="00FF00"/>
                </a:highlight>
              </a:rPr>
              <a:t>25106</a:t>
            </a:r>
            <a:r>
              <a:rPr lang="en-US" sz="1800" dirty="0"/>
              <a:t>, </a:t>
            </a:r>
            <a:r>
              <a:rPr lang="en-US" sz="1800" dirty="0">
                <a:highlight>
                  <a:srgbClr val="00FF00"/>
                </a:highlight>
              </a:rPr>
              <a:t>25020</a:t>
            </a:r>
            <a:r>
              <a:rPr lang="en-US" sz="1800" dirty="0"/>
              <a:t>, </a:t>
            </a:r>
            <a:r>
              <a:rPr lang="en-US" sz="1800" dirty="0">
                <a:highlight>
                  <a:srgbClr val="00FF00"/>
                </a:highlight>
              </a:rPr>
              <a:t>25087</a:t>
            </a:r>
          </a:p>
          <a:p>
            <a:pPr>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dirty="0"/>
              <a:t>October 2020</a:t>
            </a:r>
            <a:endParaRPr lang="en-GB" dirty="0"/>
          </a:p>
        </p:txBody>
      </p:sp>
    </p:spTree>
    <p:extLst>
      <p:ext uri="{BB962C8B-B14F-4D97-AF65-F5344CB8AC3E}">
        <p14:creationId xmlns:p14="http://schemas.microsoft.com/office/powerpoint/2010/main" val="578923234"/>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October 30 Teleconference Agenda</a:t>
            </a:r>
          </a:p>
        </p:txBody>
      </p:sp>
      <p:sp>
        <p:nvSpPr>
          <p:cNvPr id="3" name="Content Placeholder 2"/>
          <p:cNvSpPr>
            <a:spLocks noGrp="1"/>
          </p:cNvSpPr>
          <p:nvPr>
            <p:ph idx="1"/>
          </p:nvPr>
        </p:nvSpPr>
        <p:spPr>
          <a:xfrm>
            <a:off x="923355" y="160019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2000" dirty="0">
                <a:solidFill>
                  <a:srgbClr val="1F497D"/>
                </a:solidFill>
                <a:latin typeface="Calibri" panose="020F0502020204030204" pitchFamily="34" charset="0"/>
                <a:ea typeface="宋体" panose="02010600030101010101" pitchFamily="2" charset="-122"/>
                <a:cs typeface="Times New Roman" panose="02020603050405020304" pitchFamily="18" charset="0"/>
              </a:rPr>
              <a:t>Ready for Motion</a:t>
            </a:r>
          </a:p>
          <a:p>
            <a:pPr lvl="1">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CIDs  25076, 25077, and 25078</a:t>
            </a:r>
          </a:p>
          <a:p>
            <a:pPr lvl="1">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CID 25020</a:t>
            </a:r>
          </a:p>
          <a:p>
            <a:pPr lvl="1">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CID 25029</a:t>
            </a:r>
          </a:p>
          <a:p>
            <a:pPr lvl="1">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CID 25087</a:t>
            </a:r>
            <a:endParaRPr lang="en-US" sz="1600" dirty="0"/>
          </a:p>
          <a:p>
            <a:pPr>
              <a:buFont typeface="Arial" panose="020B0604020202020204" pitchFamily="34" charset="0"/>
              <a:buChar char="•"/>
            </a:pPr>
            <a:r>
              <a:rPr lang="en-US" sz="1600" dirty="0">
                <a:hlinkClick r:id="rId3"/>
              </a:rPr>
              <a:t>https://mentor.ieee.org/802.11/dcn/20/11-20-1647-04-00ax-mac-cr-on-mu-cascading-for-draft-7-0.doc</a:t>
            </a:r>
            <a:r>
              <a:rPr lang="en-US" sz="1600" dirty="0"/>
              <a:t> - Ming Gan.  - 25115</a:t>
            </a:r>
          </a:p>
          <a:p>
            <a:pPr>
              <a:buFont typeface="Arial" panose="020B0604020202020204" pitchFamily="34" charset="0"/>
              <a:buChar char="•"/>
            </a:pPr>
            <a:r>
              <a:rPr lang="en-US" sz="1600" b="0" dirty="0">
                <a:hlinkClick r:id="rId4"/>
              </a:rPr>
              <a:t>https://mentor.ieee.org/802.11/dcn/20/11-20-1690-03-00ax-d7-0-editorial-cr-part-2.docx</a:t>
            </a:r>
            <a:r>
              <a:rPr lang="en-US" sz="1600" b="0" dirty="0"/>
              <a:t> - Robert Stacey</a:t>
            </a:r>
          </a:p>
          <a:p>
            <a:pPr>
              <a:buFont typeface="Arial" panose="020B0604020202020204" pitchFamily="34" charset="0"/>
              <a:buChar char="•"/>
            </a:pPr>
            <a:r>
              <a:rPr lang="en-US" sz="1600" b="0" dirty="0">
                <a:hlinkClick r:id="rId5"/>
              </a:rPr>
              <a:t>https://mentor.ieee.org/802.11/dcn/20/11-20-1739-00-00ax-sa2-cid-25102.docx</a:t>
            </a:r>
            <a:r>
              <a:rPr lang="en-US" sz="1600" b="0" dirty="0"/>
              <a:t> - </a:t>
            </a:r>
            <a:r>
              <a:rPr lang="en-US" sz="1600" b="0" dirty="0" err="1"/>
              <a:t>Yusuhiko</a:t>
            </a:r>
            <a:r>
              <a:rPr lang="en-US" sz="1600" b="0" dirty="0"/>
              <a:t> Inoue</a:t>
            </a:r>
          </a:p>
          <a:p>
            <a:pPr>
              <a:buFont typeface="Arial" panose="020B0604020202020204" pitchFamily="34" charset="0"/>
              <a:buChar char="•"/>
            </a:pPr>
            <a:r>
              <a:rPr lang="en-US" sz="1600" dirty="0"/>
              <a:t>Recirculation Motion (depending on comment resolution)</a:t>
            </a:r>
          </a:p>
          <a:p>
            <a:pPr>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868309389"/>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C1C6FC-F746-D042-9691-7688B26A6430}"/>
              </a:ext>
            </a:extLst>
          </p:cNvPr>
          <p:cNvSpPr>
            <a:spLocks noGrp="1"/>
          </p:cNvSpPr>
          <p:nvPr>
            <p:ph type="title"/>
          </p:nvPr>
        </p:nvSpPr>
        <p:spPr/>
        <p:txBody>
          <a:bodyPr/>
          <a:lstStyle/>
          <a:p>
            <a:r>
              <a:rPr lang="en-US" dirty="0"/>
              <a:t>CR Motion #1134</a:t>
            </a:r>
          </a:p>
        </p:txBody>
      </p:sp>
      <p:sp>
        <p:nvSpPr>
          <p:cNvPr id="3" name="Content Placeholder 2">
            <a:extLst>
              <a:ext uri="{FF2B5EF4-FFF2-40B4-BE49-F238E27FC236}">
                <a16:creationId xmlns:a16="http://schemas.microsoft.com/office/drawing/2014/main" id="{1E6A7668-D5CA-D24C-9659-279BE075951F}"/>
              </a:ext>
            </a:extLst>
          </p:cNvPr>
          <p:cNvSpPr>
            <a:spLocks noGrp="1"/>
          </p:cNvSpPr>
          <p:nvPr>
            <p:ph idx="1"/>
          </p:nvPr>
        </p:nvSpPr>
        <p:spPr/>
        <p:txBody>
          <a:bodyPr/>
          <a:lstStyle/>
          <a:p>
            <a:r>
              <a:rPr lang="en-US" dirty="0"/>
              <a:t>Move to approve resolutions to CIDs 25076, 25077,  25078 in doc </a:t>
            </a:r>
            <a:r>
              <a:rPr lang="en-US" dirty="0">
                <a:hlinkClick r:id="rId2"/>
              </a:rPr>
              <a:t>https://mentor.ieee.org/802.11/dcn/20/11-20-1571-06-00ax-sa2-comment-resolution-25076-25077.docx</a:t>
            </a:r>
            <a:r>
              <a:rPr lang="en-US" dirty="0"/>
              <a:t> </a:t>
            </a:r>
          </a:p>
          <a:p>
            <a:endParaRPr lang="en-US" dirty="0"/>
          </a:p>
          <a:p>
            <a:r>
              <a:rPr lang="en-US" dirty="0"/>
              <a:t>Move:		Robert Stacey		Second:  Alfred </a:t>
            </a:r>
            <a:r>
              <a:rPr lang="en-US" dirty="0" err="1"/>
              <a:t>Asterjadhi</a:t>
            </a:r>
            <a:endParaRPr lang="en-US" dirty="0"/>
          </a:p>
          <a:p>
            <a:r>
              <a:rPr lang="en-US" dirty="0"/>
              <a:t>Approved with unanimous consent</a:t>
            </a:r>
          </a:p>
          <a:p>
            <a:endParaRPr lang="en-US" dirty="0"/>
          </a:p>
        </p:txBody>
      </p:sp>
      <p:sp>
        <p:nvSpPr>
          <p:cNvPr id="4" name="Slide Number Placeholder 3">
            <a:extLst>
              <a:ext uri="{FF2B5EF4-FFF2-40B4-BE49-F238E27FC236}">
                <a16:creationId xmlns:a16="http://schemas.microsoft.com/office/drawing/2014/main" id="{D02E4CCC-FE09-994E-BEF4-2B05836C04B4}"/>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1361F861-CFCA-6943-AE16-E845C06AB604}"/>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4B1DD48-551F-4B42-AE31-9F645759666B}"/>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426423773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B13A5E-5B56-AE45-82E1-5C57A393FA26}"/>
              </a:ext>
            </a:extLst>
          </p:cNvPr>
          <p:cNvSpPr>
            <a:spLocks noGrp="1"/>
          </p:cNvSpPr>
          <p:nvPr>
            <p:ph type="title"/>
          </p:nvPr>
        </p:nvSpPr>
        <p:spPr/>
        <p:txBody>
          <a:bodyPr/>
          <a:lstStyle/>
          <a:p>
            <a:r>
              <a:rPr lang="en-US" dirty="0"/>
              <a:t>CR Motion #1135</a:t>
            </a:r>
          </a:p>
        </p:txBody>
      </p:sp>
      <p:sp>
        <p:nvSpPr>
          <p:cNvPr id="3" name="Content Placeholder 2">
            <a:extLst>
              <a:ext uri="{FF2B5EF4-FFF2-40B4-BE49-F238E27FC236}">
                <a16:creationId xmlns:a16="http://schemas.microsoft.com/office/drawing/2014/main" id="{2B713327-752C-5C49-A7F6-87B646FC38E4}"/>
              </a:ext>
            </a:extLst>
          </p:cNvPr>
          <p:cNvSpPr>
            <a:spLocks noGrp="1"/>
          </p:cNvSpPr>
          <p:nvPr>
            <p:ph idx="1"/>
          </p:nvPr>
        </p:nvSpPr>
        <p:spPr/>
        <p:txBody>
          <a:bodyPr/>
          <a:lstStyle/>
          <a:p>
            <a:r>
              <a:rPr lang="en-US" dirty="0"/>
              <a:t>Move to approve resolution to CID 25020 in doc </a:t>
            </a:r>
            <a:r>
              <a:rPr lang="en-US" dirty="0">
                <a:hlinkClick r:id="rId2"/>
              </a:rPr>
              <a:t>https://mentor.ieee.org/802.11/dcn/20/11-20-1734-01-00ax-sa2-cid-25020.docx</a:t>
            </a:r>
            <a:r>
              <a:rPr lang="en-US" dirty="0"/>
              <a:t> </a:t>
            </a:r>
          </a:p>
          <a:p>
            <a:endParaRPr lang="en-US" dirty="0"/>
          </a:p>
          <a:p>
            <a:r>
              <a:rPr lang="en-US" dirty="0"/>
              <a:t>Move:	</a:t>
            </a:r>
            <a:r>
              <a:rPr lang="en-US" dirty="0" err="1"/>
              <a:t>Youhan</a:t>
            </a:r>
            <a:r>
              <a:rPr lang="en-US" dirty="0"/>
              <a:t> Kim		Second: Alfred </a:t>
            </a:r>
            <a:r>
              <a:rPr lang="en-US" dirty="0" err="1"/>
              <a:t>Asterjadhi</a:t>
            </a:r>
            <a:endParaRPr lang="en-US" dirty="0"/>
          </a:p>
          <a:p>
            <a:r>
              <a:rPr lang="en-US" dirty="0"/>
              <a:t>Approved with unanimous consent</a:t>
            </a:r>
          </a:p>
        </p:txBody>
      </p:sp>
      <p:sp>
        <p:nvSpPr>
          <p:cNvPr id="4" name="Slide Number Placeholder 3">
            <a:extLst>
              <a:ext uri="{FF2B5EF4-FFF2-40B4-BE49-F238E27FC236}">
                <a16:creationId xmlns:a16="http://schemas.microsoft.com/office/drawing/2014/main" id="{10F87B6C-E4C0-7040-BFE3-0970AB5DC14B}"/>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03C2A791-217D-8749-9AB8-C2BD3C417D1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96E0F64E-DFFF-464A-9FC5-C54BA9E21A9F}"/>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18415070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457201"/>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838200" y="1601788"/>
            <a:ext cx="102108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3376306817"/>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B13A5E-5B56-AE45-82E1-5C57A393FA26}"/>
              </a:ext>
            </a:extLst>
          </p:cNvPr>
          <p:cNvSpPr>
            <a:spLocks noGrp="1"/>
          </p:cNvSpPr>
          <p:nvPr>
            <p:ph type="title"/>
          </p:nvPr>
        </p:nvSpPr>
        <p:spPr/>
        <p:txBody>
          <a:bodyPr/>
          <a:lstStyle/>
          <a:p>
            <a:r>
              <a:rPr lang="en-US" dirty="0"/>
              <a:t>CR Motion #1136</a:t>
            </a:r>
          </a:p>
        </p:txBody>
      </p:sp>
      <p:sp>
        <p:nvSpPr>
          <p:cNvPr id="3" name="Content Placeholder 2">
            <a:extLst>
              <a:ext uri="{FF2B5EF4-FFF2-40B4-BE49-F238E27FC236}">
                <a16:creationId xmlns:a16="http://schemas.microsoft.com/office/drawing/2014/main" id="{2B713327-752C-5C49-A7F6-87B646FC38E4}"/>
              </a:ext>
            </a:extLst>
          </p:cNvPr>
          <p:cNvSpPr>
            <a:spLocks noGrp="1"/>
          </p:cNvSpPr>
          <p:nvPr>
            <p:ph idx="1"/>
          </p:nvPr>
        </p:nvSpPr>
        <p:spPr/>
        <p:txBody>
          <a:bodyPr/>
          <a:lstStyle/>
          <a:p>
            <a:r>
              <a:rPr lang="en-US" dirty="0"/>
              <a:t>Move to approve resolution to CID 25087 in doc </a:t>
            </a:r>
            <a:r>
              <a:rPr lang="en-US" dirty="0">
                <a:hlinkClick r:id="rId2"/>
              </a:rPr>
              <a:t>https://mentor.ieee.org/802.11/dcn/20/11-20-1735-01-00ax-sa2-cid-25087.docx</a:t>
            </a:r>
            <a:r>
              <a:rPr lang="en-US" dirty="0"/>
              <a:t> </a:t>
            </a:r>
          </a:p>
          <a:p>
            <a:endParaRPr lang="en-US" dirty="0"/>
          </a:p>
          <a:p>
            <a:r>
              <a:rPr lang="en-US" dirty="0"/>
              <a:t>Move:	</a:t>
            </a:r>
            <a:r>
              <a:rPr lang="en-US" dirty="0" err="1"/>
              <a:t>Youhan</a:t>
            </a:r>
            <a:r>
              <a:rPr lang="en-US" dirty="0"/>
              <a:t> Kim		Second: Alfred </a:t>
            </a:r>
            <a:r>
              <a:rPr lang="en-US" dirty="0" err="1"/>
              <a:t>Asterjadhi</a:t>
            </a:r>
            <a:endParaRPr lang="en-US" dirty="0"/>
          </a:p>
          <a:p>
            <a:r>
              <a:rPr lang="en-US" dirty="0"/>
              <a:t>Approved with unanimous consent</a:t>
            </a:r>
          </a:p>
        </p:txBody>
      </p:sp>
      <p:sp>
        <p:nvSpPr>
          <p:cNvPr id="4" name="Slide Number Placeholder 3">
            <a:extLst>
              <a:ext uri="{FF2B5EF4-FFF2-40B4-BE49-F238E27FC236}">
                <a16:creationId xmlns:a16="http://schemas.microsoft.com/office/drawing/2014/main" id="{10F87B6C-E4C0-7040-BFE3-0970AB5DC14B}"/>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03C2A791-217D-8749-9AB8-C2BD3C417D1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96E0F64E-DFFF-464A-9FC5-C54BA9E21A9F}"/>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3975291103"/>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B13A5E-5B56-AE45-82E1-5C57A393FA26}"/>
              </a:ext>
            </a:extLst>
          </p:cNvPr>
          <p:cNvSpPr>
            <a:spLocks noGrp="1"/>
          </p:cNvSpPr>
          <p:nvPr>
            <p:ph type="title"/>
          </p:nvPr>
        </p:nvSpPr>
        <p:spPr/>
        <p:txBody>
          <a:bodyPr/>
          <a:lstStyle/>
          <a:p>
            <a:r>
              <a:rPr lang="en-US" dirty="0"/>
              <a:t>CR Motion #1137</a:t>
            </a:r>
          </a:p>
        </p:txBody>
      </p:sp>
      <p:sp>
        <p:nvSpPr>
          <p:cNvPr id="3" name="Content Placeholder 2">
            <a:extLst>
              <a:ext uri="{FF2B5EF4-FFF2-40B4-BE49-F238E27FC236}">
                <a16:creationId xmlns:a16="http://schemas.microsoft.com/office/drawing/2014/main" id="{2B713327-752C-5C49-A7F6-87B646FC38E4}"/>
              </a:ext>
            </a:extLst>
          </p:cNvPr>
          <p:cNvSpPr>
            <a:spLocks noGrp="1"/>
          </p:cNvSpPr>
          <p:nvPr>
            <p:ph idx="1"/>
          </p:nvPr>
        </p:nvSpPr>
        <p:spPr/>
        <p:txBody>
          <a:bodyPr/>
          <a:lstStyle/>
          <a:p>
            <a:r>
              <a:rPr lang="en-US" dirty="0"/>
              <a:t>Move to approve resolution to CID 25029 in doc </a:t>
            </a:r>
            <a:r>
              <a:rPr lang="en-US" dirty="0">
                <a:hlinkClick r:id="rId2"/>
              </a:rPr>
              <a:t>https://mentor.ieee.org/802.11/dcn/20/11-20-1732-01-00ax-mac-cr-cid-25029.docx</a:t>
            </a:r>
            <a:r>
              <a:rPr lang="en-US" dirty="0"/>
              <a:t> </a:t>
            </a:r>
          </a:p>
          <a:p>
            <a:endParaRPr lang="en-US" dirty="0"/>
          </a:p>
          <a:p>
            <a:r>
              <a:rPr lang="en-US" dirty="0"/>
              <a:t>Move:		Alfred </a:t>
            </a:r>
            <a:r>
              <a:rPr lang="en-US" dirty="0" err="1"/>
              <a:t>Asterjadhi</a:t>
            </a:r>
            <a:r>
              <a:rPr lang="en-US" dirty="0"/>
              <a:t>	Second: </a:t>
            </a:r>
            <a:r>
              <a:rPr lang="en-US" dirty="0" err="1"/>
              <a:t>Youhan</a:t>
            </a:r>
            <a:r>
              <a:rPr lang="en-US" dirty="0"/>
              <a:t> Kim</a:t>
            </a:r>
          </a:p>
          <a:p>
            <a:r>
              <a:rPr lang="en-US" dirty="0"/>
              <a:t>Approved with unanimous consent.</a:t>
            </a:r>
          </a:p>
        </p:txBody>
      </p:sp>
      <p:sp>
        <p:nvSpPr>
          <p:cNvPr id="4" name="Slide Number Placeholder 3">
            <a:extLst>
              <a:ext uri="{FF2B5EF4-FFF2-40B4-BE49-F238E27FC236}">
                <a16:creationId xmlns:a16="http://schemas.microsoft.com/office/drawing/2014/main" id="{10F87B6C-E4C0-7040-BFE3-0970AB5DC14B}"/>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03C2A791-217D-8749-9AB8-C2BD3C417D1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96E0F64E-DFFF-464A-9FC5-C54BA9E21A9F}"/>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125263749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19402D-0557-3A4D-89FF-6F0CFBFACED0}"/>
              </a:ext>
            </a:extLst>
          </p:cNvPr>
          <p:cNvSpPr>
            <a:spLocks noGrp="1"/>
          </p:cNvSpPr>
          <p:nvPr>
            <p:ph type="title"/>
          </p:nvPr>
        </p:nvSpPr>
        <p:spPr/>
        <p:txBody>
          <a:bodyPr/>
          <a:lstStyle/>
          <a:p>
            <a:r>
              <a:rPr lang="en-US" dirty="0"/>
              <a:t>CR Motion #1138</a:t>
            </a:r>
          </a:p>
        </p:txBody>
      </p:sp>
      <p:sp>
        <p:nvSpPr>
          <p:cNvPr id="3" name="Content Placeholder 2">
            <a:extLst>
              <a:ext uri="{FF2B5EF4-FFF2-40B4-BE49-F238E27FC236}">
                <a16:creationId xmlns:a16="http://schemas.microsoft.com/office/drawing/2014/main" id="{030A2B12-9126-B346-9011-525C7A9E0A2A}"/>
              </a:ext>
            </a:extLst>
          </p:cNvPr>
          <p:cNvSpPr>
            <a:spLocks noGrp="1"/>
          </p:cNvSpPr>
          <p:nvPr>
            <p:ph idx="1"/>
          </p:nvPr>
        </p:nvSpPr>
        <p:spPr/>
        <p:txBody>
          <a:bodyPr/>
          <a:lstStyle/>
          <a:p>
            <a:r>
              <a:rPr lang="en-US" dirty="0"/>
              <a:t>Move to approve resolutions to CIDs </a:t>
            </a:r>
            <a:r>
              <a:rPr lang="en-GB" dirty="0"/>
              <a:t>25037, 25010, 25092, 25091, 25100, 25122 25022, 25021, 25083, 25097, 25072, 25042</a:t>
            </a:r>
            <a:r>
              <a:rPr lang="en-CA" dirty="0"/>
              <a:t>, </a:t>
            </a:r>
            <a:r>
              <a:rPr lang="en-GB" dirty="0"/>
              <a:t>25024, 25057, 25081, 25055, 25067, 25123, 25106, 25086  in doc </a:t>
            </a:r>
            <a:r>
              <a:rPr lang="en-GB" dirty="0">
                <a:hlinkClick r:id="rId2"/>
              </a:rPr>
              <a:t>https://mentor.ieee.org/802.11/dcn/20/11-20-1690-04-00ax-d7-0-editorial-cr-part-2.docx</a:t>
            </a:r>
            <a:r>
              <a:rPr lang="en-GB" dirty="0"/>
              <a:t> </a:t>
            </a:r>
          </a:p>
          <a:p>
            <a:endParaRPr lang="en-GB" dirty="0"/>
          </a:p>
          <a:p>
            <a:r>
              <a:rPr lang="en-GB" dirty="0"/>
              <a:t>Move:		Robert Stacey	Second: </a:t>
            </a:r>
            <a:r>
              <a:rPr lang="en-GB" dirty="0" err="1"/>
              <a:t>Youhan</a:t>
            </a:r>
            <a:r>
              <a:rPr lang="en-GB" dirty="0"/>
              <a:t> Kim</a:t>
            </a:r>
          </a:p>
          <a:p>
            <a:r>
              <a:rPr lang="en-GB" dirty="0"/>
              <a:t>Approved with unanimous consent</a:t>
            </a:r>
          </a:p>
          <a:p>
            <a:r>
              <a:rPr lang="en-US" dirty="0"/>
              <a:t> </a:t>
            </a:r>
          </a:p>
        </p:txBody>
      </p:sp>
      <p:sp>
        <p:nvSpPr>
          <p:cNvPr id="4" name="Slide Number Placeholder 3">
            <a:extLst>
              <a:ext uri="{FF2B5EF4-FFF2-40B4-BE49-F238E27FC236}">
                <a16:creationId xmlns:a16="http://schemas.microsoft.com/office/drawing/2014/main" id="{037B9221-9688-5C48-A70E-390F9B5CA304}"/>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2A3D91A1-5D25-6F41-9A55-4FA31D2B96BE}"/>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BF87007B-A98D-C445-A665-C05AD1A3BB7D}"/>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1912692179"/>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BCABFE-ACB1-D44B-B35C-7C97CEB016C0}"/>
              </a:ext>
            </a:extLst>
          </p:cNvPr>
          <p:cNvSpPr>
            <a:spLocks noGrp="1"/>
          </p:cNvSpPr>
          <p:nvPr>
            <p:ph type="title"/>
          </p:nvPr>
        </p:nvSpPr>
        <p:spPr/>
        <p:txBody>
          <a:bodyPr/>
          <a:lstStyle/>
          <a:p>
            <a:r>
              <a:rPr lang="en-US" dirty="0"/>
              <a:t>CR Motion #1139</a:t>
            </a:r>
          </a:p>
        </p:txBody>
      </p:sp>
      <p:sp>
        <p:nvSpPr>
          <p:cNvPr id="3" name="Content Placeholder 2">
            <a:extLst>
              <a:ext uri="{FF2B5EF4-FFF2-40B4-BE49-F238E27FC236}">
                <a16:creationId xmlns:a16="http://schemas.microsoft.com/office/drawing/2014/main" id="{98C14E65-6474-6645-8F3F-3C59A75A54AB}"/>
              </a:ext>
            </a:extLst>
          </p:cNvPr>
          <p:cNvSpPr>
            <a:spLocks noGrp="1"/>
          </p:cNvSpPr>
          <p:nvPr>
            <p:ph idx="1"/>
          </p:nvPr>
        </p:nvSpPr>
        <p:spPr/>
        <p:txBody>
          <a:bodyPr/>
          <a:lstStyle/>
          <a:p>
            <a:r>
              <a:rPr lang="en-US" dirty="0"/>
              <a:t>Move to approve resolution to CID 25102 in doc </a:t>
            </a:r>
            <a:r>
              <a:rPr lang="en-US" dirty="0">
                <a:hlinkClick r:id="rId2"/>
              </a:rPr>
              <a:t>https://mentor.ieee.org/802.11/dcn/20/11-20-1739-00-00ax-sa2-cid-25102.docx</a:t>
            </a:r>
            <a:r>
              <a:rPr lang="en-US" dirty="0"/>
              <a:t> </a:t>
            </a:r>
          </a:p>
          <a:p>
            <a:endParaRPr lang="en-US" dirty="0"/>
          </a:p>
          <a:p>
            <a:r>
              <a:rPr lang="en-US" dirty="0"/>
              <a:t>Move: Yasuhiko Inoue		Second: Bo Sun</a:t>
            </a:r>
          </a:p>
          <a:p>
            <a:r>
              <a:rPr lang="en-US" dirty="0"/>
              <a:t>Approved with unanimous </a:t>
            </a:r>
            <a:r>
              <a:rPr lang="en-US" dirty="0" err="1"/>
              <a:t>consnet</a:t>
            </a:r>
            <a:endParaRPr lang="en-US" dirty="0"/>
          </a:p>
        </p:txBody>
      </p:sp>
      <p:sp>
        <p:nvSpPr>
          <p:cNvPr id="4" name="Slide Number Placeholder 3">
            <a:extLst>
              <a:ext uri="{FF2B5EF4-FFF2-40B4-BE49-F238E27FC236}">
                <a16:creationId xmlns:a16="http://schemas.microsoft.com/office/drawing/2014/main" id="{CC4047F0-1A2B-914A-954E-26E18E339DCF}"/>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2BB44E4D-94CC-A84C-92F4-989267B98F8C}"/>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8EFD171-9D04-DB4D-A98A-369B97911288}"/>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2280430940"/>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B13A5E-5B56-AE45-82E1-5C57A393FA26}"/>
              </a:ext>
            </a:extLst>
          </p:cNvPr>
          <p:cNvSpPr>
            <a:spLocks noGrp="1"/>
          </p:cNvSpPr>
          <p:nvPr>
            <p:ph type="title"/>
          </p:nvPr>
        </p:nvSpPr>
        <p:spPr/>
        <p:txBody>
          <a:bodyPr/>
          <a:lstStyle/>
          <a:p>
            <a:r>
              <a:rPr lang="en-US" dirty="0"/>
              <a:t>CR Motion #1140</a:t>
            </a:r>
          </a:p>
        </p:txBody>
      </p:sp>
      <p:sp>
        <p:nvSpPr>
          <p:cNvPr id="3" name="Content Placeholder 2">
            <a:extLst>
              <a:ext uri="{FF2B5EF4-FFF2-40B4-BE49-F238E27FC236}">
                <a16:creationId xmlns:a16="http://schemas.microsoft.com/office/drawing/2014/main" id="{2B713327-752C-5C49-A7F6-87B646FC38E4}"/>
              </a:ext>
            </a:extLst>
          </p:cNvPr>
          <p:cNvSpPr>
            <a:spLocks noGrp="1"/>
          </p:cNvSpPr>
          <p:nvPr>
            <p:ph idx="1"/>
          </p:nvPr>
        </p:nvSpPr>
        <p:spPr/>
        <p:txBody>
          <a:bodyPr/>
          <a:lstStyle/>
          <a:p>
            <a:r>
              <a:rPr lang="en-US" dirty="0"/>
              <a:t>Move to approve resolution to CID 25115 in doc </a:t>
            </a:r>
            <a:r>
              <a:rPr lang="en-US" dirty="0">
                <a:hlinkClick r:id="rId2"/>
              </a:rPr>
              <a:t>https://mentor.ieee.org/802.11/dcn/20/11-20-1647-05-00ax-mac-cr-on-fragmentation-for-draft-7-0.doc</a:t>
            </a:r>
            <a:r>
              <a:rPr lang="en-US" dirty="0"/>
              <a:t> </a:t>
            </a:r>
          </a:p>
          <a:p>
            <a:endParaRPr lang="en-US" dirty="0"/>
          </a:p>
          <a:p>
            <a:r>
              <a:rPr lang="en-US" dirty="0"/>
              <a:t>Move:		Ming Gan		Second: </a:t>
            </a:r>
            <a:r>
              <a:rPr lang="en-US" dirty="0" err="1"/>
              <a:t>Menzo</a:t>
            </a:r>
            <a:r>
              <a:rPr lang="en-US" dirty="0"/>
              <a:t> </a:t>
            </a:r>
            <a:r>
              <a:rPr lang="en-US" dirty="0" err="1"/>
              <a:t>Wentink</a:t>
            </a:r>
            <a:endParaRPr lang="en-US" dirty="0"/>
          </a:p>
          <a:p>
            <a:r>
              <a:rPr lang="en-US" dirty="0"/>
              <a:t>Approved with unanimous consent</a:t>
            </a:r>
          </a:p>
        </p:txBody>
      </p:sp>
      <p:sp>
        <p:nvSpPr>
          <p:cNvPr id="4" name="Slide Number Placeholder 3">
            <a:extLst>
              <a:ext uri="{FF2B5EF4-FFF2-40B4-BE49-F238E27FC236}">
                <a16:creationId xmlns:a16="http://schemas.microsoft.com/office/drawing/2014/main" id="{10F87B6C-E4C0-7040-BFE3-0970AB5DC14B}"/>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03C2A791-217D-8749-9AB8-C2BD3C417D1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96E0F64E-DFFF-464A-9FC5-C54BA9E21A9F}"/>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2360256543"/>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BCA40A-577B-6343-94BB-E4A626B07944}"/>
              </a:ext>
            </a:extLst>
          </p:cNvPr>
          <p:cNvSpPr>
            <a:spLocks noGrp="1"/>
          </p:cNvSpPr>
          <p:nvPr>
            <p:ph type="title"/>
          </p:nvPr>
        </p:nvSpPr>
        <p:spPr/>
        <p:txBody>
          <a:bodyPr/>
          <a:lstStyle/>
          <a:p>
            <a:r>
              <a:rPr lang="en-US" dirty="0"/>
              <a:t>Motion for Recirculation</a:t>
            </a:r>
          </a:p>
        </p:txBody>
      </p:sp>
      <p:sp>
        <p:nvSpPr>
          <p:cNvPr id="3" name="Content Placeholder 2">
            <a:extLst>
              <a:ext uri="{FF2B5EF4-FFF2-40B4-BE49-F238E27FC236}">
                <a16:creationId xmlns:a16="http://schemas.microsoft.com/office/drawing/2014/main" id="{58279DE3-106F-F242-AAC9-699D036EBFEF}"/>
              </a:ext>
            </a:extLst>
          </p:cNvPr>
          <p:cNvSpPr>
            <a:spLocks noGrp="1"/>
          </p:cNvSpPr>
          <p:nvPr>
            <p:ph idx="1"/>
          </p:nvPr>
        </p:nvSpPr>
        <p:spPr>
          <a:xfrm>
            <a:off x="929217" y="1751014"/>
            <a:ext cx="10361084" cy="4113213"/>
          </a:xfrm>
        </p:spPr>
        <p:txBody>
          <a:bodyPr/>
          <a:lstStyle/>
          <a:p>
            <a:pPr>
              <a:buFont typeface="Arial" panose="020B0604020202020204" pitchFamily="34" charset="0"/>
              <a:buChar char="•"/>
            </a:pPr>
            <a:r>
              <a:rPr lang="en-US" altLang="en-US" dirty="0"/>
              <a:t>Having approved comment resolutions for all of the comments received from the initial SA recirculation ballot on P802.11ax Draft 7.0 as contained in document </a:t>
            </a:r>
            <a:r>
              <a:rPr lang="en-US" altLang="en-US" dirty="0">
                <a:hlinkClick r:id="rId2"/>
              </a:rPr>
              <a:t>https://mentor.ieee.org/802.11/dcn/20/11-20-1514-08-00ax-sa2-comments-on-tgax-d7-0.xlsx</a:t>
            </a:r>
            <a:r>
              <a:rPr lang="en-US" altLang="en-US" dirty="0"/>
              <a:t>  and the approved resolutions during the October 30 teleconference,</a:t>
            </a:r>
            <a:endParaRPr lang="en-CA" altLang="en-US" dirty="0"/>
          </a:p>
          <a:p>
            <a:pPr>
              <a:buFont typeface="Arial" panose="020B0604020202020204" pitchFamily="34" charset="0"/>
              <a:buChar char="•"/>
            </a:pPr>
            <a:r>
              <a:rPr lang="en-US" altLang="en-US" dirty="0"/>
              <a:t>Instruct the editor to prepare Draft 8.0 incorporating these resolutions and,</a:t>
            </a:r>
            <a:endParaRPr lang="en-CA" altLang="en-US" dirty="0"/>
          </a:p>
          <a:p>
            <a:pPr>
              <a:buFont typeface="Arial" panose="020B0604020202020204" pitchFamily="34" charset="0"/>
              <a:buChar char="•"/>
            </a:pPr>
            <a:r>
              <a:rPr lang="en-US" altLang="en-US" dirty="0"/>
              <a:t>Approve a 10 day SA Recirculation Ballot asking the question “Should P802.11ax Draft 8.0 be forwarded to </a:t>
            </a:r>
            <a:r>
              <a:rPr lang="en-US" altLang="en-US" dirty="0" err="1"/>
              <a:t>RevCom</a:t>
            </a:r>
            <a:r>
              <a:rPr lang="en-US" altLang="en-US" dirty="0"/>
              <a:t>?”</a:t>
            </a:r>
            <a:endParaRPr lang="en-CA" altLang="en-US" dirty="0"/>
          </a:p>
          <a:p>
            <a:pPr>
              <a:buFont typeface="Arial" panose="020B0604020202020204" pitchFamily="34" charset="0"/>
              <a:buChar char="•"/>
            </a:pPr>
            <a:r>
              <a:rPr lang="en-US" altLang="en-US" dirty="0"/>
              <a:t> </a:t>
            </a:r>
            <a:endParaRPr lang="en-CA" altLang="en-US" dirty="0"/>
          </a:p>
          <a:p>
            <a:pPr>
              <a:buFont typeface="Arial" panose="020B0604020202020204" pitchFamily="34" charset="0"/>
              <a:buChar char="•"/>
            </a:pPr>
            <a:r>
              <a:rPr lang="en-GB" altLang="en-US" dirty="0"/>
              <a:t>Moved:  Robert Stacey  ,  Seconded:  Bo Sun</a:t>
            </a:r>
          </a:p>
          <a:p>
            <a:pPr>
              <a:buFont typeface="Arial" panose="020B0604020202020204" pitchFamily="34" charset="0"/>
              <a:buChar char="•"/>
            </a:pPr>
            <a:r>
              <a:rPr lang="en-GB" altLang="en-US" dirty="0"/>
              <a:t>Result: Y/N/A: 14/0/1 </a:t>
            </a:r>
            <a:r>
              <a:rPr lang="en-GB" altLang="en-US" dirty="0">
                <a:sym typeface="Wingdings" pitchFamily="2" charset="2"/>
              </a:rPr>
              <a:t>passes</a:t>
            </a:r>
            <a:endParaRPr lang="en-CA" altLang="en-US" dirty="0"/>
          </a:p>
          <a:p>
            <a:endParaRPr lang="en-US" dirty="0"/>
          </a:p>
        </p:txBody>
      </p:sp>
      <p:sp>
        <p:nvSpPr>
          <p:cNvPr id="4" name="Slide Number Placeholder 3">
            <a:extLst>
              <a:ext uri="{FF2B5EF4-FFF2-40B4-BE49-F238E27FC236}">
                <a16:creationId xmlns:a16="http://schemas.microsoft.com/office/drawing/2014/main" id="{D6519D6E-177A-2146-AFAA-1DA59B5B324A}"/>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B781AFF5-92FD-C040-B08B-48CD55E24294}"/>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CE79BB1D-D4E1-3840-B909-8DD033C1F86E}"/>
              </a:ext>
            </a:extLst>
          </p:cNvPr>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3031646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November 3</a:t>
            </a:r>
            <a:r>
              <a:rPr lang="en-US" baseline="30000" dirty="0"/>
              <a:t>rd</a:t>
            </a:r>
            <a:r>
              <a:rPr lang="en-US" dirty="0"/>
              <a:t> Teleconference Agenda</a:t>
            </a:r>
          </a:p>
        </p:txBody>
      </p:sp>
      <p:sp>
        <p:nvSpPr>
          <p:cNvPr id="3" name="Content Placeholder 2"/>
          <p:cNvSpPr>
            <a:spLocks noGrp="1"/>
          </p:cNvSpPr>
          <p:nvPr>
            <p:ph idx="1"/>
          </p:nvPr>
        </p:nvSpPr>
        <p:spPr/>
        <p:txBody>
          <a:bodyPr/>
          <a:lstStyle/>
          <a:p>
            <a:pPr lvl="0">
              <a:spcBef>
                <a:spcPts val="0"/>
              </a:spcBef>
              <a:spcAft>
                <a:spcPts val="0"/>
              </a:spcAft>
              <a:buFont typeface="Arial" panose="020B0604020202020204" pitchFamily="34" charset="0"/>
              <a:buChar char="•"/>
              <a:tabLst>
                <a:tab pos="457200" algn="l"/>
              </a:tabLst>
            </a:pPr>
            <a:r>
              <a:rPr lang="en-US" sz="20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20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20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20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20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(imat.ieee.org).</a:t>
            </a:r>
          </a:p>
          <a:p>
            <a:pPr lvl="1">
              <a:spcBef>
                <a:spcPts val="0"/>
              </a:spcBef>
              <a:spcAft>
                <a:spcPts val="0"/>
              </a:spcAft>
              <a:buFont typeface="Arial" panose="020B0604020202020204" pitchFamily="34" charset="0"/>
              <a:buChar char="•"/>
              <a:tabLst>
                <a:tab pos="457200" algn="l"/>
              </a:tabLst>
            </a:pPr>
            <a:r>
              <a:rPr lang="en-US"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buFont typeface="Arial" panose="020B0604020202020204" pitchFamily="34" charset="0"/>
              <a:buChar char="•"/>
            </a:pPr>
            <a:r>
              <a:rPr lang="en-US" sz="2000" dirty="0"/>
              <a:t>Minutes Approval</a:t>
            </a:r>
          </a:p>
          <a:p>
            <a:pPr>
              <a:buFont typeface="Arial" panose="020B0604020202020204" pitchFamily="34" charset="0"/>
              <a:buChar char="•"/>
            </a:pPr>
            <a:r>
              <a:rPr lang="en-US" sz="2000" dirty="0">
                <a:hlinkClick r:id="rId2"/>
              </a:rPr>
              <a:t>https://mentor.ieee.org/802.11/dcn/20/11-20-1771-00-00ax-p802-11ax-report-to-ec-on-conditional-approval-to-forward-draft-to-revcom.pptx</a:t>
            </a:r>
            <a:r>
              <a:rPr lang="en-US" sz="2000" dirty="0"/>
              <a:t> - Osama Aboul-Magd</a:t>
            </a:r>
          </a:p>
          <a:p>
            <a:pPr>
              <a:buFont typeface="Arial" panose="020B0604020202020204" pitchFamily="34" charset="0"/>
              <a:buChar char="•"/>
            </a:pPr>
            <a:r>
              <a:rPr lang="en-US" sz="2000" dirty="0"/>
              <a:t>CSD Affirmation</a:t>
            </a:r>
          </a:p>
          <a:p>
            <a:pPr lvl="1">
              <a:buFont typeface="Arial" panose="020B0604020202020204" pitchFamily="34" charset="0"/>
              <a:buChar char="•"/>
            </a:pPr>
            <a:r>
              <a:rPr lang="en-US" sz="1600" dirty="0">
                <a:hlinkClick r:id="rId3"/>
              </a:rPr>
              <a:t>https://mentor.ieee.org/802.11/dcn/14/11-14-0169-02-0hew-ieee-802-11-hew-sg-proposed-csd.docx</a:t>
            </a:r>
            <a:r>
              <a:rPr lang="en-US" sz="1600" dirty="0"/>
              <a:t> </a:t>
            </a:r>
          </a:p>
          <a:p>
            <a:pPr>
              <a:buFont typeface="Arial" panose="020B0604020202020204" pitchFamily="34" charset="0"/>
              <a:buChar char="•"/>
            </a:pPr>
            <a:r>
              <a:rPr lang="en-US" sz="2000" dirty="0" err="1"/>
              <a:t>AoB</a:t>
            </a:r>
            <a:endParaRPr lang="en-US" sz="2000" dirty="0"/>
          </a:p>
          <a:p>
            <a:pPr lvl="0">
              <a:buFont typeface="Arial" panose="020B0604020202020204" pitchFamily="34" charset="0"/>
              <a:buChar char="•"/>
            </a:pPr>
            <a:r>
              <a:rPr lang="en-US" sz="2000" dirty="0"/>
              <a:t>Recess</a:t>
            </a:r>
          </a:p>
          <a:p>
            <a:endParaRPr lang="en-US" sz="3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
        <p:nvSpPr>
          <p:cNvPr id="7" name="Rectangle 6"/>
          <p:cNvSpPr/>
          <p:nvPr/>
        </p:nvSpPr>
        <p:spPr>
          <a:xfrm>
            <a:off x="5517155" y="3198168"/>
            <a:ext cx="1157689" cy="461665"/>
          </a:xfrm>
          <a:prstGeom prst="rect">
            <a:avLst/>
          </a:prstGeom>
        </p:spPr>
        <p:txBody>
          <a:bodyPr wrap="none">
            <a:spAutoFit/>
          </a:bodyPr>
          <a:lstStyle/>
          <a:p>
            <a:r>
              <a:rPr lang="en-US" dirty="0"/>
              <a:t>minutes</a:t>
            </a:r>
          </a:p>
        </p:txBody>
      </p:sp>
    </p:spTree>
    <p:extLst>
      <p:ext uri="{BB962C8B-B14F-4D97-AF65-F5344CB8AC3E}">
        <p14:creationId xmlns:p14="http://schemas.microsoft.com/office/powerpoint/2010/main" val="1466211084"/>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Minute Approval Motion</a:t>
            </a:r>
          </a:p>
        </p:txBody>
      </p:sp>
      <p:sp>
        <p:nvSpPr>
          <p:cNvPr id="3" name="Content Placeholder 2"/>
          <p:cNvSpPr>
            <a:spLocks noGrp="1"/>
          </p:cNvSpPr>
          <p:nvPr>
            <p:ph idx="1"/>
          </p:nvPr>
        </p:nvSpPr>
        <p:spPr>
          <a:xfrm>
            <a:off x="965200" y="1600200"/>
            <a:ext cx="10361084" cy="4113213"/>
          </a:xfrm>
        </p:spPr>
        <p:txBody>
          <a:bodyPr/>
          <a:lstStyle/>
          <a:p>
            <a:r>
              <a:rPr lang="en-US" sz="2000" dirty="0"/>
              <a:t>Move to approve the </a:t>
            </a:r>
            <a:r>
              <a:rPr lang="en-US" sz="2000" dirty="0" err="1"/>
              <a:t>TGax</a:t>
            </a:r>
            <a:r>
              <a:rPr lang="en-US" sz="2000" dirty="0"/>
              <a:t> CRC minutes in docs:</a:t>
            </a:r>
          </a:p>
          <a:p>
            <a:endParaRPr lang="en-US" sz="2000" dirty="0">
              <a:hlinkClick r:id="" action="ppaction://noaction"/>
            </a:endParaRPr>
          </a:p>
          <a:p>
            <a:pPr>
              <a:buFont typeface="Arial" panose="020B0604020202020204" pitchFamily="34" charset="0"/>
              <a:buChar char="•"/>
            </a:pPr>
            <a:r>
              <a:rPr lang="en-US" sz="2000" dirty="0">
                <a:hlinkClick r:id="rId2"/>
              </a:rPr>
              <a:t>https://mentor.ieee.org/802.11/dcn/20/11-20-1415-02-00ax-tgax-crc-teleconference-minutes-september-2020.docx</a:t>
            </a:r>
            <a:r>
              <a:rPr lang="en-US" sz="2000" dirty="0"/>
              <a:t> includes minutes from teleconferences on September 3rd, 22nd, 24th, 29th, 2020.</a:t>
            </a:r>
          </a:p>
          <a:p>
            <a:pPr>
              <a:buFont typeface="Arial" panose="020B0604020202020204" pitchFamily="34" charset="0"/>
              <a:buChar char="•"/>
            </a:pPr>
            <a:r>
              <a:rPr lang="en-US" sz="2000" dirty="0">
                <a:hlinkClick r:id="rId3"/>
              </a:rPr>
              <a:t>https://mentor.ieee.org/802.11/dcn/20/11-20-1522-00-00ax-tgax-september-2020-online-meeting-minutes.docx</a:t>
            </a:r>
            <a:r>
              <a:rPr lang="en-US" sz="2000" dirty="0"/>
              <a:t> includes minutes from teleconferences on September 17.</a:t>
            </a:r>
          </a:p>
          <a:p>
            <a:pPr>
              <a:buFont typeface="Arial" panose="020B0604020202020204" pitchFamily="34" charset="0"/>
              <a:buChar char="•"/>
            </a:pPr>
            <a:r>
              <a:rPr lang="en-US" sz="2000" dirty="0">
                <a:hlinkClick r:id="rId4"/>
              </a:rPr>
              <a:t>https://mentor.ieee.org/802.11/dcn/20/11-20-1587-05-00ax-tgax-crc-teleconference-minutes-october-2020.docx</a:t>
            </a:r>
            <a:r>
              <a:rPr lang="en-US" sz="2000" dirty="0"/>
              <a:t> includes minutes from teleconferences October 1st, 6th, 8th, 13th, 15th, 20th, 22nd, 23rd, 27th, 29th, 30th</a:t>
            </a:r>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a:buFont typeface="Arial" panose="020B0604020202020204" pitchFamily="34" charset="0"/>
              <a:buChar char="•"/>
            </a:pPr>
            <a:r>
              <a:rPr lang="en-US" sz="2000" dirty="0"/>
              <a:t>Move:		</a:t>
            </a:r>
            <a:r>
              <a:rPr lang="en-US" sz="2000" dirty="0" err="1"/>
              <a:t>Yusuhiko</a:t>
            </a:r>
            <a:r>
              <a:rPr lang="en-US" sz="2000" dirty="0"/>
              <a:t> Inoue		Second:  </a:t>
            </a:r>
            <a:r>
              <a:rPr lang="en-US" sz="2000" dirty="0" err="1"/>
              <a:t>Menzo</a:t>
            </a:r>
            <a:r>
              <a:rPr lang="en-US" sz="2000" dirty="0"/>
              <a:t> </a:t>
            </a:r>
            <a:r>
              <a:rPr lang="en-US" sz="2000" dirty="0" err="1"/>
              <a:t>Wentink</a:t>
            </a:r>
            <a:endParaRPr lang="en-US" sz="2000" dirty="0"/>
          </a:p>
          <a:p>
            <a:pPr>
              <a:buFont typeface="Arial" panose="020B0604020202020204" pitchFamily="34" charset="0"/>
              <a:buChar char="•"/>
            </a:pPr>
            <a:r>
              <a:rPr lang="en-US" sz="2000" dirty="0"/>
              <a:t>Approved with unanimous consent  </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429721106"/>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November 5</a:t>
            </a:r>
            <a:r>
              <a:rPr lang="en-US" baseline="30000" dirty="0"/>
              <a:t>th</a:t>
            </a:r>
            <a:r>
              <a:rPr lang="en-US" dirty="0"/>
              <a:t> Teleconference Agenda</a:t>
            </a:r>
          </a:p>
        </p:txBody>
      </p:sp>
      <p:sp>
        <p:nvSpPr>
          <p:cNvPr id="3" name="Content Placeholder 2"/>
          <p:cNvSpPr>
            <a:spLocks noGrp="1"/>
          </p:cNvSpPr>
          <p:nvPr>
            <p:ph idx="1"/>
          </p:nvPr>
        </p:nvSpPr>
        <p:spPr/>
        <p:txBody>
          <a:bodyPr/>
          <a:lstStyle/>
          <a:p>
            <a:pPr lvl="0">
              <a:spcBef>
                <a:spcPts val="0"/>
              </a:spcBef>
              <a:spcAft>
                <a:spcPts val="0"/>
              </a:spcAft>
              <a:buFont typeface="Arial" panose="020B0604020202020204" pitchFamily="34" charset="0"/>
              <a:buChar char="•"/>
              <a:tabLst>
                <a:tab pos="457200" algn="l"/>
              </a:tabLst>
            </a:pPr>
            <a:r>
              <a:rPr lang="en-US" sz="20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20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20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20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20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(imat.ieee.org).</a:t>
            </a:r>
          </a:p>
          <a:p>
            <a:pPr lvl="1">
              <a:spcBef>
                <a:spcPts val="0"/>
              </a:spcBef>
              <a:spcAft>
                <a:spcPts val="0"/>
              </a:spcAft>
              <a:buFont typeface="Arial" panose="020B0604020202020204" pitchFamily="34" charset="0"/>
              <a:buChar char="•"/>
              <a:tabLst>
                <a:tab pos="457200" algn="l"/>
              </a:tabLst>
            </a:pPr>
            <a:r>
              <a:rPr lang="en-US"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buFont typeface="Arial" panose="020B0604020202020204" pitchFamily="34" charset="0"/>
              <a:buChar char="•"/>
            </a:pPr>
            <a:r>
              <a:rPr lang="en-US" sz="2000" dirty="0"/>
              <a:t>Review of the Report to EC 11-20/1771  (latest revision)</a:t>
            </a:r>
          </a:p>
          <a:p>
            <a:pPr>
              <a:buFont typeface="Arial" panose="020B0604020202020204" pitchFamily="34" charset="0"/>
              <a:buChar char="•"/>
            </a:pPr>
            <a:r>
              <a:rPr lang="en-US" sz="2000" dirty="0"/>
              <a:t>Motion to approve the report to the EC</a:t>
            </a:r>
          </a:p>
          <a:p>
            <a:pPr>
              <a:buFont typeface="Arial" panose="020B0604020202020204" pitchFamily="34" charset="0"/>
              <a:buChar char="•"/>
            </a:pPr>
            <a:r>
              <a:rPr lang="en-US" sz="2000" dirty="0"/>
              <a:t>Motion to reaffirm the CSD</a:t>
            </a:r>
            <a:r>
              <a:rPr lang="en-US" sz="1600" dirty="0"/>
              <a:t> </a:t>
            </a:r>
          </a:p>
          <a:p>
            <a:pPr>
              <a:buFont typeface="Arial" panose="020B0604020202020204" pitchFamily="34" charset="0"/>
              <a:buChar char="•"/>
            </a:pPr>
            <a:r>
              <a:rPr lang="en-US" sz="2000" dirty="0" err="1"/>
              <a:t>AoB</a:t>
            </a:r>
            <a:endParaRPr lang="en-US" sz="2000" dirty="0"/>
          </a:p>
          <a:p>
            <a:pPr lvl="0">
              <a:buFont typeface="Arial" panose="020B0604020202020204" pitchFamily="34" charset="0"/>
              <a:buChar char="•"/>
            </a:pPr>
            <a:r>
              <a:rPr lang="en-US" sz="2000" dirty="0"/>
              <a:t>Adjourn</a:t>
            </a:r>
          </a:p>
          <a:p>
            <a:endParaRPr lang="en-US" sz="3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53016016"/>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EF9574-786A-344F-AC2A-EB748CC037BB}"/>
              </a:ext>
            </a:extLst>
          </p:cNvPr>
          <p:cNvSpPr>
            <a:spLocks noGrp="1"/>
          </p:cNvSpPr>
          <p:nvPr>
            <p:ph type="title"/>
          </p:nvPr>
        </p:nvSpPr>
        <p:spPr/>
        <p:txBody>
          <a:bodyPr/>
          <a:lstStyle/>
          <a:p>
            <a:r>
              <a:rPr lang="en-US" dirty="0"/>
              <a:t>Motion to Approve Report to EC</a:t>
            </a:r>
          </a:p>
        </p:txBody>
      </p:sp>
      <p:sp>
        <p:nvSpPr>
          <p:cNvPr id="3" name="Content Placeholder 2">
            <a:extLst>
              <a:ext uri="{FF2B5EF4-FFF2-40B4-BE49-F238E27FC236}">
                <a16:creationId xmlns:a16="http://schemas.microsoft.com/office/drawing/2014/main" id="{E32E2AED-152D-864C-BC53-334E7EC998E4}"/>
              </a:ext>
            </a:extLst>
          </p:cNvPr>
          <p:cNvSpPr>
            <a:spLocks noGrp="1"/>
          </p:cNvSpPr>
          <p:nvPr>
            <p:ph idx="1"/>
          </p:nvPr>
        </p:nvSpPr>
        <p:spPr>
          <a:xfrm>
            <a:off x="914401" y="1752600"/>
            <a:ext cx="10361084" cy="4113213"/>
          </a:xfrm>
        </p:spPr>
        <p:txBody>
          <a:bodyPr/>
          <a:lstStyle/>
          <a:p>
            <a:pPr lvl="0">
              <a:buFont typeface="Arial" panose="020B0604020202020204" pitchFamily="34" charset="0"/>
              <a:buChar char="•"/>
            </a:pPr>
            <a:r>
              <a:rPr lang="en-US" dirty="0"/>
              <a:t>Approve document </a:t>
            </a:r>
            <a:r>
              <a:rPr lang="en-US" dirty="0">
                <a:hlinkClick r:id="rId2"/>
              </a:rPr>
              <a:t>https://mentor.ieee.org/802.11/dcn/20/11-20-1771-03-00ax-p802-11ax-report-to-ec-on-conditional-approval-to-forward-draft-to-revcom.pptx</a:t>
            </a:r>
            <a:r>
              <a:rPr lang="en-US" dirty="0"/>
              <a:t>  as the report to the IEEE 802 Executive Committee on the requirements for conditional approval to forward P802.11ax to </a:t>
            </a:r>
            <a:r>
              <a:rPr lang="en-US" dirty="0" err="1"/>
              <a:t>RevCom</a:t>
            </a:r>
            <a:r>
              <a:rPr lang="en-US" dirty="0"/>
              <a:t>, </a:t>
            </a:r>
            <a:r>
              <a:rPr lang="en-CA" dirty="0"/>
              <a:t>and</a:t>
            </a:r>
          </a:p>
          <a:p>
            <a:pPr lvl="0">
              <a:buFont typeface="Arial" panose="020B0604020202020204" pitchFamily="34" charset="0"/>
              <a:buChar char="•"/>
            </a:pPr>
            <a:r>
              <a:rPr lang="en-US" dirty="0"/>
              <a:t>Request the IEEE 802 Executive Committee to conditionally approve forwarding P802.11ax to </a:t>
            </a:r>
            <a:r>
              <a:rPr lang="en-US" dirty="0" err="1"/>
              <a:t>RevCom</a:t>
            </a:r>
            <a:r>
              <a:rPr lang="en-US" dirty="0"/>
              <a:t>.</a:t>
            </a:r>
            <a:endParaRPr lang="en-CA" dirty="0"/>
          </a:p>
          <a:p>
            <a:pPr>
              <a:buFont typeface="Arial" panose="020B0604020202020204" pitchFamily="34" charset="0"/>
              <a:buChar char="•"/>
            </a:pPr>
            <a:r>
              <a:rPr lang="en-US" dirty="0"/>
              <a:t> </a:t>
            </a:r>
            <a:endParaRPr lang="en-CA" dirty="0"/>
          </a:p>
          <a:p>
            <a:pPr lvl="0">
              <a:buFont typeface="Arial" panose="020B0604020202020204" pitchFamily="34" charset="0"/>
              <a:buChar char="•"/>
            </a:pPr>
            <a:r>
              <a:rPr lang="en-GB" dirty="0"/>
              <a:t>[Moved by &lt;name&gt; on behalf of &lt;group&gt;</a:t>
            </a:r>
            <a:endParaRPr lang="en-CA" dirty="0"/>
          </a:p>
          <a:p>
            <a:pPr lvl="0">
              <a:buFont typeface="Arial" panose="020B0604020202020204" pitchFamily="34" charset="0"/>
              <a:buChar char="•"/>
            </a:pPr>
            <a:r>
              <a:rPr lang="en-GB" dirty="0" err="1"/>
              <a:t>TGax</a:t>
            </a:r>
            <a:r>
              <a:rPr lang="en-GB" dirty="0"/>
              <a:t> vote: </a:t>
            </a:r>
            <a:endParaRPr lang="en-CA" dirty="0"/>
          </a:p>
          <a:p>
            <a:pPr lvl="0">
              <a:buFont typeface="Arial" panose="020B0604020202020204" pitchFamily="34" charset="0"/>
              <a:buChar char="•"/>
            </a:pPr>
            <a:r>
              <a:rPr lang="en-GB" dirty="0"/>
              <a:t>Moved: Yasuhiko Inoue,  Seconded: </a:t>
            </a:r>
            <a:r>
              <a:rPr lang="en-GB" dirty="0" err="1"/>
              <a:t>Youhan</a:t>
            </a:r>
            <a:r>
              <a:rPr lang="en-GB" dirty="0"/>
              <a:t> Kim. Result: 25-0-1 Passes</a:t>
            </a:r>
            <a:endParaRPr lang="en-CA" dirty="0"/>
          </a:p>
          <a:p>
            <a:endParaRPr lang="en-US" dirty="0"/>
          </a:p>
        </p:txBody>
      </p:sp>
      <p:sp>
        <p:nvSpPr>
          <p:cNvPr id="4" name="Slide Number Placeholder 3">
            <a:extLst>
              <a:ext uri="{FF2B5EF4-FFF2-40B4-BE49-F238E27FC236}">
                <a16:creationId xmlns:a16="http://schemas.microsoft.com/office/drawing/2014/main" id="{A3C147B0-4E25-3046-AC5B-E38F892DD72D}"/>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93E8D804-E372-5A47-872F-F5365D85D20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CC4F511B-ABD4-C345-BAC3-A5A13A6F6BBE}"/>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29096421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29217" y="1219201"/>
            <a:ext cx="10460567" cy="4113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January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548719827"/>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3F7407-CF8A-2F4B-A619-882C64D7DDE5}"/>
              </a:ext>
            </a:extLst>
          </p:cNvPr>
          <p:cNvSpPr>
            <a:spLocks noGrp="1"/>
          </p:cNvSpPr>
          <p:nvPr>
            <p:ph type="title"/>
          </p:nvPr>
        </p:nvSpPr>
        <p:spPr/>
        <p:txBody>
          <a:bodyPr/>
          <a:lstStyle/>
          <a:p>
            <a:r>
              <a:rPr lang="en-US" dirty="0"/>
              <a:t>Motion to Reaffirm CSD</a:t>
            </a:r>
          </a:p>
        </p:txBody>
      </p:sp>
      <p:sp>
        <p:nvSpPr>
          <p:cNvPr id="3" name="Content Placeholder 2">
            <a:extLst>
              <a:ext uri="{FF2B5EF4-FFF2-40B4-BE49-F238E27FC236}">
                <a16:creationId xmlns:a16="http://schemas.microsoft.com/office/drawing/2014/main" id="{E30E1328-F3D0-474F-A7AF-A7296100FB4D}"/>
              </a:ext>
            </a:extLst>
          </p:cNvPr>
          <p:cNvSpPr>
            <a:spLocks noGrp="1"/>
          </p:cNvSpPr>
          <p:nvPr>
            <p:ph idx="1"/>
          </p:nvPr>
        </p:nvSpPr>
        <p:spPr/>
        <p:txBody>
          <a:bodyPr/>
          <a:lstStyle/>
          <a:p>
            <a:r>
              <a:rPr lang="en-US" dirty="0"/>
              <a:t>Move to Re-affirm the </a:t>
            </a:r>
            <a:r>
              <a:rPr lang="en-US" dirty="0" err="1"/>
              <a:t>TGax</a:t>
            </a:r>
            <a:r>
              <a:rPr lang="en-US" dirty="0"/>
              <a:t> CSD in </a:t>
            </a:r>
            <a:r>
              <a:rPr lang="en-US" dirty="0">
                <a:hlinkClick r:id="rId2"/>
              </a:rPr>
              <a:t>https://mentor.ieee.org/802.11/dcn/14/11-14-0169-03-0hew-ieee-802-11-hew-sg-proposed-csd.docx</a:t>
            </a:r>
            <a:r>
              <a:rPr lang="en-US" dirty="0"/>
              <a:t> </a:t>
            </a:r>
          </a:p>
          <a:p>
            <a:endParaRPr lang="en-US" dirty="0"/>
          </a:p>
          <a:p>
            <a:r>
              <a:rPr lang="en-US" dirty="0"/>
              <a:t>Move:  Yasuhiko Inoue		Second: Edward Au</a:t>
            </a:r>
          </a:p>
          <a:p>
            <a:r>
              <a:rPr lang="en-US" dirty="0" err="1"/>
              <a:t>TGax</a:t>
            </a:r>
            <a:r>
              <a:rPr lang="en-US" dirty="0"/>
              <a:t> Vote: Y/N/A – 23/0/3 passes</a:t>
            </a:r>
          </a:p>
        </p:txBody>
      </p:sp>
      <p:sp>
        <p:nvSpPr>
          <p:cNvPr id="4" name="Slide Number Placeholder 3">
            <a:extLst>
              <a:ext uri="{FF2B5EF4-FFF2-40B4-BE49-F238E27FC236}">
                <a16:creationId xmlns:a16="http://schemas.microsoft.com/office/drawing/2014/main" id="{5A5E4D43-A3D8-3544-8907-73411A690B60}"/>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575C9581-C13D-CB4D-AAE6-62F46F80ED6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938CB96D-B5D5-A54F-8123-E8C1B4E3E064}"/>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2543032183"/>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November 13</a:t>
            </a:r>
            <a:r>
              <a:rPr lang="en-US" baseline="30000" dirty="0"/>
              <a:t>th</a:t>
            </a:r>
            <a:r>
              <a:rPr lang="en-US" dirty="0"/>
              <a:t> Teleconference Agenda</a:t>
            </a:r>
          </a:p>
        </p:txBody>
      </p:sp>
      <p:sp>
        <p:nvSpPr>
          <p:cNvPr id="3" name="Content Placeholder 2"/>
          <p:cNvSpPr>
            <a:spLocks noGrp="1"/>
          </p:cNvSpPr>
          <p:nvPr>
            <p:ph idx="1"/>
          </p:nvPr>
        </p:nvSpPr>
        <p:spPr/>
        <p:txBody>
          <a:bodyPr/>
          <a:lstStyle/>
          <a:p>
            <a:pPr lvl="0">
              <a:spcBef>
                <a:spcPts val="0"/>
              </a:spcBef>
              <a:spcAft>
                <a:spcPts val="0"/>
              </a:spcAft>
              <a:buFont typeface="Arial" panose="020B0604020202020204" pitchFamily="34" charset="0"/>
              <a:buChar char="•"/>
              <a:tabLst>
                <a:tab pos="457200" algn="l"/>
              </a:tabLst>
            </a:pPr>
            <a:r>
              <a:rPr lang="en-US" sz="20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20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20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20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20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(imat.ieee.org).</a:t>
            </a:r>
          </a:p>
          <a:p>
            <a:pPr lvl="1">
              <a:spcBef>
                <a:spcPts val="0"/>
              </a:spcBef>
              <a:spcAft>
                <a:spcPts val="0"/>
              </a:spcAft>
              <a:buFont typeface="Arial" panose="020B0604020202020204" pitchFamily="34" charset="0"/>
              <a:buChar char="•"/>
              <a:tabLst>
                <a:tab pos="457200" algn="l"/>
              </a:tabLst>
            </a:pPr>
            <a:r>
              <a:rPr lang="en-US"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buFont typeface="Arial" panose="020B0604020202020204" pitchFamily="34" charset="0"/>
              <a:buChar char="•"/>
            </a:pPr>
            <a:r>
              <a:rPr lang="en-US" sz="2000" dirty="0"/>
              <a:t>SA Ballot Results and Comments</a:t>
            </a:r>
            <a:endParaRPr lang="en-US" sz="1600" dirty="0"/>
          </a:p>
          <a:p>
            <a:pPr>
              <a:buFont typeface="Arial" panose="020B0604020202020204" pitchFamily="34" charset="0"/>
              <a:buChar char="•"/>
            </a:pPr>
            <a:r>
              <a:rPr lang="en-US" sz="2000" dirty="0" err="1"/>
              <a:t>AoB</a:t>
            </a:r>
            <a:endParaRPr lang="en-US" sz="2000" dirty="0"/>
          </a:p>
          <a:p>
            <a:pPr lvl="0">
              <a:buFont typeface="Arial" panose="020B0604020202020204" pitchFamily="34" charset="0"/>
              <a:buChar char="•"/>
            </a:pPr>
            <a:r>
              <a:rPr lang="en-US" sz="2000" dirty="0"/>
              <a:t>Adjourn</a:t>
            </a:r>
          </a:p>
          <a:p>
            <a:endParaRPr lang="en-US" sz="3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23001628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929217" y="1447801"/>
            <a:ext cx="1004358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24672435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3853909822"/>
      </p:ext>
    </p:extLst>
  </p:cSld>
  <p:clrMapOvr>
    <a:masterClrMapping/>
  </p:clrMapOvr>
</p:sld>
</file>

<file path=ppt/theme/theme1.xml><?xml version="1.0" encoding="utf-8"?>
<a:theme xmlns:a="http://schemas.openxmlformats.org/drawingml/2006/main" name="Office Theme">
  <a:themeElements>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3518</TotalTime>
  <Words>7490</Words>
  <Application>Microsoft Macintosh PowerPoint</Application>
  <PresentationFormat>Widescreen</PresentationFormat>
  <Paragraphs>840</Paragraphs>
  <Slides>71</Slides>
  <Notes>17</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71</vt:i4>
      </vt:variant>
    </vt:vector>
  </HeadingPairs>
  <TitlesOfParts>
    <vt:vector size="79" baseType="lpstr">
      <vt:lpstr>Arial</vt:lpstr>
      <vt:lpstr>Arial Black</vt:lpstr>
      <vt:lpstr>Calibri</vt:lpstr>
      <vt:lpstr>Monotype Sorts</vt:lpstr>
      <vt:lpstr>Times New Roman</vt:lpstr>
      <vt:lpstr>Wingdings</vt:lpstr>
      <vt:lpstr>Office Theme</vt:lpstr>
      <vt:lpstr>Document</vt:lpstr>
      <vt:lpstr>TGax CRC Teleconference Agendas: October – November - December 2020</vt:lpstr>
      <vt:lpstr>  IEEE 802.11 TGax: High Efficiency WLAN Task Group</vt:lpstr>
      <vt:lpstr>Meeting Protocol</vt:lpstr>
      <vt:lpstr>Patent Policy</vt:lpstr>
      <vt:lpstr>Participants have a duty to inform the IEEE</vt:lpstr>
      <vt:lpstr>Ways to inform IEEE</vt:lpstr>
      <vt:lpstr>Other guidelines for IEEE WG meetings</vt:lpstr>
      <vt:lpstr>Patent-related information</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October 1st Teleconference Agenda</vt:lpstr>
      <vt:lpstr>Candidate CIDs</vt:lpstr>
      <vt:lpstr>Cascading Discussion</vt:lpstr>
      <vt:lpstr>Cascading SP</vt:lpstr>
      <vt:lpstr>CR Motion # 1108</vt:lpstr>
      <vt:lpstr>CR Motion #1109</vt:lpstr>
      <vt:lpstr>CR Motion#1110</vt:lpstr>
      <vt:lpstr>October 6th Teleconference Agenda</vt:lpstr>
      <vt:lpstr>Candidate CIDs</vt:lpstr>
      <vt:lpstr>CR Motion #1111</vt:lpstr>
      <vt:lpstr>October 8th Teleconference Agenda</vt:lpstr>
      <vt:lpstr>CR Motion #1112</vt:lpstr>
      <vt:lpstr>CR Motion #1113</vt:lpstr>
      <vt:lpstr>SP (11-20/1589r1)</vt:lpstr>
      <vt:lpstr>CR Motion #1114</vt:lpstr>
      <vt:lpstr>CR Motion #1115</vt:lpstr>
      <vt:lpstr>October 13th Teleconference Agenda</vt:lpstr>
      <vt:lpstr>October 15th Teleconference Agenda</vt:lpstr>
      <vt:lpstr>CR Motion #1116</vt:lpstr>
      <vt:lpstr>CR Motion #1117</vt:lpstr>
      <vt:lpstr>CR Motion #1118</vt:lpstr>
      <vt:lpstr>CR Motion #1119</vt:lpstr>
      <vt:lpstr>October 16th Teleconference Agenda</vt:lpstr>
      <vt:lpstr>CR Motion #1120</vt:lpstr>
      <vt:lpstr>October 20th Teleconference Agenda</vt:lpstr>
      <vt:lpstr>CR Motion #1121</vt:lpstr>
      <vt:lpstr>October 22nd Teleconference Agenda</vt:lpstr>
      <vt:lpstr>October 23rd Teleconference Agenda</vt:lpstr>
      <vt:lpstr>CID Ready for Motions</vt:lpstr>
      <vt:lpstr>CR Motion #1122</vt:lpstr>
      <vt:lpstr>CR Motion #1123</vt:lpstr>
      <vt:lpstr>CR Motion #1124</vt:lpstr>
      <vt:lpstr>CR Motion #1125</vt:lpstr>
      <vt:lpstr>CR Motion #1126</vt:lpstr>
      <vt:lpstr>SP 1 (CID 25129)</vt:lpstr>
      <vt:lpstr>CR Motion #1127</vt:lpstr>
      <vt:lpstr>CR Motion #1127</vt:lpstr>
      <vt:lpstr>CR Motion #1128</vt:lpstr>
      <vt:lpstr>CR Motion #1129</vt:lpstr>
      <vt:lpstr>October 27 Teleconference Agenda</vt:lpstr>
      <vt:lpstr>CR Motion #  1130</vt:lpstr>
      <vt:lpstr>CR Motion #1131</vt:lpstr>
      <vt:lpstr>CR Motion #1132</vt:lpstr>
      <vt:lpstr>CR Motion #1133</vt:lpstr>
      <vt:lpstr>October 29 Teleconference Agenda</vt:lpstr>
      <vt:lpstr>October 30 Teleconference Agenda</vt:lpstr>
      <vt:lpstr>CR Motion #1134</vt:lpstr>
      <vt:lpstr>CR Motion #1135</vt:lpstr>
      <vt:lpstr>CR Motion #1136</vt:lpstr>
      <vt:lpstr>CR Motion #1137</vt:lpstr>
      <vt:lpstr>CR Motion #1138</vt:lpstr>
      <vt:lpstr>CR Motion #1139</vt:lpstr>
      <vt:lpstr>CR Motion #1140</vt:lpstr>
      <vt:lpstr>Motion for Recirculation</vt:lpstr>
      <vt:lpstr>November 3rd Teleconference Agenda</vt:lpstr>
      <vt:lpstr>Minute Approval Motion</vt:lpstr>
      <vt:lpstr>November 5th Teleconference Agenda</vt:lpstr>
      <vt:lpstr>Motion to Approve Report to EC</vt:lpstr>
      <vt:lpstr>Motion to Reaffirm CSD</vt:lpstr>
      <vt:lpstr>November 13th Teleconference Agenda</vt:lpstr>
    </vt:vector>
  </TitlesOfParts>
  <Company>Huawei Technologies Co.,Ltd.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September 2019 Meeting Agenda</dc:title>
  <dc:creator>Osama AboulMagd</dc:creator>
  <cp:lastModifiedBy>Osama Aboul-Magd</cp:lastModifiedBy>
  <cp:revision>243</cp:revision>
  <cp:lastPrinted>1601-01-01T00:00:00Z</cp:lastPrinted>
  <dcterms:created xsi:type="dcterms:W3CDTF">2019-08-14T12:42:27Z</dcterms:created>
  <dcterms:modified xsi:type="dcterms:W3CDTF">2020-11-12T11:07:32Z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1580298817</vt:lpwstr>
  </property>
</Properties>
</file>