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8" r:id="rId57"/>
    <p:sldId id="579" r:id="rId58"/>
    <p:sldId id="577" r:id="rId59"/>
    <p:sldId id="580" r:id="rId60"/>
    <p:sldId id="581" r:id="rId61"/>
    <p:sldId id="582" r:id="rId62"/>
    <p:sldId id="584" r:id="rId63"/>
    <p:sldId id="585" r:id="rId64"/>
    <p:sldId id="583" r:id="rId65"/>
    <p:sldId id="493" r:id="rId66"/>
    <p:sldId id="586" r:id="rId67"/>
    <p:sldId id="588" r:id="rId68"/>
    <p:sldId id="591" r:id="rId69"/>
    <p:sldId id="589" r:id="rId70"/>
    <p:sldId id="590"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47-04-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1739-00-00ax-sa2-cid-25102.docx" TargetMode="External"/><Relationship Id="rId4" Type="http://schemas.openxmlformats.org/officeDocument/2006/relationships/hyperlink" Target="https://mentor.ieee.org/802.11/dcn/20/11-20-1690-00-00ax-d7-0-editorial-cr-part-2.doc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571-06-00ax-sa2-comment-resolution-25076-25077.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734-01-00ax-sa2-cid-25020.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735-01-00ax-sa2-cid-25087.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732-01-00ax-mac-cr-cid-25029.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90-04-00ax-d7-0-editorial-cr-part-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739-00-00ax-sa2-cid-25102.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647-05-00ax-mac-cr-on-fragmentation-for-draft-7-0.doc"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14/11-14-0169-02-0hew-ieee-802-11-hew-sg-proposed-csd.docx" TargetMode="External"/><Relationship Id="rId2" Type="http://schemas.openxmlformats.org/officeDocument/2006/relationships/hyperlink" Target="https://mentor.ieee.org/802.11/dcn/20/11-20-1771-00-00ax-p802-11ax-report-to-ec-on-conditional-approval-to-forward-draft-to-revcom.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0/11-20-1522-00-00ax-tgax-september-2020-online-meeting-minutes.docx" TargetMode="External"/><Relationship Id="rId2" Type="http://schemas.openxmlformats.org/officeDocument/2006/relationships/hyperlink" Target="https://mentor.ieee.org/802.11/dcn/20/11-20-1415-02-00ax-tgax-crc-teleconference-minutes-september-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587-05-00ax-tgax-crc-teleconference-minutes-october-2020.doc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1771-01-00ax-p802-11ax-report-to-ec-on-conditional-approval-to-forward-draft-to-revcom.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4/11-14-0169-03-0hew-ieee-802-11-hew-sg-proposed-csd.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4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https://mentor.ieee.org/802.11/dcn/20/11-20-1647-04-00ax-mac-cr-on-mu-cascading-for-draft-7-0.doc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https://mentor.ieee.org/802.11/dcn/20/11-20-1690-03-00ax-d7-0-editorial-cr-part-2.docx</a:t>
            </a:r>
            <a:r>
              <a:rPr lang="en-US" sz="1600" b="0" dirty="0"/>
              <a:t> - Robert Stacey</a:t>
            </a:r>
          </a:p>
          <a:p>
            <a:pPr>
              <a:buFont typeface="Arial" panose="020B0604020202020204" pitchFamily="34" charset="0"/>
              <a:buChar char="•"/>
            </a:pPr>
            <a:r>
              <a:rPr lang="en-US" sz="1600" b="0" dirty="0">
                <a:hlinkClick r:id="rId5"/>
              </a:rPr>
              <a:t>https://mentor.ieee.org/802.11/dcn/20/11-20-1739-00-00ax-sa2-cid-25102.docx</a:t>
            </a:r>
            <a:r>
              <a:rPr lang="en-US" sz="1600" b="0" dirty="0"/>
              <a:t> - </a:t>
            </a:r>
            <a:r>
              <a:rPr lang="en-US" sz="1600" b="0" dirty="0" err="1"/>
              <a:t>Yusuhiko</a:t>
            </a:r>
            <a:r>
              <a:rPr lang="en-US" sz="1600" b="0" dirty="0"/>
              <a:t> Inoue</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https://mentor.ieee.org/802.11/dcn/20/11-20-1571-06-00ax-sa2-comment-resolution-25076-25077.docx</a:t>
            </a:r>
            <a:r>
              <a:rPr lang="en-US" dirty="0"/>
              <a:t> </a:t>
            </a:r>
          </a:p>
          <a:p>
            <a:endParaRPr lang="en-US" dirty="0"/>
          </a:p>
          <a:p>
            <a:r>
              <a:rPr lang="en-US" dirty="0"/>
              <a:t>Move:		Robert Stacey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#1135</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25020 in doc </a:t>
            </a:r>
            <a:r>
              <a:rPr lang="en-US" dirty="0">
                <a:hlinkClick r:id="rId2"/>
              </a:rPr>
              <a:t>https://mentor.ieee.org/802.11/dcn/20/11-20-1734-01-00ax-sa2-cid-25020.docx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4150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#1136</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25087 in doc </a:t>
            </a:r>
            <a:r>
              <a:rPr lang="en-US" dirty="0">
                <a:hlinkClick r:id="rId2"/>
              </a:rPr>
              <a:t>https://mentor.ieee.org/802.11/dcn/20/11-20-1735-01-00ax-sa2-cid-25087.docx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75291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#1137</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25029 in doc </a:t>
            </a:r>
            <a:r>
              <a:rPr lang="en-US" dirty="0">
                <a:hlinkClick r:id="rId2"/>
              </a:rPr>
              <a:t>https://mentor.ieee.org/802.11/dcn/20/11-20-1732-01-00ax-mac-cr-cid-25029.docx</a:t>
            </a:r>
            <a:r>
              <a:rPr lang="en-US" dirty="0"/>
              <a:t> </a:t>
            </a:r>
          </a:p>
          <a:p>
            <a:endParaRPr lang="en-US" dirty="0"/>
          </a:p>
          <a:p>
            <a:r>
              <a:rPr lang="en-US" dirty="0"/>
              <a:t>Move:		Alfred </a:t>
            </a:r>
            <a:r>
              <a:rPr lang="en-US" dirty="0" err="1"/>
              <a:t>Asterjadhi</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52637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9402D-0557-3A4D-89FF-6F0CFBFACED0}"/>
              </a:ext>
            </a:extLst>
          </p:cNvPr>
          <p:cNvSpPr>
            <a:spLocks noGrp="1"/>
          </p:cNvSpPr>
          <p:nvPr>
            <p:ph type="title"/>
          </p:nvPr>
        </p:nvSpPr>
        <p:spPr/>
        <p:txBody>
          <a:bodyPr/>
          <a:lstStyle/>
          <a:p>
            <a:r>
              <a:rPr lang="en-US" dirty="0"/>
              <a:t>CR Motion #1138</a:t>
            </a:r>
          </a:p>
        </p:txBody>
      </p:sp>
      <p:sp>
        <p:nvSpPr>
          <p:cNvPr id="3" name="Content Placeholder 2">
            <a:extLst>
              <a:ext uri="{FF2B5EF4-FFF2-40B4-BE49-F238E27FC236}">
                <a16:creationId xmlns:a16="http://schemas.microsoft.com/office/drawing/2014/main" id="{030A2B12-9126-B346-9011-525C7A9E0A2A}"/>
              </a:ext>
            </a:extLst>
          </p:cNvPr>
          <p:cNvSpPr>
            <a:spLocks noGrp="1"/>
          </p:cNvSpPr>
          <p:nvPr>
            <p:ph idx="1"/>
          </p:nvPr>
        </p:nvSpPr>
        <p:spPr/>
        <p:txBody>
          <a:bodyPr/>
          <a:lstStyle/>
          <a:p>
            <a:r>
              <a:rPr lang="en-US" dirty="0"/>
              <a:t>Move to approve resolutions to CIDs </a:t>
            </a:r>
            <a:r>
              <a:rPr lang="en-GB" dirty="0"/>
              <a:t>25037, 25010, 25092, 25091, 25100, 25122 25022, 25021, 25083, 25097, 25072, 25042</a:t>
            </a:r>
            <a:r>
              <a:rPr lang="en-CA" dirty="0"/>
              <a:t>, </a:t>
            </a:r>
            <a:r>
              <a:rPr lang="en-GB" dirty="0"/>
              <a:t>25024, 25057, 25081, 25055, 25067, 25123, 25106, 25086  in doc </a:t>
            </a:r>
            <a:r>
              <a:rPr lang="en-GB" dirty="0">
                <a:hlinkClick r:id="rId2"/>
              </a:rPr>
              <a:t>https://mentor.ieee.org/802.11/dcn/20/11-20-1690-04-00ax-d7-0-editorial-cr-part-2.docx</a:t>
            </a:r>
            <a:r>
              <a:rPr lang="en-GB" dirty="0"/>
              <a:t> </a:t>
            </a:r>
          </a:p>
          <a:p>
            <a:endParaRPr lang="en-GB" dirty="0"/>
          </a:p>
          <a:p>
            <a:r>
              <a:rPr lang="en-GB" dirty="0"/>
              <a:t>Move:		Robert Stacey	Second: </a:t>
            </a:r>
            <a:r>
              <a:rPr lang="en-GB" dirty="0" err="1"/>
              <a:t>Youhan</a:t>
            </a:r>
            <a:r>
              <a:rPr lang="en-GB" dirty="0"/>
              <a:t> Kim</a:t>
            </a:r>
          </a:p>
          <a:p>
            <a:r>
              <a:rPr lang="en-GB" dirty="0"/>
              <a:t>Approved with unanimous consent</a:t>
            </a:r>
          </a:p>
          <a:p>
            <a:r>
              <a:rPr lang="en-US" dirty="0"/>
              <a:t> </a:t>
            </a:r>
          </a:p>
        </p:txBody>
      </p:sp>
      <p:sp>
        <p:nvSpPr>
          <p:cNvPr id="4" name="Slide Number Placeholder 3">
            <a:extLst>
              <a:ext uri="{FF2B5EF4-FFF2-40B4-BE49-F238E27FC236}">
                <a16:creationId xmlns:a16="http://schemas.microsoft.com/office/drawing/2014/main" id="{037B9221-9688-5C48-A70E-390F9B5CA30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A3D91A1-5D25-6F41-9A55-4FA31D2B96B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87007B-A98D-C445-A665-C05AD1A3BB7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9126921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ABFE-ACB1-D44B-B35C-7C97CEB016C0}"/>
              </a:ext>
            </a:extLst>
          </p:cNvPr>
          <p:cNvSpPr>
            <a:spLocks noGrp="1"/>
          </p:cNvSpPr>
          <p:nvPr>
            <p:ph type="title"/>
          </p:nvPr>
        </p:nvSpPr>
        <p:spPr/>
        <p:txBody>
          <a:bodyPr/>
          <a:lstStyle/>
          <a:p>
            <a:r>
              <a:rPr lang="en-US" dirty="0"/>
              <a:t>CR Motion #1139</a:t>
            </a:r>
          </a:p>
        </p:txBody>
      </p:sp>
      <p:sp>
        <p:nvSpPr>
          <p:cNvPr id="3" name="Content Placeholder 2">
            <a:extLst>
              <a:ext uri="{FF2B5EF4-FFF2-40B4-BE49-F238E27FC236}">
                <a16:creationId xmlns:a16="http://schemas.microsoft.com/office/drawing/2014/main" id="{98C14E65-6474-6645-8F3F-3C59A75A54AB}"/>
              </a:ext>
            </a:extLst>
          </p:cNvPr>
          <p:cNvSpPr>
            <a:spLocks noGrp="1"/>
          </p:cNvSpPr>
          <p:nvPr>
            <p:ph idx="1"/>
          </p:nvPr>
        </p:nvSpPr>
        <p:spPr/>
        <p:txBody>
          <a:bodyPr/>
          <a:lstStyle/>
          <a:p>
            <a:r>
              <a:rPr lang="en-US" dirty="0"/>
              <a:t>Move to approve resolution to CID 25102 in doc </a:t>
            </a:r>
            <a:r>
              <a:rPr lang="en-US" dirty="0">
                <a:hlinkClick r:id="rId2"/>
              </a:rPr>
              <a:t>https://mentor.ieee.org/802.11/dcn/20/11-20-1739-00-00ax-sa2-cid-25102.docx</a:t>
            </a:r>
            <a:r>
              <a:rPr lang="en-US" dirty="0"/>
              <a:t> </a:t>
            </a:r>
          </a:p>
          <a:p>
            <a:endParaRPr lang="en-US" dirty="0"/>
          </a:p>
          <a:p>
            <a:r>
              <a:rPr lang="en-US" dirty="0"/>
              <a:t>Move: Yasuhiko Inoue		Second: Bo Sun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id="{CC4047F0-1A2B-914A-954E-26E18E339DC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BB44E4D-94CC-A84C-92F4-989267B98F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FD171-9D04-DB4D-A98A-369B9791128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804309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#1140</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25115 in doc </a:t>
            </a:r>
            <a:r>
              <a:rPr lang="en-US" dirty="0">
                <a:hlinkClick r:id="rId2"/>
              </a:rPr>
              <a:t>https://mentor.ieee.org/802.11/dcn/20/11-20-1647-05-00ax-mac-cr-on-fragmentation-for-draft-7-0.doc</a:t>
            </a:r>
            <a:r>
              <a:rPr lang="en-US" dirty="0"/>
              <a:t> </a:t>
            </a:r>
          </a:p>
          <a:p>
            <a:endParaRPr lang="en-US" dirty="0"/>
          </a:p>
          <a:p>
            <a:r>
              <a:rPr lang="en-US" dirty="0"/>
              <a:t>Move:		Ming Gan		Second: </a:t>
            </a:r>
            <a:r>
              <a:rPr lang="en-US" dirty="0" err="1"/>
              <a:t>Menzo</a:t>
            </a:r>
            <a:r>
              <a:rPr lang="en-US" dirty="0"/>
              <a:t> </a:t>
            </a:r>
            <a:r>
              <a:rPr lang="en-US" dirty="0" err="1"/>
              <a:t>Wentink</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6025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a:xfrm>
            <a:off x="929217" y="1751014"/>
            <a:ext cx="10361084" cy="4113213"/>
          </a:xfrm>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30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Robert Stacey  ,  Seconded:  Bo Sun</a:t>
            </a:r>
          </a:p>
          <a:p>
            <a:pPr>
              <a:buFont typeface="Arial" panose="020B0604020202020204" pitchFamily="34" charset="0"/>
              <a:buChar char="•"/>
            </a:pPr>
            <a:r>
              <a:rPr lang="en-GB" altLang="en-US" dirty="0"/>
              <a:t>Result: Y/N/A: 14/0/1 </a:t>
            </a:r>
            <a:r>
              <a:rPr lang="en-GB" altLang="en-US" dirty="0">
                <a:sym typeface="Wingdings" pitchFamily="2" charset="2"/>
              </a:rPr>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3</a:t>
            </a:r>
            <a:r>
              <a:rPr lang="en-US" baseline="30000" dirty="0"/>
              <a:t>rd</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hlinkClick r:id="rId2"/>
              </a:rPr>
              <a:t>https://mentor.ieee.org/802.11/dcn/20/11-20-1771-00-00ax-p802-11ax-report-to-ec-on-conditional-approval-to-forward-draft-to-revcom.pptx</a:t>
            </a:r>
            <a:r>
              <a:rPr lang="en-US" sz="2000" dirty="0"/>
              <a:t> - Osama Aboul-Magd</a:t>
            </a:r>
          </a:p>
          <a:p>
            <a:pPr>
              <a:buFont typeface="Arial" panose="020B0604020202020204" pitchFamily="34" charset="0"/>
              <a:buChar char="•"/>
            </a:pPr>
            <a:r>
              <a:rPr lang="en-US" sz="2000" dirty="0"/>
              <a:t>CSD Affirmation</a:t>
            </a:r>
          </a:p>
          <a:p>
            <a:pPr lvl="1">
              <a:buFont typeface="Arial" panose="020B0604020202020204" pitchFamily="34" charset="0"/>
              <a:buChar char="•"/>
            </a:pPr>
            <a:r>
              <a:rPr lang="en-US" sz="1600" dirty="0">
                <a:hlinkClick r:id="rId3"/>
              </a:rPr>
              <a:t>https://mentor.ieee.org/802.11/dcn/14/11-14-0169-02-0hew-ieee-802-11-hew-sg-proposed-csd.docx</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Recess</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
        <p:nvSpPr>
          <p:cNvPr id="7" name="Rectangle 6"/>
          <p:cNvSpPr/>
          <p:nvPr/>
        </p:nvSpPr>
        <p:spPr>
          <a:xfrm>
            <a:off x="5517155" y="3198168"/>
            <a:ext cx="1157689" cy="461665"/>
          </a:xfrm>
          <a:prstGeom prst="rect">
            <a:avLst/>
          </a:prstGeom>
        </p:spPr>
        <p:txBody>
          <a:bodyPr wrap="none">
            <a:spAutoFit/>
          </a:bodyPr>
          <a:lstStyle/>
          <a:p>
            <a:r>
              <a:rPr lang="en-US" dirty="0"/>
              <a:t>minutes</a:t>
            </a:r>
          </a:p>
        </p:txBody>
      </p:sp>
    </p:spTree>
    <p:extLst>
      <p:ext uri="{BB962C8B-B14F-4D97-AF65-F5344CB8AC3E}">
        <p14:creationId xmlns:p14="http://schemas.microsoft.com/office/powerpoint/2010/main" val="1466211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65200" y="1600200"/>
            <a:ext cx="10361084" cy="4113213"/>
          </a:xfrm>
        </p:spPr>
        <p:txBody>
          <a:bodyPr/>
          <a:lstStyle/>
          <a:p>
            <a:r>
              <a:rPr lang="en-US" sz="2000" dirty="0"/>
              <a:t>Move to approve the </a:t>
            </a:r>
            <a:r>
              <a:rPr lang="en-US" sz="2000" dirty="0" err="1"/>
              <a:t>TGax</a:t>
            </a:r>
            <a:r>
              <a:rPr lang="en-US" sz="2000" dirty="0"/>
              <a:t> CRC minutes in docs:</a:t>
            </a:r>
          </a:p>
          <a:p>
            <a:endParaRPr lang="en-US" sz="2000" dirty="0">
              <a:hlinkClick r:id="" action="ppaction://noaction"/>
            </a:endParaRPr>
          </a:p>
          <a:p>
            <a:pPr>
              <a:buFont typeface="Arial" panose="020B0604020202020204" pitchFamily="34" charset="0"/>
              <a:buChar char="•"/>
            </a:pPr>
            <a:r>
              <a:rPr lang="en-US" sz="2000" dirty="0">
                <a:hlinkClick r:id="rId2"/>
              </a:rPr>
              <a:t>https://mentor.ieee.org/802.11/dcn/20/11-20-1415-02-00ax-tgax-crc-teleconference-minutes-september-2020.docx</a:t>
            </a:r>
            <a:r>
              <a:rPr lang="en-US" sz="2000" dirty="0"/>
              <a:t> includes minutes from teleconferences on September 3rd, 22nd, 24th, 29th, 2020.</a:t>
            </a:r>
          </a:p>
          <a:p>
            <a:pPr>
              <a:buFont typeface="Arial" panose="020B0604020202020204" pitchFamily="34" charset="0"/>
              <a:buChar char="•"/>
            </a:pPr>
            <a:r>
              <a:rPr lang="en-US" sz="2000" dirty="0">
                <a:hlinkClick r:id="rId3"/>
              </a:rPr>
              <a:t>https://mentor.ieee.org/802.11/dcn/20/11-20-1522-00-00ax-tgax-september-2020-online-meeting-minutes.docx</a:t>
            </a:r>
            <a:r>
              <a:rPr lang="en-US" sz="2000" dirty="0"/>
              <a:t> includes minutes from teleconferences on September 17.</a:t>
            </a:r>
          </a:p>
          <a:p>
            <a:pPr>
              <a:buFont typeface="Arial" panose="020B0604020202020204" pitchFamily="34" charset="0"/>
              <a:buChar char="•"/>
            </a:pPr>
            <a:r>
              <a:rPr lang="en-US" sz="2000" dirty="0">
                <a:hlinkClick r:id="rId4"/>
              </a:rPr>
              <a:t>https://mentor.ieee.org/802.11/dcn/20/11-20-1587-05-00ax-tgax-crc-teleconference-minutes-october-2020.docx</a:t>
            </a:r>
            <a:r>
              <a:rPr lang="en-US" sz="2000" dirty="0"/>
              <a:t> includes minutes from teleconferences October 1st, 6th, 8th, 13th, 15th, 20th, 22nd, 23rd, 27th, 29th, 30th</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		</a:t>
            </a:r>
            <a:r>
              <a:rPr lang="en-US" sz="2000" dirty="0" err="1"/>
              <a:t>Yusuhiko</a:t>
            </a:r>
            <a:r>
              <a:rPr lang="en-US" sz="2000" dirty="0"/>
              <a:t> Inoue		Second:  </a:t>
            </a:r>
            <a:r>
              <a:rPr lang="en-US" sz="2000" dirty="0" err="1"/>
              <a:t>Menzo</a:t>
            </a:r>
            <a:r>
              <a:rPr lang="en-US" sz="2000" dirty="0"/>
              <a:t> </a:t>
            </a:r>
            <a:r>
              <a:rPr lang="en-US" sz="2000" dirty="0" err="1"/>
              <a:t>Wentink</a:t>
            </a:r>
            <a:endParaRPr lang="en-US" sz="2000" dirty="0"/>
          </a:p>
          <a:p>
            <a:pPr>
              <a:buFont typeface="Arial" panose="020B0604020202020204" pitchFamily="34" charset="0"/>
              <a:buChar char="•"/>
            </a:pPr>
            <a:r>
              <a:rPr lang="en-US" sz="2000" dirty="0"/>
              <a:t>Approved with unanimous consent  </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9721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5</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Review of the Report to EC 11-20/1771  (latest revision)</a:t>
            </a:r>
          </a:p>
          <a:p>
            <a:pPr>
              <a:buFont typeface="Arial" panose="020B0604020202020204" pitchFamily="34" charset="0"/>
              <a:buChar char="•"/>
            </a:pPr>
            <a:r>
              <a:rPr lang="en-US" sz="2000" dirty="0"/>
              <a:t>Motion to approve the report to the EC</a:t>
            </a:r>
          </a:p>
          <a:p>
            <a:pPr>
              <a:buFont typeface="Arial" panose="020B0604020202020204" pitchFamily="34" charset="0"/>
              <a:buChar char="•"/>
            </a:pPr>
            <a:r>
              <a:rPr lang="en-US" sz="2000" dirty="0"/>
              <a:t>Motion to reaffirm the CSD</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30160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a:t>
            </a:r>
            <a:r>
              <a:rPr lang="en-US" dirty="0">
                <a:hlinkClick r:id="rId2"/>
              </a:rPr>
              <a:t>https://mentor.ieee.org/802.11/dcn/20/11-20-1771-03-00ax-p802-11ax-report-to-ec-on-conditional-approval-to-forward-draft-to-revcom.pptx</a:t>
            </a:r>
            <a:r>
              <a:rPr lang="en-US" dirty="0"/>
              <a:t>  as the report to the IEEE 802 Executive Committee on the requirements for conditional approval to forward P802.11ax to </a:t>
            </a:r>
            <a:r>
              <a:rPr lang="en-US" dirty="0" err="1"/>
              <a:t>RevCom</a:t>
            </a:r>
            <a:r>
              <a:rPr lang="en-US" dirty="0"/>
              <a:t>, </a:t>
            </a:r>
            <a:r>
              <a:rPr lang="en-CA" dirty="0"/>
              <a:t>and</a:t>
            </a:r>
          </a:p>
          <a:p>
            <a:pPr lvl="0">
              <a:buFont typeface="Arial" panose="020B0604020202020204" pitchFamily="34" charset="0"/>
              <a:buChar char="•"/>
            </a:pPr>
            <a:r>
              <a:rPr lang="en-US" dirty="0"/>
              <a:t>Request the IEEE 802 Executive Committee to conditionally approve forwarding P802.11ax to </a:t>
            </a:r>
            <a:r>
              <a:rPr lang="en-US" dirty="0" err="1"/>
              <a:t>RevCom</a:t>
            </a:r>
            <a:r>
              <a:rPr lang="en-US" dirty="0"/>
              <a: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err="1"/>
              <a:t>TGax</a:t>
            </a:r>
            <a:r>
              <a:rPr lang="en-GB" dirty="0"/>
              <a:t> vote: </a:t>
            </a:r>
            <a:endParaRPr lang="en-CA" dirty="0"/>
          </a:p>
          <a:p>
            <a:pPr lvl="0">
              <a:buFont typeface="Arial" panose="020B0604020202020204" pitchFamily="34" charset="0"/>
              <a:buChar char="•"/>
            </a:pPr>
            <a:r>
              <a:rPr lang="en-GB" dirty="0"/>
              <a:t>Moved: Yasuhiko Inoue,  Seconded: </a:t>
            </a:r>
            <a:r>
              <a:rPr lang="en-GB" dirty="0" err="1"/>
              <a:t>Youhan</a:t>
            </a:r>
            <a:r>
              <a:rPr lang="en-GB" dirty="0"/>
              <a:t> Kim. Result: 25-0-1 Passes</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096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F7407-CF8A-2F4B-A619-882C64D7DDE5}"/>
              </a:ext>
            </a:extLst>
          </p:cNvPr>
          <p:cNvSpPr>
            <a:spLocks noGrp="1"/>
          </p:cNvSpPr>
          <p:nvPr>
            <p:ph type="title"/>
          </p:nvPr>
        </p:nvSpPr>
        <p:spPr/>
        <p:txBody>
          <a:bodyPr/>
          <a:lstStyle/>
          <a:p>
            <a:r>
              <a:rPr lang="en-US" dirty="0"/>
              <a:t>Motion to Reaffirm CSD</a:t>
            </a:r>
          </a:p>
        </p:txBody>
      </p:sp>
      <p:sp>
        <p:nvSpPr>
          <p:cNvPr id="3" name="Content Placeholder 2">
            <a:extLst>
              <a:ext uri="{FF2B5EF4-FFF2-40B4-BE49-F238E27FC236}">
                <a16:creationId xmlns:a16="http://schemas.microsoft.com/office/drawing/2014/main" id="{E30E1328-F3D0-474F-A7AF-A7296100FB4D}"/>
              </a:ext>
            </a:extLst>
          </p:cNvPr>
          <p:cNvSpPr>
            <a:spLocks noGrp="1"/>
          </p:cNvSpPr>
          <p:nvPr>
            <p:ph idx="1"/>
          </p:nvPr>
        </p:nvSpPr>
        <p:spPr/>
        <p:txBody>
          <a:bodyPr/>
          <a:lstStyle/>
          <a:p>
            <a:r>
              <a:rPr lang="en-US" dirty="0"/>
              <a:t>Move to Re-affirm the </a:t>
            </a:r>
            <a:r>
              <a:rPr lang="en-US" dirty="0" err="1"/>
              <a:t>TGax</a:t>
            </a:r>
            <a:r>
              <a:rPr lang="en-US" dirty="0"/>
              <a:t> CSD in </a:t>
            </a:r>
            <a:r>
              <a:rPr lang="en-US" dirty="0">
                <a:hlinkClick r:id="rId2"/>
              </a:rPr>
              <a:t>https://mentor.ieee.org/802.11/dcn/14/11-14-0169-03-0hew-ieee-802-11-hew-sg-proposed-csd.docx</a:t>
            </a:r>
            <a:r>
              <a:rPr lang="en-US" dirty="0"/>
              <a:t> </a:t>
            </a:r>
          </a:p>
          <a:p>
            <a:endParaRPr lang="en-US" dirty="0"/>
          </a:p>
          <a:p>
            <a:r>
              <a:rPr lang="en-US" dirty="0"/>
              <a:t>Move:  Yasuhiko Inoue		Second: Edward Au</a:t>
            </a:r>
          </a:p>
          <a:p>
            <a:r>
              <a:rPr lang="en-US" dirty="0" err="1"/>
              <a:t>TGax</a:t>
            </a:r>
            <a:r>
              <a:rPr lang="en-US" dirty="0"/>
              <a:t> Vote: Y/N/A – 23/0/3 passes</a:t>
            </a:r>
          </a:p>
        </p:txBody>
      </p:sp>
      <p:sp>
        <p:nvSpPr>
          <p:cNvPr id="4" name="Slide Number Placeholder 3">
            <a:extLst>
              <a:ext uri="{FF2B5EF4-FFF2-40B4-BE49-F238E27FC236}">
                <a16:creationId xmlns:a16="http://schemas.microsoft.com/office/drawing/2014/main" id="{5A5E4D43-A3D8-3544-8907-73411A690B6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575C9581-C13D-CB4D-AAE6-62F46F80ED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38CB96D-B5D5-A54F-8123-E8C1B4E3E06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543032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3516</TotalTime>
  <Words>7431</Words>
  <Application>Microsoft Macintosh PowerPoint</Application>
  <PresentationFormat>Widescreen</PresentationFormat>
  <Paragraphs>829</Paragraphs>
  <Slides>70</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8"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October 29 Teleconference Agenda</vt:lpstr>
      <vt:lpstr>October 30 Teleconference Agenda</vt:lpstr>
      <vt:lpstr>CR Motion #1134</vt:lpstr>
      <vt:lpstr>CR Motion #1135</vt:lpstr>
      <vt:lpstr>CR Motion #1136</vt:lpstr>
      <vt:lpstr>CR Motion #1137</vt:lpstr>
      <vt:lpstr>CR Motion #1138</vt:lpstr>
      <vt:lpstr>CR Motion #1139</vt:lpstr>
      <vt:lpstr>CR Motion #1140</vt:lpstr>
      <vt:lpstr>Motion for Recirculation</vt:lpstr>
      <vt:lpstr>November 3rd Teleconference Agenda</vt:lpstr>
      <vt:lpstr>Minute Approval Motion</vt:lpstr>
      <vt:lpstr>November 5th Teleconference Agenda</vt:lpstr>
      <vt:lpstr>Motion to Approve Report to EC</vt:lpstr>
      <vt:lpstr>Motion to Reaffirm CSD</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241</cp:revision>
  <cp:lastPrinted>1601-01-01T00:00:00Z</cp:lastPrinted>
  <dcterms:created xsi:type="dcterms:W3CDTF">2019-08-14T12:42:27Z</dcterms:created>
  <dcterms:modified xsi:type="dcterms:W3CDTF">2020-11-06T00:30:44Z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