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61" r:id="rId39"/>
    <p:sldId id="559" r:id="rId40"/>
    <p:sldId id="560" r:id="rId41"/>
    <p:sldId id="562" r:id="rId42"/>
    <p:sldId id="563" r:id="rId43"/>
    <p:sldId id="564" r:id="rId44"/>
    <p:sldId id="565" r:id="rId45"/>
    <p:sldId id="566" r:id="rId46"/>
    <p:sldId id="345" r:id="rId47"/>
    <p:sldId id="567" r:id="rId48"/>
    <p:sldId id="569" r:id="rId49"/>
    <p:sldId id="568" r:id="rId50"/>
    <p:sldId id="571" r:id="rId51"/>
    <p:sldId id="572" r:id="rId52"/>
    <p:sldId id="570" r:id="rId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10/24/20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44127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618974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647-01-00ax-mac-cr-on-fragmentation-for-draft-7-0.doc" TargetMode="External"/><Relationship Id="rId13" Type="http://schemas.openxmlformats.org/officeDocument/2006/relationships/hyperlink" Target="https://mentor.ieee.org/802.11/dcn/20/11-20-1673-00-00ax-sa2-comment-resolution-miscellaneous-comment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46-01-00ax-mac-cr-on-mu-cascading-for-draft-7-0.doc" TargetMode="External"/><Relationship Id="rId12"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65-02-00ax-cr-cid-25120-25050-ul-sr-field.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0/11-20-1646-01-00ax-mac-cr-on-mu-cascading-for-draft-7-0.doc" TargetMode="External"/><Relationship Id="rId13" Type="http://schemas.openxmlformats.org/officeDocument/2006/relationships/hyperlink" Target="https://mentor.ieee.org/802.11/dcn/20/11-20-1690-00-00ax-d7-0-editorial-cr-part-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64-00-00ax-phy-cids-on-dcm-for-d7-0.docx" TargetMode="External"/><Relationship Id="rId12" Type="http://schemas.openxmlformats.org/officeDocument/2006/relationships/hyperlink" Target="https://mentor.ieee.org/802.11/dcn/20/11-20-1665-02-00ax-cr-cid-25120-25050-ul-sr-field.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73-00-00ax-sa2-comment-resolution-miscellaneous-comments.docx" TargetMode="External"/><Relationship Id="rId14" Type="http://schemas.openxmlformats.org/officeDocument/2006/relationships/hyperlink" Target="https://mentor.ieee.org/802.11/dcn/20/11-20-1588-00-00ax-cr-for-cid-2508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0/11-20-1664-03-00ax-phy-cids-on-dcm-for-d7-0.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0/11-20-1658-04-00ax-comment-resolutions-for-tomi.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646-03-00ax-mac-cr-on-mu-cascading-for-draft-7-0.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1647-03-00ax-mac-cr-on-fragmentation-for-draft-7-0.d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65-03-00ax-cr-cid-25120-25050-ul-sr-field.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588-00-00ax-cr-for-cid-25085.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647-01-00ax-mac-cr-on-fragmentation-for-draft-7-0.doc" TargetMode="External"/><Relationship Id="rId7" Type="http://schemas.openxmlformats.org/officeDocument/2006/relationships/hyperlink" Target="https://mentor.ieee.org/802.11/dcn/20/11-20-1647-03-00ax-mac-cr-on-mu-cascading-for-draft-7-0.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23-00-00ax-11ax-sa2-draft-7-0-comment-resolutions.docx" TargetMode="External"/><Relationship Id="rId4" Type="http://schemas.openxmlformats.org/officeDocument/2006/relationships/hyperlink" Target="https://mentor.ieee.org/802.11/dcn/20/11-20-1690-00-00ax-d7-0-editorial-cr-part-2.docx"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s://apps.fcc.gov/oetcf/kdb/forms/FTSSearchResultPage.cfm?id=52935&amp;switch=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7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endParaRPr lang="en-US" sz="1200" strike="sngStrike" dirty="0"/>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r>
              <a:rPr lang="en-US" sz="1200" dirty="0"/>
              <a:t> - update</a:t>
            </a:r>
          </a:p>
          <a:p>
            <a:pPr lvl="1">
              <a:buFont typeface="Arial" panose="020B0604020202020204" pitchFamily="34" charset="0"/>
              <a:buChar char="•"/>
            </a:pPr>
            <a:r>
              <a:rPr lang="en-US" sz="1000" dirty="0">
                <a:hlinkClick r:id="rId7"/>
              </a:rPr>
              <a:t>https://mentor.ieee.org/802.11/dcn/20/11-20-1646-01-00ax-mac-cr-on-mu-cascading-for-draft-7-0.doc</a:t>
            </a:r>
            <a:r>
              <a:rPr lang="en-US" sz="1000" dirty="0"/>
              <a:t> - Ming Gan - update</a:t>
            </a:r>
          </a:p>
          <a:p>
            <a:pPr lvl="1">
              <a:buFont typeface="Arial" panose="020B0604020202020204" pitchFamily="34" charset="0"/>
              <a:buChar char="•"/>
            </a:pPr>
            <a:r>
              <a:rPr lang="en-US" sz="1000" dirty="0">
                <a:hlinkClick r:id="rId8"/>
              </a:rPr>
              <a:t>https://mentor.ieee.org/802.11/dcn/20/11-20-1647-01-00ax-mac-cr-on-fragmentation-for-draft-7-0.doc</a:t>
            </a:r>
            <a:r>
              <a:rPr lang="en-US" sz="1000" dirty="0"/>
              <a:t> </a:t>
            </a:r>
            <a:r>
              <a:rPr lang="en-US" sz="1000" b="0" dirty="0"/>
              <a:t>– Ming Gan - update</a:t>
            </a:r>
            <a:endParaRPr lang="en-US" sz="1200" dirty="0"/>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b="0" dirty="0">
                <a:hlinkClick r:id="rId11"/>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2"/>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3"/>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2611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ighlight>
                  <a:srgbClr val="00FF00"/>
                </a:highlight>
                <a:hlinkClick r:id="rId6"/>
              </a:rPr>
              <a:t>https://mentor.ieee.org/802.11/dcn/20/11-20-1658-00-00ax-comment-resolutions-for-tomi.docx</a:t>
            </a:r>
            <a:r>
              <a:rPr lang="en-US" sz="1200" dirty="0">
                <a:highlight>
                  <a:srgbClr val="00FF00"/>
                </a:highlight>
              </a:rPr>
              <a:t> - Jarkko </a:t>
            </a:r>
            <a:r>
              <a:rPr lang="en-US" sz="1200" dirty="0" err="1">
                <a:highlight>
                  <a:srgbClr val="00FF00"/>
                </a:highlight>
              </a:rPr>
              <a:t>Kneckt</a:t>
            </a:r>
            <a:endParaRPr lang="en-US" sz="1200" dirty="0">
              <a:highlight>
                <a:srgbClr val="00FF00"/>
              </a:highlight>
            </a:endParaRPr>
          </a:p>
          <a:p>
            <a:pPr lvl="1">
              <a:buFont typeface="Arial" panose="020B0604020202020204" pitchFamily="34" charset="0"/>
              <a:buChar char="•"/>
            </a:pPr>
            <a:r>
              <a:rPr lang="en-US" sz="1200" dirty="0">
                <a:highlight>
                  <a:srgbClr val="00FF00"/>
                </a:highlight>
                <a:hlinkClick r:id="rId7"/>
              </a:rPr>
              <a:t>https://mentor.ieee.org/802.11/dcn/20/11-20-1664-00-00ax-phy-cids-on-dcm-for-d7-0.docx</a:t>
            </a:r>
            <a:r>
              <a:rPr lang="en-US" sz="1200" dirty="0">
                <a:highlight>
                  <a:srgbClr val="00FF00"/>
                </a:highlight>
              </a:rPr>
              <a:t> - </a:t>
            </a:r>
            <a:r>
              <a:rPr lang="en-US" sz="1200" dirty="0" err="1">
                <a:highlight>
                  <a:srgbClr val="00FF00"/>
                </a:highlight>
              </a:rPr>
              <a:t>Jianhan</a:t>
            </a:r>
            <a:r>
              <a:rPr lang="en-US" sz="1200" dirty="0">
                <a:highlight>
                  <a:srgbClr val="00FF00"/>
                </a:highlight>
              </a:rPr>
              <a:t> Liu</a:t>
            </a:r>
          </a:p>
          <a:p>
            <a:pPr lvl="1">
              <a:buFont typeface="Arial" panose="020B0604020202020204" pitchFamily="34" charset="0"/>
              <a:buChar char="•"/>
            </a:pPr>
            <a:r>
              <a:rPr lang="en-US" sz="1200" dirty="0">
                <a:hlinkClick r:id="rId8"/>
              </a:rPr>
              <a:t>https://mentor.ieee.org/802.11/dcn/20/11-20-1646-01-00ax-mac-cr-on-mu-cascading-for-draft-7-0.doc</a:t>
            </a:r>
            <a:r>
              <a:rPr lang="en-US" sz="1200" dirty="0"/>
              <a:t> - Ming Gan</a:t>
            </a:r>
          </a:p>
          <a:p>
            <a:pPr lvl="1">
              <a:buFont typeface="Arial" panose="020B0604020202020204" pitchFamily="34" charset="0"/>
              <a:buChar char="•"/>
            </a:pPr>
            <a:r>
              <a:rPr lang="en-US" sz="1200" dirty="0">
                <a:hlinkClick r:id="rId9"/>
              </a:rPr>
              <a:t>https://mentor.ieee.org/802.11/dcn/20/11-20-1673-00-00ax-sa2-comment-resolution-miscellaneous-comments.docx</a:t>
            </a:r>
            <a:r>
              <a:rPr lang="en-US" sz="1200" dirty="0"/>
              <a:t> - Osama </a:t>
            </a:r>
            <a:r>
              <a:rPr lang="en-US" sz="1200" dirty="0" err="1"/>
              <a:t>Aboul</a:t>
            </a:r>
            <a:r>
              <a:rPr lang="en-US" sz="1200" dirty="0"/>
              <a:t>-Mag</a:t>
            </a:r>
          </a:p>
          <a:p>
            <a:pPr>
              <a:buFont typeface="Arial" panose="020B0604020202020204" pitchFamily="34" charset="0"/>
              <a:buChar char="•"/>
            </a:pPr>
            <a:r>
              <a:rPr lang="en-US" sz="1400" strike="sngStrike" dirty="0">
                <a:hlinkClick r:id="rId10"/>
              </a:rPr>
              <a:t>https://mentor.ieee.org/802.11/dcn/20/11-20-1532-00-00ax-comment-resolution-on-cids-25053-and-25054.docx</a:t>
            </a:r>
            <a:r>
              <a:rPr lang="en-US" sz="1400" strike="sngStrike" dirty="0"/>
              <a:t> -Edward Au</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3"/>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4"/>
              </a:rPr>
              <a:t>https://mentor.ieee.org/802.11/dcn/20/11-20-1588-00-00ax-cr-for-cid-25085.docx</a:t>
            </a:r>
            <a:r>
              <a:rPr lang="en-US" sz="1400" b="0" dirty="0"/>
              <a:t> - Po-Kai Huang</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graphicFrame>
        <p:nvGraphicFramePr>
          <p:cNvPr id="7" name="Table 6">
            <a:extLst>
              <a:ext uri="{FF2B5EF4-FFF2-40B4-BE49-F238E27FC236}">
                <a16:creationId xmlns:a16="http://schemas.microsoft.com/office/drawing/2014/main" id="{FA53E8BF-4B05-A649-A064-BC2B9A127CAA}"/>
              </a:ext>
            </a:extLst>
          </p:cNvPr>
          <p:cNvGraphicFramePr>
            <a:graphicFrameLocks noGrp="1"/>
          </p:cNvGraphicFramePr>
          <p:nvPr>
            <p:extLst>
              <p:ext uri="{D42A27DB-BD31-4B8C-83A1-F6EECF244321}">
                <p14:modId xmlns:p14="http://schemas.microsoft.com/office/powerpoint/2010/main" val="2725628833"/>
              </p:ext>
            </p:extLst>
          </p:nvPr>
        </p:nvGraphicFramePr>
        <p:xfrm>
          <a:off x="1676400" y="231648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989363071"/>
                  </a:ext>
                </a:extLst>
              </a:tr>
              <a:tr h="370840">
                <a:tc>
                  <a:txBody>
                    <a:bodyPr/>
                    <a:lstStyle/>
                    <a:p>
                      <a:r>
                        <a:rPr lang="en-US" strike="noStrike" dirty="0"/>
                        <a:t>11-20/1664</a:t>
                      </a:r>
                    </a:p>
                  </a:txBody>
                  <a:tcPr/>
                </a:tc>
                <a:tc>
                  <a:txBody>
                    <a:bodyPr/>
                    <a:lstStyle/>
                    <a:p>
                      <a:r>
                        <a:rPr lang="en-US" sz="1800" kern="1200" dirty="0">
                          <a:solidFill>
                            <a:schemeClr val="dk1"/>
                          </a:solidFill>
                          <a:effectLst/>
                          <a:latin typeface="+mn-lt"/>
                          <a:ea typeface="+mn-ea"/>
                          <a:cs typeface="+mn-cs"/>
                        </a:rPr>
                        <a:t>25006, 25007 and 25008</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75669462"/>
                  </a:ext>
                </a:extLst>
              </a:tr>
              <a:tr h="370840">
                <a:tc>
                  <a:txBody>
                    <a:bodyPr/>
                    <a:lstStyle/>
                    <a:p>
                      <a:r>
                        <a:rPr lang="en-US" strike="noStrike" dirty="0"/>
                        <a:t>11-20/1673</a:t>
                      </a:r>
                    </a:p>
                  </a:txBody>
                  <a:tcPr/>
                </a:tc>
                <a:tc>
                  <a:txBody>
                    <a:bodyPr/>
                    <a:lstStyle/>
                    <a:p>
                      <a:r>
                        <a:rPr lang="en-GB" sz="1800" kern="1200" dirty="0">
                          <a:solidFill>
                            <a:schemeClr val="dk1"/>
                          </a:solidFill>
                          <a:effectLst/>
                          <a:latin typeface="+mn-lt"/>
                          <a:ea typeface="+mn-ea"/>
                          <a:cs typeface="+mn-cs"/>
                        </a:rPr>
                        <a:t>25027, 25039, 25040</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111833964"/>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#1122</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US" kern="1200" dirty="0">
                <a:solidFill>
                  <a:schemeClr val="dk1"/>
                </a:solidFill>
              </a:rPr>
              <a:t>25006, 25007 and 25008</a:t>
            </a:r>
            <a:r>
              <a:rPr lang="en-CA" dirty="0"/>
              <a:t> </a:t>
            </a:r>
            <a:r>
              <a:rPr lang="en-CA" kern="1200" dirty="0">
                <a:solidFill>
                  <a:schemeClr val="dk1"/>
                </a:solidFill>
              </a:rPr>
              <a:t>in doc </a:t>
            </a:r>
            <a:r>
              <a:rPr lang="en-CA" kern="1200" dirty="0">
                <a:solidFill>
                  <a:schemeClr val="dk1"/>
                </a:solidFill>
                <a:hlinkClick r:id="rId2"/>
              </a:rPr>
              <a:t>https://mentor.ieee.org/802.11/dcn/20/11-20-1664-03-00ax-phy-cids-on-dcm-for-d7-0.docx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Jianhan</a:t>
            </a:r>
            <a:r>
              <a:rPr lang="en-CA" kern="1200" dirty="0">
                <a:solidFill>
                  <a:schemeClr val="dk1"/>
                </a:solidFill>
              </a:rPr>
              <a:t> Liu		Second: </a:t>
            </a:r>
            <a:r>
              <a:rPr lang="en-CA" kern="1200" dirty="0" err="1">
                <a:solidFill>
                  <a:schemeClr val="dk1"/>
                </a:solidFill>
              </a:rPr>
              <a:t>Youhan</a:t>
            </a:r>
            <a:r>
              <a:rPr lang="en-CA" kern="1200" dirty="0">
                <a:solidFill>
                  <a:schemeClr val="dk1"/>
                </a:solidFill>
              </a:rPr>
              <a:t> Kim</a:t>
            </a:r>
          </a:p>
          <a:p>
            <a:r>
              <a:rPr lang="en-CA" kern="1200" dirty="0">
                <a:solidFill>
                  <a:schemeClr val="dk1"/>
                </a:solidFill>
              </a:rPr>
              <a:t>Approved with unanimous consent</a:t>
            </a:r>
            <a:r>
              <a:rPr lang="en-US" dirty="0"/>
              <a:t> </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6419349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#1123</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25071, 25095, and 25096</a:t>
            </a:r>
            <a:r>
              <a:rPr lang="en-CA" dirty="0"/>
              <a:t> </a:t>
            </a:r>
            <a:r>
              <a:rPr lang="en-CA" kern="1200" dirty="0">
                <a:solidFill>
                  <a:schemeClr val="dk1"/>
                </a:solidFill>
              </a:rPr>
              <a:t>in doc </a:t>
            </a:r>
            <a:r>
              <a:rPr lang="en-CA" kern="1200" dirty="0">
                <a:solidFill>
                  <a:schemeClr val="dk1"/>
                </a:solidFill>
                <a:hlinkClick r:id="rId2"/>
              </a:rPr>
              <a:t>https://mentor.ieee.org/802.11/dcn/20/11-20-1658-04-00ax-comment-resolutions-for-tomi.docx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Jarkko </a:t>
            </a:r>
            <a:r>
              <a:rPr lang="en-CA" kern="1200" dirty="0" err="1">
                <a:solidFill>
                  <a:schemeClr val="dk1"/>
                </a:solidFill>
              </a:rPr>
              <a:t>Kneckt</a:t>
            </a:r>
            <a:r>
              <a:rPr lang="en-CA" kern="1200" dirty="0">
                <a:solidFill>
                  <a:schemeClr val="dk1"/>
                </a:solidFill>
              </a:rPr>
              <a:t>	Second: Alfred </a:t>
            </a:r>
            <a:r>
              <a:rPr lang="en-CA" kern="1200" dirty="0" err="1">
                <a:solidFill>
                  <a:schemeClr val="dk1"/>
                </a:solidFill>
              </a:rPr>
              <a:t>Asterjadhi</a:t>
            </a:r>
            <a:endParaRPr lang="en-CA" kern="1200" dirty="0">
              <a:solidFill>
                <a:schemeClr val="dk1"/>
              </a:solidFill>
            </a:endParaRPr>
          </a:p>
          <a:p>
            <a:r>
              <a:rPr lang="en-CA"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766400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#1124</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pPr lvl="0"/>
            <a:r>
              <a:rPr lang="en-US" dirty="0"/>
              <a:t>Move to approve resolutions to CIDs </a:t>
            </a:r>
            <a:r>
              <a:rPr lang="en-GB" dirty="0"/>
              <a:t>25058</a:t>
            </a:r>
            <a:r>
              <a:rPr lang="en-CA" dirty="0"/>
              <a:t>, </a:t>
            </a:r>
            <a:r>
              <a:rPr lang="en-GB" dirty="0"/>
              <a:t>25060</a:t>
            </a:r>
            <a:r>
              <a:rPr lang="en-CA" dirty="0"/>
              <a:t>, </a:t>
            </a:r>
            <a:r>
              <a:rPr lang="en-GB" dirty="0"/>
              <a:t>25075 in doc </a:t>
            </a:r>
            <a:r>
              <a:rPr lang="en-GB" dirty="0">
                <a:hlinkClick r:id="rId2"/>
              </a:rPr>
              <a:t>https://mentor.ieee.org/802.11/dcn/20/11-20-1646-03-00ax-mac-cr-on-mu-cascading-for-draft-7-0.doc</a:t>
            </a:r>
            <a:r>
              <a:rPr lang="en-GB" dirty="0"/>
              <a:t> </a:t>
            </a:r>
          </a:p>
          <a:p>
            <a:pPr lvl="0"/>
            <a:endParaRPr lang="en-GB" kern="1200" dirty="0">
              <a:solidFill>
                <a:schemeClr val="dk1"/>
              </a:solidFill>
            </a:endParaRPr>
          </a:p>
          <a:p>
            <a:pPr lvl="0"/>
            <a:r>
              <a:rPr lang="en-GB" kern="1200" dirty="0">
                <a:solidFill>
                  <a:schemeClr val="dk1"/>
                </a:solidFill>
              </a:rPr>
              <a:t>Move: Ming Gan			Second: Alfred </a:t>
            </a:r>
            <a:r>
              <a:rPr lang="en-GB" kern="1200" dirty="0" err="1">
                <a:solidFill>
                  <a:schemeClr val="dk1"/>
                </a:solidFill>
              </a:rPr>
              <a:t>Asterjadhi</a:t>
            </a:r>
            <a:endParaRPr lang="en-GB" kern="1200" dirty="0">
              <a:solidFill>
                <a:schemeClr val="dk1"/>
              </a:solidFill>
            </a:endParaRPr>
          </a:p>
          <a:p>
            <a:pPr lvl="0"/>
            <a:r>
              <a:rPr lang="en-GB"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526455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#1125</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25107</a:t>
            </a:r>
            <a:r>
              <a:rPr lang="en-CA" kern="1200" dirty="0">
                <a:solidFill>
                  <a:schemeClr val="dk1"/>
                </a:solidFill>
              </a:rPr>
              <a:t>, </a:t>
            </a:r>
            <a:r>
              <a:rPr lang="en-GB" kern="1200" dirty="0">
                <a:solidFill>
                  <a:schemeClr val="dk1"/>
                </a:solidFill>
              </a:rPr>
              <a:t>25108</a:t>
            </a:r>
            <a:r>
              <a:rPr lang="en-CA" kern="1200" dirty="0">
                <a:solidFill>
                  <a:schemeClr val="dk1"/>
                </a:solidFill>
              </a:rPr>
              <a:t>, </a:t>
            </a:r>
            <a:r>
              <a:rPr lang="en-GB" kern="1200" dirty="0">
                <a:solidFill>
                  <a:schemeClr val="dk1"/>
                </a:solidFill>
              </a:rPr>
              <a:t>25109</a:t>
            </a:r>
            <a:r>
              <a:rPr lang="en-CA" kern="1200" dirty="0">
                <a:solidFill>
                  <a:schemeClr val="dk1"/>
                </a:solidFill>
              </a:rPr>
              <a:t>, </a:t>
            </a:r>
            <a:r>
              <a:rPr lang="en-GB" kern="1200" dirty="0">
                <a:solidFill>
                  <a:schemeClr val="dk1"/>
                </a:solidFill>
              </a:rPr>
              <a:t>25110</a:t>
            </a:r>
            <a:r>
              <a:rPr lang="en-CA" kern="1200" dirty="0">
                <a:solidFill>
                  <a:schemeClr val="dk1"/>
                </a:solidFill>
              </a:rPr>
              <a:t>, </a:t>
            </a:r>
            <a:r>
              <a:rPr lang="en-GB" kern="1200" dirty="0">
                <a:solidFill>
                  <a:schemeClr val="dk1"/>
                </a:solidFill>
              </a:rPr>
              <a:t>25111</a:t>
            </a:r>
            <a:r>
              <a:rPr lang="en-CA" kern="1200" dirty="0">
                <a:solidFill>
                  <a:schemeClr val="dk1"/>
                </a:solidFill>
              </a:rPr>
              <a:t>, </a:t>
            </a:r>
            <a:r>
              <a:rPr lang="en-GB" kern="1200" dirty="0">
                <a:solidFill>
                  <a:schemeClr val="dk1"/>
                </a:solidFill>
              </a:rPr>
              <a:t>25112</a:t>
            </a:r>
            <a:r>
              <a:rPr lang="en-CA" kern="1200" dirty="0">
                <a:solidFill>
                  <a:schemeClr val="dk1"/>
                </a:solidFill>
              </a:rPr>
              <a:t>, </a:t>
            </a:r>
            <a:r>
              <a:rPr lang="en-GB" kern="1200" dirty="0">
                <a:solidFill>
                  <a:schemeClr val="dk1"/>
                </a:solidFill>
              </a:rPr>
              <a:t>25113</a:t>
            </a:r>
            <a:r>
              <a:rPr lang="en-CA" kern="1200" dirty="0">
                <a:solidFill>
                  <a:schemeClr val="dk1"/>
                </a:solidFill>
              </a:rPr>
              <a:t>, </a:t>
            </a:r>
            <a:r>
              <a:rPr lang="en-GB" kern="1200" dirty="0">
                <a:solidFill>
                  <a:schemeClr val="dk1"/>
                </a:solidFill>
              </a:rPr>
              <a:t>25114</a:t>
            </a:r>
            <a:r>
              <a:rPr lang="en-CA" kern="1200" dirty="0">
                <a:solidFill>
                  <a:schemeClr val="dk1"/>
                </a:solidFill>
              </a:rPr>
              <a:t>, </a:t>
            </a:r>
            <a:r>
              <a:rPr lang="en-GB" kern="1200" dirty="0">
                <a:solidFill>
                  <a:schemeClr val="dk1"/>
                </a:solidFill>
              </a:rPr>
              <a:t>25116 </a:t>
            </a:r>
            <a:r>
              <a:rPr lang="en-GB" dirty="0"/>
              <a:t>in doc </a:t>
            </a:r>
            <a:r>
              <a:rPr lang="en-GB" dirty="0">
                <a:hlinkClick r:id="rId2"/>
              </a:rPr>
              <a:t>https://mentor.ieee.org/802.11/dcn/20/11-20-1647-03-00ax-mac-cr-on-fragmentation-for-draft-7-0.doc</a:t>
            </a:r>
            <a:r>
              <a:rPr lang="en-GB" dirty="0"/>
              <a:t> </a:t>
            </a:r>
          </a:p>
          <a:p>
            <a:endParaRPr lang="en-GB" dirty="0"/>
          </a:p>
          <a:p>
            <a:r>
              <a:rPr lang="en-GB" dirty="0"/>
              <a:t>Move:		Ming Gan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pPr lvl="0"/>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83110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#1126</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25120 and 25050</a:t>
            </a:r>
            <a:r>
              <a:rPr lang="en-GB" kern="1200" dirty="0">
                <a:solidFill>
                  <a:schemeClr val="dk1"/>
                </a:solidFill>
              </a:rPr>
              <a:t> </a:t>
            </a:r>
            <a:r>
              <a:rPr lang="en-GB" dirty="0"/>
              <a:t>in doc </a:t>
            </a:r>
            <a:r>
              <a:rPr lang="en-GB" dirty="0">
                <a:hlinkClick r:id="rId2"/>
              </a:rPr>
              <a:t>https://mentor.ieee.org/802.11/dcn/20/11-20-1665-03-00ax-cr-cid-25120-25050-ul-sr-field.docx</a:t>
            </a:r>
            <a:r>
              <a:rPr lang="en-GB" dirty="0"/>
              <a:t> </a:t>
            </a:r>
          </a:p>
          <a:p>
            <a:endParaRPr lang="en-GB" kern="1200" dirty="0">
              <a:solidFill>
                <a:schemeClr val="dk1"/>
              </a:solidFill>
            </a:endParaRPr>
          </a:p>
          <a:p>
            <a:r>
              <a:rPr lang="en-GB" kern="1200" dirty="0">
                <a:solidFill>
                  <a:schemeClr val="dk1"/>
                </a:solidFill>
              </a:rPr>
              <a:t>Move: Matt Fischer		Second: </a:t>
            </a:r>
            <a:r>
              <a:rPr lang="en-GB" kern="1200" dirty="0" err="1">
                <a:solidFill>
                  <a:schemeClr val="dk1"/>
                </a:solidFill>
              </a:rPr>
              <a:t>Menzo</a:t>
            </a:r>
            <a:r>
              <a:rPr lang="en-GB" kern="1200" dirty="0">
                <a:solidFill>
                  <a:schemeClr val="dk1"/>
                </a:solidFill>
              </a:rPr>
              <a:t> </a:t>
            </a:r>
            <a:r>
              <a:rPr lang="en-GB" kern="1200" dirty="0" err="1">
                <a:solidFill>
                  <a:schemeClr val="dk1"/>
                </a:solidFill>
              </a:rPr>
              <a:t>Wentink</a:t>
            </a:r>
            <a:endParaRPr lang="en-GB" kern="1200" dirty="0">
              <a:solidFill>
                <a:schemeClr val="dk1"/>
              </a:solidFill>
            </a:endParaRPr>
          </a:p>
          <a:p>
            <a:r>
              <a:rPr lang="en-GB"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32414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 (CID 25129)</a:t>
            </a:r>
          </a:p>
        </p:txBody>
      </p:sp>
      <p:sp>
        <p:nvSpPr>
          <p:cNvPr id="8" name="Content Placeholder 7">
            <a:extLst>
              <a:ext uri="{FF2B5EF4-FFF2-40B4-BE49-F238E27FC236}">
                <a16:creationId xmlns:a16="http://schemas.microsoft.com/office/drawing/2014/main" id="{2E273895-D6F1-EF45-B6B2-9A5DB75CCE6D}"/>
              </a:ext>
            </a:extLst>
          </p:cNvPr>
          <p:cNvSpPr>
            <a:spLocks noGrp="1"/>
          </p:cNvSpPr>
          <p:nvPr>
            <p:ph idx="1"/>
          </p:nvPr>
        </p:nvSpPr>
        <p:spPr/>
        <p:txBody>
          <a:bodyPr/>
          <a:lstStyle/>
          <a:p>
            <a:r>
              <a:rPr lang="en-US" dirty="0"/>
              <a:t>Do you agree to have Rejected as the resolution to CID 25129?</a:t>
            </a:r>
          </a:p>
          <a:p>
            <a:r>
              <a:rPr lang="en-US" dirty="0"/>
              <a:t>Y/N 9/6</a:t>
            </a:r>
          </a:p>
          <a:p>
            <a:r>
              <a:rPr lang="en-US" dirty="0"/>
              <a:t>No Answer: 5</a:t>
            </a:r>
          </a:p>
        </p:txBody>
      </p:sp>
      <p:sp>
        <p:nvSpPr>
          <p:cNvPr id="5" name="Slide Number Placeholder 4"/>
          <p:cNvSpPr>
            <a:spLocks noGrp="1"/>
          </p:cNvSpPr>
          <p:nvPr>
            <p:ph type="sldNum" idx="12"/>
          </p:nvPr>
        </p:nvSpPr>
        <p:spPr/>
        <p:txBody>
          <a:bodyPr/>
          <a:lstStyle/>
          <a:p>
            <a:pPr>
              <a:defRPr/>
            </a:pPr>
            <a:r>
              <a:rPr lang="en-US"/>
              <a:t>Slide </a:t>
            </a:r>
            <a:fld id="{C1789BC7-C074-42CC-ADF8-5107DF6BD1C1}" type="slidenum">
              <a:rPr lang="en-US" smtClean="0"/>
              <a:pPr>
                <a:defRPr/>
              </a:pPr>
              <a:t>46</a:t>
            </a:fld>
            <a:endParaRPr lang="en-US"/>
          </a:p>
        </p:txBody>
      </p:sp>
      <p:sp>
        <p:nvSpPr>
          <p:cNvPr id="4" name="Date Placeholder 3"/>
          <p:cNvSpPr>
            <a:spLocks noGrp="1"/>
          </p:cNvSpPr>
          <p:nvPr>
            <p:ph type="dt" sz="half" idx="4294967295"/>
          </p:nvPr>
        </p:nvSpPr>
        <p:spPr bwMode="auto">
          <a:xfrm>
            <a:off x="0"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Sep 2020</a:t>
            </a:r>
            <a:endParaRPr lang="en-US" dirty="0"/>
          </a:p>
        </p:txBody>
      </p:sp>
      <p:sp>
        <p:nvSpPr>
          <p:cNvPr id="6" name="Footer Placeholder 5"/>
          <p:cNvSpPr>
            <a:spLocks noGrp="1"/>
          </p:cNvSpPr>
          <p:nvPr>
            <p:ph type="ftr" sz="quarter" idx="4294967295"/>
          </p:nvPr>
        </p:nvSpPr>
        <p:spPr bwMode="auto">
          <a:xfrm>
            <a:off x="10707688" y="6475413"/>
            <a:ext cx="14843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Ruchen Duan, Samsung</a:t>
            </a:r>
            <a:endParaRPr lang="en-US" altLang="ko-KR" dirty="0"/>
          </a:p>
        </p:txBody>
      </p:sp>
    </p:spTree>
    <p:extLst>
      <p:ext uri="{BB962C8B-B14F-4D97-AF65-F5344CB8AC3E}">
        <p14:creationId xmlns:p14="http://schemas.microsoft.com/office/powerpoint/2010/main" val="184704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Y/N/A: 11/4/1 </a:t>
            </a:r>
            <a:r>
              <a:rPr lang="en-GB" dirty="0">
                <a:sym typeface="Wingdings" pitchFamily="2" charset="2"/>
              </a:rPr>
              <a:t> Fails</a:t>
            </a:r>
          </a:p>
          <a:p>
            <a:endParaRPr lang="en-GB" dirty="0">
              <a:sym typeface="Wingdings" pitchFamily="2" charset="2"/>
            </a:endParaRPr>
          </a:p>
          <a:p>
            <a:r>
              <a:rPr lang="en-GB" dirty="0">
                <a:sym typeface="Wingdings" pitchFamily="2" charset="2"/>
              </a:rPr>
              <a:t>Motion to Reconsider:</a:t>
            </a:r>
          </a:p>
          <a:p>
            <a:r>
              <a:rPr lang="en-GB" dirty="0">
                <a:sym typeface="Wingdings" pitchFamily="2" charset="2"/>
              </a:rPr>
              <a:t>Move to reconsider CR Motion #1127.</a:t>
            </a:r>
          </a:p>
          <a:p>
            <a:r>
              <a:rPr lang="en-GB" dirty="0">
                <a:sym typeface="Wingdings" pitchFamily="2" charset="2"/>
              </a:rPr>
              <a:t>Move:	Srini </a:t>
            </a:r>
            <a:r>
              <a:rPr lang="en-GB" dirty="0" err="1">
                <a:sym typeface="Wingdings" pitchFamily="2" charset="2"/>
              </a:rPr>
              <a:t>Kandala</a:t>
            </a:r>
            <a:r>
              <a:rPr lang="en-GB" dirty="0">
                <a:sym typeface="Wingdings" pitchFamily="2" charset="2"/>
              </a:rPr>
              <a:t>		Second: Jon </a:t>
            </a:r>
            <a:r>
              <a:rPr lang="en-GB" dirty="0" err="1">
                <a:sym typeface="Wingdings" pitchFamily="2" charset="2"/>
              </a:rPr>
              <a:t>Rosdahl</a:t>
            </a:r>
            <a:r>
              <a:rPr lang="en-GB" dirty="0">
                <a:sym typeface="Wingdings" pitchFamily="2" charset="2"/>
              </a:rPr>
              <a:t> </a:t>
            </a:r>
          </a:p>
          <a:p>
            <a:r>
              <a:rPr lang="en-GB" dirty="0">
                <a:sym typeface="Wingdings" pitchFamily="2" charset="2"/>
              </a:rPr>
              <a:t>Approved with unanimous </a:t>
            </a:r>
            <a:r>
              <a:rPr lang="en-GB" dirty="0" err="1">
                <a:sym typeface="Wingdings" pitchFamily="2" charset="2"/>
              </a:rPr>
              <a:t>consnet</a:t>
            </a:r>
            <a:endParaRPr lang="en-GB" dirty="0"/>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7373270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endParaRPr lang="en-GB" dirty="0">
              <a:sym typeface="Wingdings" pitchFamily="2" charset="2"/>
            </a:endParaRPr>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450309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#1128</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25089, 25090, 25126 25068</a:t>
            </a:r>
            <a:r>
              <a:rPr lang="en-CA" dirty="0"/>
              <a:t> </a:t>
            </a:r>
            <a:r>
              <a:rPr lang="en-GB" dirty="0"/>
              <a:t>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Youhan</a:t>
            </a:r>
            <a:r>
              <a:rPr lang="en-GB" dirty="0"/>
              <a:t> Kim</a:t>
            </a:r>
          </a:p>
          <a:p>
            <a:r>
              <a:rPr lang="en-GB" dirty="0"/>
              <a:t>Approved with unanimous consent.</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408802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#1129</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 to CID </a:t>
            </a:r>
            <a:r>
              <a:rPr lang="en-CA" kern="1200" dirty="0">
                <a:solidFill>
                  <a:schemeClr val="dk1"/>
                </a:solidFill>
              </a:rPr>
              <a:t>25085 </a:t>
            </a:r>
            <a:r>
              <a:rPr lang="en-GB" dirty="0"/>
              <a:t>in doc </a:t>
            </a:r>
            <a:r>
              <a:rPr lang="en-GB" dirty="0">
                <a:hlinkClick r:id="rId2"/>
              </a:rPr>
              <a:t>https://mentor.ieee.org/802.11/dcn/20/11-20-1588-00-00ax-cr-for-cid-25085.docx</a:t>
            </a:r>
            <a:r>
              <a:rPr lang="en-GB" dirty="0"/>
              <a:t> </a:t>
            </a:r>
          </a:p>
          <a:p>
            <a:endParaRPr lang="en-GB" dirty="0"/>
          </a:p>
          <a:p>
            <a:r>
              <a:rPr lang="en-GB" dirty="0"/>
              <a:t>Move:  Po-Kai Huang	Second:  Robert Stacey</a:t>
            </a:r>
          </a:p>
          <a:p>
            <a:r>
              <a:rPr lang="en-GB" dirty="0"/>
              <a:t>Approved with unanimous consent. </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166957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27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err="1">
                <a:hlinkClick r:id="rId3"/>
              </a:rPr>
              <a:t>htt</a:t>
            </a:r>
            <a:r>
              <a:rPr lang="en-US" sz="1400" b="0" dirty="0" err="1">
                <a:hlinkClick r:id="rId4"/>
              </a:rPr>
              <a:t>https</a:t>
            </a:r>
            <a:r>
              <a:rPr lang="en-US" sz="1400" b="0" dirty="0">
                <a:hlinkClick r:id="rId4"/>
              </a:rPr>
              <a:t>://mentor.ieee.org/802.11/dcn/20/11-20-1690-00-00ax-d7-0-editorial-cr-part-2.docx</a:t>
            </a:r>
            <a:r>
              <a:rPr lang="en-US" sz="1400" b="0" dirty="0"/>
              <a:t> - Robert Stacey</a:t>
            </a:r>
          </a:p>
          <a:p>
            <a:pPr>
              <a:buFont typeface="Arial" panose="020B0604020202020204" pitchFamily="34" charset="0"/>
              <a:buChar char="•"/>
            </a:pPr>
            <a:r>
              <a:rPr lang="en-US" sz="1400" dirty="0"/>
              <a:t>Comment Resolution and Motions</a:t>
            </a:r>
            <a:endParaRPr lang="en-US" sz="1050" dirty="0">
              <a:hlinkClick r:id="rId5"/>
            </a:endParaRPr>
          </a:p>
          <a:p>
            <a:pPr lvl="1">
              <a:buFont typeface="Arial" panose="020B0604020202020204" pitchFamily="34" charset="0"/>
              <a:buChar char="•"/>
            </a:pPr>
            <a:r>
              <a:rPr lang="en-US" sz="1200" dirty="0">
                <a:hlinkClick r:id="rId6"/>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7"/>
              </a:rPr>
              <a:t>https://mentor.ieee.org/802.11/dcn/20/11-20-1647-03-00ax-mac-cr-on-mu-cascading-for-draft-7-0.doc</a:t>
            </a:r>
            <a:r>
              <a:rPr lang="en-US" sz="1200" dirty="0"/>
              <a:t> - Ming Gan.  - 25115</a:t>
            </a:r>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6436004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AB497-E951-B34A-A02A-FCC3DFCE90FA}"/>
              </a:ext>
            </a:extLst>
          </p:cNvPr>
          <p:cNvSpPr>
            <a:spLocks noGrp="1"/>
          </p:cNvSpPr>
          <p:nvPr>
            <p:ph type="title"/>
          </p:nvPr>
        </p:nvSpPr>
        <p:spPr/>
        <p:txBody>
          <a:bodyPr/>
          <a:lstStyle/>
          <a:p>
            <a:r>
              <a:rPr lang="en-US" dirty="0"/>
              <a:t>CR Motion #  1130</a:t>
            </a:r>
          </a:p>
        </p:txBody>
      </p:sp>
      <p:sp>
        <p:nvSpPr>
          <p:cNvPr id="3" name="Content Placeholder 2">
            <a:extLst>
              <a:ext uri="{FF2B5EF4-FFF2-40B4-BE49-F238E27FC236}">
                <a16:creationId xmlns:a16="http://schemas.microsoft.com/office/drawing/2014/main" id="{DBDD268F-68E3-8E49-91DA-EB9B6D6FEFAF}"/>
              </a:ext>
            </a:extLst>
          </p:cNvPr>
          <p:cNvSpPr>
            <a:spLocks noGrp="1"/>
          </p:cNvSpPr>
          <p:nvPr>
            <p:ph idx="1"/>
          </p:nvPr>
        </p:nvSpPr>
        <p:spPr/>
        <p:txBody>
          <a:bodyPr/>
          <a:lstStyle/>
          <a:p>
            <a:r>
              <a:rPr lang="en-US" dirty="0"/>
              <a:t>Move to approve ”Rejected” as the resolution to the CID 25027. The commenter is referring to FCC spectrum allocation (U-NII).  Note that FCC allows signals to straddle multiple U-NII bands – see KDB 789033 (</a:t>
            </a:r>
            <a:r>
              <a:rPr lang="en-US" dirty="0">
                <a:hlinkClick r:id="rId2"/>
              </a:rPr>
              <a:t>https://apps.fcc.gov/oetcf/kdb/forms/FTSSearchResultPage.cfm?id=52935&amp;switch=P</a:t>
            </a:r>
            <a:r>
              <a:rPr lang="en-US" dirty="0"/>
              <a:t>).  Hence, there is no need to avoid channels straddling multiple U-NII bands.</a:t>
            </a:r>
            <a:r>
              <a:rPr lang="en-CA" dirty="0"/>
              <a:t> </a:t>
            </a:r>
          </a:p>
          <a:p>
            <a:endParaRPr lang="en-CA" dirty="0"/>
          </a:p>
          <a:p>
            <a:r>
              <a:rPr lang="en-CA" dirty="0"/>
              <a:t>Move:			Second:</a:t>
            </a:r>
            <a:endParaRPr lang="en-US" dirty="0"/>
          </a:p>
        </p:txBody>
      </p:sp>
      <p:sp>
        <p:nvSpPr>
          <p:cNvPr id="4" name="Slide Number Placeholder 3">
            <a:extLst>
              <a:ext uri="{FF2B5EF4-FFF2-40B4-BE49-F238E27FC236}">
                <a16:creationId xmlns:a16="http://schemas.microsoft.com/office/drawing/2014/main" id="{8669865B-D943-C348-BAC4-861A99855E2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6FFB0D9-ABD2-C549-B832-FED63E8387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D3F2119-96DC-0949-A780-9B9EBF8B238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732214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2592</TotalTime>
  <Words>5898</Words>
  <Application>Microsoft Macintosh PowerPoint</Application>
  <PresentationFormat>Widescreen</PresentationFormat>
  <Paragraphs>632</Paragraphs>
  <Slides>52</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0"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October 23rd Teleconference Agenda</vt:lpstr>
      <vt:lpstr>CID Ready for Motions</vt:lpstr>
      <vt:lpstr>CR Motion #1122</vt:lpstr>
      <vt:lpstr>CR Motion #1123</vt:lpstr>
      <vt:lpstr>CR Motion #1124</vt:lpstr>
      <vt:lpstr>CR Motion #1125</vt:lpstr>
      <vt:lpstr>CR Motion #1126</vt:lpstr>
      <vt:lpstr>SP 1 (CID 25129)</vt:lpstr>
      <vt:lpstr>CR Motion #1127</vt:lpstr>
      <vt:lpstr>CR Motion #1127</vt:lpstr>
      <vt:lpstr>CR Motion #1128</vt:lpstr>
      <vt:lpstr>CR Motion #1129</vt:lpstr>
      <vt:lpstr>October 27 Teleconference Agenda</vt:lpstr>
      <vt:lpstr>CR Motion #  1130</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182</cp:revision>
  <cp:lastPrinted>1601-01-01T00:00:00Z</cp:lastPrinted>
  <dcterms:created xsi:type="dcterms:W3CDTF">2019-08-14T12:42:27Z</dcterms:created>
  <dcterms:modified xsi:type="dcterms:W3CDTF">2020-10-24T23:39:53Z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