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
  </p:notesMasterIdLst>
  <p:handoutMasterIdLst>
    <p:handoutMasterId r:id="rId17"/>
  </p:handoutMasterIdLst>
  <p:sldIdLst>
    <p:sldId id="896" r:id="rId5"/>
    <p:sldId id="1573" r:id="rId6"/>
    <p:sldId id="1574" r:id="rId7"/>
    <p:sldId id="1577" r:id="rId8"/>
    <p:sldId id="1583" r:id="rId9"/>
    <p:sldId id="1589" r:id="rId10"/>
    <p:sldId id="1586" r:id="rId11"/>
    <p:sldId id="1588" r:id="rId12"/>
    <p:sldId id="1572" r:id="rId13"/>
    <p:sldId id="1571" r:id="rId14"/>
    <p:sldId id="1575" r:id="rId15"/>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61E1A8-3484-4AC1-8063-62CBB6F0D0FD}" v="35" dt="2020-09-29T02:22:56.69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737" autoAdjust="0"/>
  </p:normalViewPr>
  <p:slideViewPr>
    <p:cSldViewPr>
      <p:cViewPr varScale="1">
        <p:scale>
          <a:sx n="114" d="100"/>
          <a:sy n="114" d="100"/>
        </p:scale>
        <p:origin x="1506" y="10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ice Chen" userId="7b3df222-37f2-4ef5-b6ff-21f127db4b9a" providerId="ADAL" clId="{93020A2C-578C-48F2-9720-6BAAD009299C}"/>
    <pc:docChg chg="modSld">
      <pc:chgData name="Alice Chen" userId="7b3df222-37f2-4ef5-b6ff-21f127db4b9a" providerId="ADAL" clId="{93020A2C-578C-48F2-9720-6BAAD009299C}" dt="2020-09-09T22:58:06.304" v="7" actId="20577"/>
      <pc:docMkLst>
        <pc:docMk/>
      </pc:docMkLst>
      <pc:sldChg chg="modSp">
        <pc:chgData name="Alice Chen" userId="7b3df222-37f2-4ef5-b6ff-21f127db4b9a" providerId="ADAL" clId="{93020A2C-578C-48F2-9720-6BAAD009299C}" dt="2020-09-09T22:58:06.304" v="7" actId="20577"/>
        <pc:sldMkLst>
          <pc:docMk/>
          <pc:sldMk cId="4171019117" sldId="1585"/>
        </pc:sldMkLst>
        <pc:spChg chg="mod">
          <ac:chgData name="Alice Chen" userId="7b3df222-37f2-4ef5-b6ff-21f127db4b9a" providerId="ADAL" clId="{93020A2C-578C-48F2-9720-6BAAD009299C}" dt="2020-09-09T22:58:06.304" v="7" actId="20577"/>
          <ac:spMkLst>
            <pc:docMk/>
            <pc:sldMk cId="4171019117" sldId="1585"/>
            <ac:spMk id="3" creationId="{B924CD43-3496-4184-A0DE-DDD7E7D700B4}"/>
          </ac:spMkLst>
        </pc:spChg>
      </pc:sldChg>
    </pc:docChg>
  </pc:docChgLst>
  <pc:docChgLst>
    <pc:chgData name="Alice Chen" userId="7b3df222-37f2-4ef5-b6ff-21f127db4b9a" providerId="ADAL" clId="{BB61E1A8-3484-4AC1-8063-62CBB6F0D0FD}"/>
    <pc:docChg chg="undo custSel addSld delSld modSld modMainMaster">
      <pc:chgData name="Alice Chen" userId="7b3df222-37f2-4ef5-b6ff-21f127db4b9a" providerId="ADAL" clId="{BB61E1A8-3484-4AC1-8063-62CBB6F0D0FD}" dt="2020-09-29T02:25:43.074" v="1560" actId="20577"/>
      <pc:docMkLst>
        <pc:docMk/>
      </pc:docMkLst>
      <pc:sldChg chg="modSp">
        <pc:chgData name="Alice Chen" userId="7b3df222-37f2-4ef5-b6ff-21f127db4b9a" providerId="ADAL" clId="{BB61E1A8-3484-4AC1-8063-62CBB6F0D0FD}" dt="2020-09-29T02:25:38.220" v="1557" actId="20577"/>
        <pc:sldMkLst>
          <pc:docMk/>
          <pc:sldMk cId="0" sldId="896"/>
        </pc:sldMkLst>
        <pc:spChg chg="mod">
          <ac:chgData name="Alice Chen" userId="7b3df222-37f2-4ef5-b6ff-21f127db4b9a" providerId="ADAL" clId="{BB61E1A8-3484-4AC1-8063-62CBB6F0D0FD}" dt="2020-09-29T02:25:38.220" v="1557" actId="20577"/>
          <ac:spMkLst>
            <pc:docMk/>
            <pc:sldMk cId="0" sldId="896"/>
            <ac:spMk id="15365" creationId="{5EB80220-6DDA-46D8-A532-4F8294B75F35}"/>
          </ac:spMkLst>
        </pc:spChg>
        <pc:graphicFrameChg chg="modGraphic">
          <ac:chgData name="Alice Chen" userId="7b3df222-37f2-4ef5-b6ff-21f127db4b9a" providerId="ADAL" clId="{BB61E1A8-3484-4AC1-8063-62CBB6F0D0FD}" dt="2020-09-29T02:24:10.946" v="1554" actId="20577"/>
          <ac:graphicFrameMkLst>
            <pc:docMk/>
            <pc:sldMk cId="0" sldId="896"/>
            <ac:graphicFrameMk id="10" creationId="{25F5C18A-0A86-46B8-B635-CCCF8DFDF22F}"/>
          </ac:graphicFrameMkLst>
        </pc:graphicFrameChg>
      </pc:sldChg>
      <pc:sldChg chg="modSp">
        <pc:chgData name="Alice Chen" userId="7b3df222-37f2-4ef5-b6ff-21f127db4b9a" providerId="ADAL" clId="{BB61E1A8-3484-4AC1-8063-62CBB6F0D0FD}" dt="2020-09-29T02:25:43.074" v="1560" actId="20577"/>
        <pc:sldMkLst>
          <pc:docMk/>
          <pc:sldMk cId="2994607776" sldId="1573"/>
        </pc:sldMkLst>
        <pc:spChg chg="mod">
          <ac:chgData name="Alice Chen" userId="7b3df222-37f2-4ef5-b6ff-21f127db4b9a" providerId="ADAL" clId="{BB61E1A8-3484-4AC1-8063-62CBB6F0D0FD}" dt="2020-09-29T02:25:43.074" v="1560" actId="20577"/>
          <ac:spMkLst>
            <pc:docMk/>
            <pc:sldMk cId="2994607776" sldId="1573"/>
            <ac:spMk id="3" creationId="{2552B99E-2C45-42D3-B26C-CE7E402F7CE6}"/>
          </ac:spMkLst>
        </pc:spChg>
      </pc:sldChg>
      <pc:sldChg chg="modSp">
        <pc:chgData name="Alice Chen" userId="7b3df222-37f2-4ef5-b6ff-21f127db4b9a" providerId="ADAL" clId="{BB61E1A8-3484-4AC1-8063-62CBB6F0D0FD}" dt="2020-09-18T07:06:14.034" v="1445" actId="20577"/>
        <pc:sldMkLst>
          <pc:docMk/>
          <pc:sldMk cId="1519967638" sldId="1574"/>
        </pc:sldMkLst>
        <pc:spChg chg="mod">
          <ac:chgData name="Alice Chen" userId="7b3df222-37f2-4ef5-b6ff-21f127db4b9a" providerId="ADAL" clId="{BB61E1A8-3484-4AC1-8063-62CBB6F0D0FD}" dt="2020-09-18T07:06:14.034" v="1445" actId="20577"/>
          <ac:spMkLst>
            <pc:docMk/>
            <pc:sldMk cId="1519967638" sldId="1574"/>
            <ac:spMk id="3" creationId="{84EF519A-E065-4FB2-8997-5D5A58DBCECF}"/>
          </ac:spMkLst>
        </pc:spChg>
        <pc:graphicFrameChg chg="mod modGraphic">
          <ac:chgData name="Alice Chen" userId="7b3df222-37f2-4ef5-b6ff-21f127db4b9a" providerId="ADAL" clId="{BB61E1A8-3484-4AC1-8063-62CBB6F0D0FD}" dt="2020-09-18T06:53:14.525" v="1209" actId="207"/>
          <ac:graphicFrameMkLst>
            <pc:docMk/>
            <pc:sldMk cId="1519967638" sldId="1574"/>
            <ac:graphicFrameMk id="7" creationId="{6324C4A0-1B8B-469B-93B4-96C7E2D22FA5}"/>
          </ac:graphicFrameMkLst>
        </pc:graphicFrameChg>
      </pc:sldChg>
      <pc:sldChg chg="modSp">
        <pc:chgData name="Alice Chen" userId="7b3df222-37f2-4ef5-b6ff-21f127db4b9a" providerId="ADAL" clId="{BB61E1A8-3484-4AC1-8063-62CBB6F0D0FD}" dt="2020-09-18T07:05:11.713" v="1441" actId="20577"/>
        <pc:sldMkLst>
          <pc:docMk/>
          <pc:sldMk cId="806847908" sldId="1577"/>
        </pc:sldMkLst>
        <pc:spChg chg="mod">
          <ac:chgData name="Alice Chen" userId="7b3df222-37f2-4ef5-b6ff-21f127db4b9a" providerId="ADAL" clId="{BB61E1A8-3484-4AC1-8063-62CBB6F0D0FD}" dt="2020-09-18T07:05:11.713" v="1441" actId="20577"/>
          <ac:spMkLst>
            <pc:docMk/>
            <pc:sldMk cId="806847908" sldId="1577"/>
            <ac:spMk id="3" creationId="{C93B5A8B-D3F5-4A68-801E-EF2984A6369A}"/>
          </ac:spMkLst>
        </pc:spChg>
      </pc:sldChg>
      <pc:sldChg chg="modSp">
        <pc:chgData name="Alice Chen" userId="7b3df222-37f2-4ef5-b6ff-21f127db4b9a" providerId="ADAL" clId="{BB61E1A8-3484-4AC1-8063-62CBB6F0D0FD}" dt="2020-09-18T07:05:20.001" v="1443" actId="20577"/>
        <pc:sldMkLst>
          <pc:docMk/>
          <pc:sldMk cId="2963118929" sldId="1583"/>
        </pc:sldMkLst>
        <pc:spChg chg="mod">
          <ac:chgData name="Alice Chen" userId="7b3df222-37f2-4ef5-b6ff-21f127db4b9a" providerId="ADAL" clId="{BB61E1A8-3484-4AC1-8063-62CBB6F0D0FD}" dt="2020-09-18T07:05:20.001" v="1443" actId="20577"/>
          <ac:spMkLst>
            <pc:docMk/>
            <pc:sldMk cId="2963118929" sldId="1583"/>
            <ac:spMk id="3" creationId="{C93B5A8B-D3F5-4A68-801E-EF2984A6369A}"/>
          </ac:spMkLst>
        </pc:spChg>
      </pc:sldChg>
      <pc:sldChg chg="del">
        <pc:chgData name="Alice Chen" userId="7b3df222-37f2-4ef5-b6ff-21f127db4b9a" providerId="ADAL" clId="{BB61E1A8-3484-4AC1-8063-62CBB6F0D0FD}" dt="2020-09-17T02:07:03.091" v="613" actId="2696"/>
        <pc:sldMkLst>
          <pc:docMk/>
          <pc:sldMk cId="4171019117" sldId="1585"/>
        </pc:sldMkLst>
      </pc:sldChg>
      <pc:sldChg chg="modSp">
        <pc:chgData name="Alice Chen" userId="7b3df222-37f2-4ef5-b6ff-21f127db4b9a" providerId="ADAL" clId="{BB61E1A8-3484-4AC1-8063-62CBB6F0D0FD}" dt="2020-09-17T01:42:18.734" v="423" actId="6549"/>
        <pc:sldMkLst>
          <pc:docMk/>
          <pc:sldMk cId="2839751974" sldId="1586"/>
        </pc:sldMkLst>
        <pc:spChg chg="mod">
          <ac:chgData name="Alice Chen" userId="7b3df222-37f2-4ef5-b6ff-21f127db4b9a" providerId="ADAL" clId="{BB61E1A8-3484-4AC1-8063-62CBB6F0D0FD}" dt="2020-09-17T01:42:18.734" v="423" actId="6549"/>
          <ac:spMkLst>
            <pc:docMk/>
            <pc:sldMk cId="2839751974" sldId="1586"/>
            <ac:spMk id="3" creationId="{30A20296-0401-4CC4-9E8F-C6B05527CDCE}"/>
          </ac:spMkLst>
        </pc:spChg>
      </pc:sldChg>
      <pc:sldChg chg="modSp">
        <pc:chgData name="Alice Chen" userId="7b3df222-37f2-4ef5-b6ff-21f127db4b9a" providerId="ADAL" clId="{BB61E1A8-3484-4AC1-8063-62CBB6F0D0FD}" dt="2020-09-17T01:42:08.128" v="422" actId="6549"/>
        <pc:sldMkLst>
          <pc:docMk/>
          <pc:sldMk cId="4244326179" sldId="1588"/>
        </pc:sldMkLst>
        <pc:spChg chg="mod">
          <ac:chgData name="Alice Chen" userId="7b3df222-37f2-4ef5-b6ff-21f127db4b9a" providerId="ADAL" clId="{BB61E1A8-3484-4AC1-8063-62CBB6F0D0FD}" dt="2020-09-17T01:42:08.128" v="422" actId="6549"/>
          <ac:spMkLst>
            <pc:docMk/>
            <pc:sldMk cId="4244326179" sldId="1588"/>
            <ac:spMk id="3" creationId="{30A20296-0401-4CC4-9E8F-C6B05527CDCE}"/>
          </ac:spMkLst>
        </pc:spChg>
      </pc:sldChg>
      <pc:sldChg chg="addSp delSp modSp add">
        <pc:chgData name="Alice Chen" userId="7b3df222-37f2-4ef5-b6ff-21f127db4b9a" providerId="ADAL" clId="{BB61E1A8-3484-4AC1-8063-62CBB6F0D0FD}" dt="2020-09-18T07:03:49.589" v="1438" actId="20577"/>
        <pc:sldMkLst>
          <pc:docMk/>
          <pc:sldMk cId="1584942623" sldId="1589"/>
        </pc:sldMkLst>
        <pc:spChg chg="mod">
          <ac:chgData name="Alice Chen" userId="7b3df222-37f2-4ef5-b6ff-21f127db4b9a" providerId="ADAL" clId="{BB61E1A8-3484-4AC1-8063-62CBB6F0D0FD}" dt="2020-09-18T07:03:49.589" v="1438" actId="20577"/>
          <ac:spMkLst>
            <pc:docMk/>
            <pc:sldMk cId="1584942623" sldId="1589"/>
            <ac:spMk id="3" creationId="{84EF519A-E065-4FB2-8997-5D5A58DBCECF}"/>
          </ac:spMkLst>
        </pc:spChg>
        <pc:graphicFrameChg chg="del">
          <ac:chgData name="Alice Chen" userId="7b3df222-37f2-4ef5-b6ff-21f127db4b9a" providerId="ADAL" clId="{BB61E1A8-3484-4AC1-8063-62CBB6F0D0FD}" dt="2020-09-17T02:23:30.459" v="889" actId="478"/>
          <ac:graphicFrameMkLst>
            <pc:docMk/>
            <pc:sldMk cId="1584942623" sldId="1589"/>
            <ac:graphicFrameMk id="7" creationId="{6324C4A0-1B8B-469B-93B4-96C7E2D22FA5}"/>
          </ac:graphicFrameMkLst>
        </pc:graphicFrameChg>
        <pc:graphicFrameChg chg="add mod ord modGraphic">
          <ac:chgData name="Alice Chen" userId="7b3df222-37f2-4ef5-b6ff-21f127db4b9a" providerId="ADAL" clId="{BB61E1A8-3484-4AC1-8063-62CBB6F0D0FD}" dt="2020-09-18T07:01:54.423" v="1290" actId="207"/>
          <ac:graphicFrameMkLst>
            <pc:docMk/>
            <pc:sldMk cId="1584942623" sldId="1589"/>
            <ac:graphicFrameMk id="8" creationId="{B7541EE5-8E9A-4F31-8308-CE3028B1D0CD}"/>
          </ac:graphicFrameMkLst>
        </pc:graphicFrameChg>
      </pc:sldChg>
      <pc:sldMasterChg chg="modSp">
        <pc:chgData name="Alice Chen" userId="7b3df222-37f2-4ef5-b6ff-21f127db4b9a" providerId="ADAL" clId="{BB61E1A8-3484-4AC1-8063-62CBB6F0D0FD}" dt="2020-09-29T02:21:13.931" v="1449" actId="20577"/>
        <pc:sldMasterMkLst>
          <pc:docMk/>
          <pc:sldMasterMk cId="0" sldId="2147483648"/>
        </pc:sldMasterMkLst>
        <pc:spChg chg="mod">
          <ac:chgData name="Alice Chen" userId="7b3df222-37f2-4ef5-b6ff-21f127db4b9a" providerId="ADAL" clId="{BB61E1A8-3484-4AC1-8063-62CBB6F0D0FD}" dt="2020-09-29T02:21:13.931" v="1449" actId="20577"/>
          <ac:spMkLst>
            <pc:docMk/>
            <pc:sldMasterMk cId="0" sldId="2147483648"/>
            <ac:spMk id="1031" creationId="{F47EBAF5-52AC-49CF-A3FD-31E596F2D8C6}"/>
          </ac:spMkLst>
        </pc:spChg>
      </pc:sldMasterChg>
    </pc:docChg>
  </pc:docChgLst>
  <pc:docChgLst>
    <pc:chgData name="Alice Chen" userId="7b3df222-37f2-4ef5-b6ff-21f127db4b9a" providerId="ADAL" clId="{BC559FFA-6823-4C0B-B9D8-98EF0EBD06D2}"/>
    <pc:docChg chg="custSel addSld delSld modSld">
      <pc:chgData name="Alice Chen" userId="7b3df222-37f2-4ef5-b6ff-21f127db4b9a" providerId="ADAL" clId="{BC559FFA-6823-4C0B-B9D8-98EF0EBD06D2}" dt="2020-09-16T21:38:38.069" v="588" actId="20577"/>
      <pc:docMkLst>
        <pc:docMk/>
      </pc:docMkLst>
      <pc:sldChg chg="modSp">
        <pc:chgData name="Alice Chen" userId="7b3df222-37f2-4ef5-b6ff-21f127db4b9a" providerId="ADAL" clId="{BC559FFA-6823-4C0B-B9D8-98EF0EBD06D2}" dt="2020-09-11T20:20:49.256" v="506" actId="20577"/>
        <pc:sldMkLst>
          <pc:docMk/>
          <pc:sldMk cId="806847908" sldId="1577"/>
        </pc:sldMkLst>
        <pc:spChg chg="mod">
          <ac:chgData name="Alice Chen" userId="7b3df222-37f2-4ef5-b6ff-21f127db4b9a" providerId="ADAL" clId="{BC559FFA-6823-4C0B-B9D8-98EF0EBD06D2}" dt="2020-09-11T20:20:49.256" v="506" actId="20577"/>
          <ac:spMkLst>
            <pc:docMk/>
            <pc:sldMk cId="806847908" sldId="1577"/>
            <ac:spMk id="3" creationId="{C93B5A8B-D3F5-4A68-801E-EF2984A6369A}"/>
          </ac:spMkLst>
        </pc:spChg>
      </pc:sldChg>
      <pc:sldChg chg="modSp">
        <pc:chgData name="Alice Chen" userId="7b3df222-37f2-4ef5-b6ff-21f127db4b9a" providerId="ADAL" clId="{BC559FFA-6823-4C0B-B9D8-98EF0EBD06D2}" dt="2020-09-16T21:33:21.618" v="555" actId="20577"/>
        <pc:sldMkLst>
          <pc:docMk/>
          <pc:sldMk cId="2839751974" sldId="1586"/>
        </pc:sldMkLst>
        <pc:spChg chg="mod">
          <ac:chgData name="Alice Chen" userId="7b3df222-37f2-4ef5-b6ff-21f127db4b9a" providerId="ADAL" clId="{BC559FFA-6823-4C0B-B9D8-98EF0EBD06D2}" dt="2020-09-11T08:09:32.422" v="184" actId="20577"/>
          <ac:spMkLst>
            <pc:docMk/>
            <pc:sldMk cId="2839751974" sldId="1586"/>
            <ac:spMk id="2" creationId="{A9EF6ADB-4EE2-4640-B9C8-724E27785B2E}"/>
          </ac:spMkLst>
        </pc:spChg>
        <pc:spChg chg="mod">
          <ac:chgData name="Alice Chen" userId="7b3df222-37f2-4ef5-b6ff-21f127db4b9a" providerId="ADAL" clId="{BC559FFA-6823-4C0B-B9D8-98EF0EBD06D2}" dt="2020-09-16T21:33:21.618" v="555" actId="20577"/>
          <ac:spMkLst>
            <pc:docMk/>
            <pc:sldMk cId="2839751974" sldId="1586"/>
            <ac:spMk id="3" creationId="{30A20296-0401-4CC4-9E8F-C6B05527CDCE}"/>
          </ac:spMkLst>
        </pc:spChg>
      </pc:sldChg>
      <pc:sldChg chg="add del">
        <pc:chgData name="Alice Chen" userId="7b3df222-37f2-4ef5-b6ff-21f127db4b9a" providerId="ADAL" clId="{BC559FFA-6823-4C0B-B9D8-98EF0EBD06D2}" dt="2020-09-11T20:23:42.216" v="507" actId="2696"/>
        <pc:sldMkLst>
          <pc:docMk/>
          <pc:sldMk cId="3548641253" sldId="1587"/>
        </pc:sldMkLst>
      </pc:sldChg>
      <pc:sldChg chg="modSp add">
        <pc:chgData name="Alice Chen" userId="7b3df222-37f2-4ef5-b6ff-21f127db4b9a" providerId="ADAL" clId="{BC559FFA-6823-4C0B-B9D8-98EF0EBD06D2}" dt="2020-09-16T21:38:38.069" v="588" actId="20577"/>
        <pc:sldMkLst>
          <pc:docMk/>
          <pc:sldMk cId="4244326179" sldId="1588"/>
        </pc:sldMkLst>
        <pc:spChg chg="mod">
          <ac:chgData name="Alice Chen" userId="7b3df222-37f2-4ef5-b6ff-21f127db4b9a" providerId="ADAL" clId="{BC559FFA-6823-4C0B-B9D8-98EF0EBD06D2}" dt="2020-09-11T08:09:44.558" v="186" actId="20577"/>
          <ac:spMkLst>
            <pc:docMk/>
            <pc:sldMk cId="4244326179" sldId="1588"/>
            <ac:spMk id="2" creationId="{A9EF6ADB-4EE2-4640-B9C8-724E27785B2E}"/>
          </ac:spMkLst>
        </pc:spChg>
        <pc:spChg chg="mod">
          <ac:chgData name="Alice Chen" userId="7b3df222-37f2-4ef5-b6ff-21f127db4b9a" providerId="ADAL" clId="{BC559FFA-6823-4C0B-B9D8-98EF0EBD06D2}" dt="2020-09-16T21:38:38.069" v="588" actId="20577"/>
          <ac:spMkLst>
            <pc:docMk/>
            <pc:sldMk cId="4244326179" sldId="1588"/>
            <ac:spMk id="3" creationId="{30A20296-0401-4CC4-9E8F-C6B05527CDCE}"/>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5BBD4055-202F-46DB-9486-BD49C6FC6D52}" type="slidenum">
              <a:rPr lang="en-GB" altLang="en-US" smtClean="0"/>
              <a:pPr>
                <a:spcBef>
                  <a:spcPct val="0"/>
                </a:spcBef>
              </a:pPr>
              <a:t>1</a:t>
            </a:fld>
            <a:endParaRPr lang="en-GB" altLang="en-US" dirty="0"/>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a:t>September 2020</a:t>
            </a:r>
            <a:endParaRPr lang="en-GB" altLang="en-US"/>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September 2020</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September 2020</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455527" cy="276999"/>
          </a:xfrm>
        </p:spPr>
        <p:txBody>
          <a:bodyPr/>
          <a:lstStyle>
            <a:lvl1pPr>
              <a:defRPr/>
            </a:lvl1pPr>
          </a:lstStyle>
          <a:p>
            <a:pPr>
              <a:defRPr/>
            </a:pPr>
            <a:r>
              <a:rPr lang="en-US" altLang="en-US"/>
              <a:t>September 2020</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6478588" y="6475413"/>
            <a:ext cx="2065337" cy="184150"/>
          </a:xfrm>
        </p:spPr>
        <p:txBody>
          <a:bodyPr/>
          <a:lstStyle>
            <a:lvl1pPr>
              <a:defRPr/>
            </a:lvl1pPr>
          </a:lstStyle>
          <a:p>
            <a:pPr>
              <a:defRPr/>
            </a:pPr>
            <a:r>
              <a:rPr lang="en-GB"/>
              <a:t>Alice Chen (Qualcomm)</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September 2020</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E5BF1C0E-E980-4198-AD72-D434C60772EB}"/>
              </a:ext>
            </a:extLst>
          </p:cNvPr>
          <p:cNvSpPr>
            <a:spLocks noGrp="1"/>
          </p:cNvSpPr>
          <p:nvPr>
            <p:ph type="dt" sz="half" idx="10"/>
          </p:nvPr>
        </p:nvSpPr>
        <p:spPr/>
        <p:txBody>
          <a:bodyPr/>
          <a:lstStyle/>
          <a:p>
            <a:pPr>
              <a:defRPr/>
            </a:pPr>
            <a:r>
              <a:rPr lang="en-US" altLang="en-US"/>
              <a:t>September 2020</a:t>
            </a:r>
            <a:endParaRPr lang="en-GB" altLang="en-US" dirty="0"/>
          </a:p>
        </p:txBody>
      </p:sp>
      <p:sp>
        <p:nvSpPr>
          <p:cNvPr id="9" name="Footer Placeholder 8">
            <a:extLst>
              <a:ext uri="{FF2B5EF4-FFF2-40B4-BE49-F238E27FC236}">
                <a16:creationId xmlns:a16="http://schemas.microsoft.com/office/drawing/2014/main" id="{382429B4-AC28-490A-8504-D52C2DB3DC65}"/>
              </a:ext>
            </a:extLst>
          </p:cNvPr>
          <p:cNvSpPr>
            <a:spLocks noGrp="1"/>
          </p:cNvSpPr>
          <p:nvPr>
            <p:ph type="ftr" sz="quarter" idx="11"/>
          </p:nvPr>
        </p:nvSpPr>
        <p:spPr/>
        <p:txBody>
          <a:bodyPr/>
          <a:lstStyle/>
          <a:p>
            <a:pPr>
              <a:defRPr/>
            </a:pPr>
            <a:r>
              <a:rPr lang="en-GB"/>
              <a:t>Alice Chen (Qualcomm)</a:t>
            </a:r>
            <a:endParaRPr lang="en-GB" dirty="0"/>
          </a:p>
        </p:txBody>
      </p:sp>
      <p:sp>
        <p:nvSpPr>
          <p:cNvPr id="10" name="Slide Number Placeholder 9">
            <a:extLst>
              <a:ext uri="{FF2B5EF4-FFF2-40B4-BE49-F238E27FC236}">
                <a16:creationId xmlns:a16="http://schemas.microsoft.com/office/drawing/2014/main" id="{2A2A53C1-0CF3-4CFC-8BE8-D84B06D4C227}"/>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a:t>
            </a:fld>
            <a:endParaRPr lang="en-GB" altLang="en-US"/>
          </a:p>
        </p:txBody>
      </p:sp>
      <p:sp>
        <p:nvSpPr>
          <p:cNvPr id="11" name="Title 10">
            <a:extLst>
              <a:ext uri="{FF2B5EF4-FFF2-40B4-BE49-F238E27FC236}">
                <a16:creationId xmlns:a16="http://schemas.microsoft.com/office/drawing/2014/main" id="{F2C0D638-719E-495B-8175-80DE7EAEDD42}"/>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September 2020</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September 2020</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September 2020</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September 2020</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September 2020</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September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Alice Chen (Qualcomm)</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802.11-20/1546r0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U-SIG Design for TB PPDU</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idx="1"/>
          </p:nvPr>
        </p:nvSpPr>
        <p:spPr>
          <a:noFill/>
        </p:spPr>
        <p:txBody>
          <a:bodyPr/>
          <a:lstStyle/>
          <a:p>
            <a:pPr algn="ctr">
              <a:buFontTx/>
              <a:buNone/>
            </a:pPr>
            <a:r>
              <a:rPr lang="en-GB" altLang="en-US" sz="1500" dirty="0"/>
              <a:t>Date:</a:t>
            </a:r>
            <a:r>
              <a:rPr lang="en-GB" altLang="en-US" sz="1500" b="0" dirty="0"/>
              <a:t> 2020-09-08</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971600" y="2744631"/>
            <a:ext cx="1156759" cy="358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1500" dirty="0"/>
              <a:t>Authors:</a:t>
            </a:r>
            <a:endParaRPr lang="en-GB" altLang="en-US" sz="1500" b="0" dirty="0"/>
          </a:p>
        </p:txBody>
      </p:sp>
      <p:sp>
        <p:nvSpPr>
          <p:cNvPr id="2" name="Footer Placeholder 1">
            <a:extLst>
              <a:ext uri="{FF2B5EF4-FFF2-40B4-BE49-F238E27FC236}">
                <a16:creationId xmlns:a16="http://schemas.microsoft.com/office/drawing/2014/main" id="{FE330F16-9A9C-4D4E-A9C7-0A96929FE470}"/>
              </a:ext>
            </a:extLst>
          </p:cNvPr>
          <p:cNvSpPr>
            <a:spLocks noGrp="1"/>
          </p:cNvSpPr>
          <p:nvPr>
            <p:ph type="ftr" sz="quarter" idx="11"/>
          </p:nvPr>
        </p:nvSpPr>
        <p:spPr>
          <a:xfrm>
            <a:off x="6694637" y="6475413"/>
            <a:ext cx="1849288" cy="184666"/>
          </a:xfrm>
        </p:spPr>
        <p:txBody>
          <a:bodyPr/>
          <a:lstStyle/>
          <a:p>
            <a:pPr>
              <a:defRPr/>
            </a:pPr>
            <a:r>
              <a:rPr lang="en-GB" dirty="0"/>
              <a:t>Alice Chen (Qualcomm)</a:t>
            </a:r>
          </a:p>
        </p:txBody>
      </p:sp>
      <p:sp>
        <p:nvSpPr>
          <p:cNvPr id="3" name="Date Placeholder 2">
            <a:extLst>
              <a:ext uri="{FF2B5EF4-FFF2-40B4-BE49-F238E27FC236}">
                <a16:creationId xmlns:a16="http://schemas.microsoft.com/office/drawing/2014/main" id="{FE89327B-9F36-4F55-8F63-7CB5CFDD698C}"/>
              </a:ext>
            </a:extLst>
          </p:cNvPr>
          <p:cNvSpPr>
            <a:spLocks noGrp="1"/>
          </p:cNvSpPr>
          <p:nvPr>
            <p:ph type="dt" sz="half" idx="10"/>
          </p:nvPr>
        </p:nvSpPr>
        <p:spPr/>
        <p:txBody>
          <a:bodyPr/>
          <a:lstStyle/>
          <a:p>
            <a:pPr>
              <a:defRPr/>
            </a:pPr>
            <a:r>
              <a:rPr lang="en-US" altLang="en-US" dirty="0"/>
              <a:t>September 2020</a:t>
            </a:r>
            <a:endParaRPr lang="en-GB" altLang="en-US" dirty="0"/>
          </a:p>
        </p:txBody>
      </p:sp>
      <p:sp>
        <p:nvSpPr>
          <p:cNvPr id="4" name="Slide Number Placeholder 3">
            <a:extLst>
              <a:ext uri="{FF2B5EF4-FFF2-40B4-BE49-F238E27FC236}">
                <a16:creationId xmlns:a16="http://schemas.microsoft.com/office/drawing/2014/main" id="{5EF2C425-9545-4147-A639-32826140A3DF}"/>
              </a:ext>
            </a:extLst>
          </p:cNvPr>
          <p:cNvSpPr>
            <a:spLocks noGrp="1"/>
          </p:cNvSpPr>
          <p:nvPr>
            <p:ph type="sldNum" sz="quarter" idx="12"/>
          </p:nvPr>
        </p:nvSpPr>
        <p:spPr/>
        <p:txBody>
          <a:bodyPr/>
          <a:lstStyle/>
          <a:p>
            <a:pPr>
              <a:defRPr/>
            </a:pPr>
            <a:r>
              <a:rPr lang="en-GB" altLang="en-US" dirty="0"/>
              <a:t>Slide </a:t>
            </a:r>
            <a:fld id="{6D24465E-2B0A-4D96-BA39-EC98956D452B}" type="slidenum">
              <a:rPr lang="en-GB" altLang="en-US" smtClean="0"/>
              <a:pPr>
                <a:defRPr/>
              </a:pPr>
              <a:t>1</a:t>
            </a:fld>
            <a:endParaRPr lang="en-GB" altLang="en-US" dirty="0"/>
          </a:p>
        </p:txBody>
      </p:sp>
      <p:graphicFrame>
        <p:nvGraphicFramePr>
          <p:cNvPr id="10" name="Table 9">
            <a:extLst>
              <a:ext uri="{FF2B5EF4-FFF2-40B4-BE49-F238E27FC236}">
                <a16:creationId xmlns:a16="http://schemas.microsoft.com/office/drawing/2014/main" id="{25F5C18A-0A86-46B8-B635-CCCF8DFDF22F}"/>
              </a:ext>
            </a:extLst>
          </p:cNvPr>
          <p:cNvGraphicFramePr>
            <a:graphicFrameLocks noGrp="1"/>
          </p:cNvGraphicFramePr>
          <p:nvPr>
            <p:extLst>
              <p:ext uri="{D42A27DB-BD31-4B8C-83A1-F6EECF244321}">
                <p14:modId xmlns:p14="http://schemas.microsoft.com/office/powerpoint/2010/main" val="1763985525"/>
              </p:ext>
            </p:extLst>
          </p:nvPr>
        </p:nvGraphicFramePr>
        <p:xfrm>
          <a:off x="914400" y="3132668"/>
          <a:ext cx="7391400" cy="177157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dirty="0"/>
                        <a:t>Alice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endParaRPr lang="en-US" sz="1100" dirty="0"/>
                    </a:p>
                    <a:p>
                      <a:pPr algn="ctr"/>
                      <a:endParaRPr lang="en-US" sz="1100" dirty="0"/>
                    </a:p>
                    <a:p>
                      <a:pPr algn="ctr"/>
                      <a:endParaRPr lang="en-US" sz="1100" dirty="0"/>
                    </a:p>
                    <a:p>
                      <a:pPr algn="ctr"/>
                      <a:r>
                        <a:rPr lang="en-US" sz="1100" dirty="0"/>
                        <a:t>Qualcomm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alicel@qti.qualcomm.com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algn="ctr"/>
                      <a:r>
                        <a:rPr lang="en-US" sz="1100" dirty="0"/>
                        <a:t>Sameer Vermani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err="1"/>
                        <a:t>svermani@qti.</a:t>
                      </a:r>
                      <a:r>
                        <a:rPr lang="en-US" sz="1100" err="1"/>
                        <a:t>qualcomm</a:t>
                      </a:r>
                      <a:r>
                        <a:rPr lang="en-US" sz="1100"/>
                        <a:t>.com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Bin Tian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err="1"/>
                        <a:t>btian</a:t>
                      </a:r>
                      <a:r>
                        <a:rPr lang="en-US" sz="1100"/>
                        <a:t>@qti.qualcomm.com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428302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Youhan Kim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err="1"/>
                        <a:t>youhank@</a:t>
                      </a:r>
                      <a:r>
                        <a:rPr lang="en-US" sz="1100" err="1"/>
                        <a:t>qti</a:t>
                      </a:r>
                      <a:r>
                        <a:rPr lang="en-US" sz="1100"/>
                        <a:t>.qualcomm.com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696976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49120287"/>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5C109-B752-4CCD-9D15-A429AA9D6963}"/>
              </a:ext>
            </a:extLst>
          </p:cNvPr>
          <p:cNvSpPr>
            <a:spLocks noGrp="1"/>
          </p:cNvSpPr>
          <p:nvPr>
            <p:ph type="title"/>
          </p:nvPr>
        </p:nvSpPr>
        <p:spPr/>
        <p:txBody>
          <a:bodyPr/>
          <a:lstStyle/>
          <a:p>
            <a:r>
              <a:rPr lang="en-US" dirty="0"/>
              <a:t>Spatial Reuse Field in TB PPDU</a:t>
            </a:r>
          </a:p>
        </p:txBody>
      </p:sp>
      <p:sp>
        <p:nvSpPr>
          <p:cNvPr id="3" name="Content Placeholder 2">
            <a:extLst>
              <a:ext uri="{FF2B5EF4-FFF2-40B4-BE49-F238E27FC236}">
                <a16:creationId xmlns:a16="http://schemas.microsoft.com/office/drawing/2014/main" id="{5C3076A6-D025-4E5E-974F-60C4AF680ECB}"/>
              </a:ext>
            </a:extLst>
          </p:cNvPr>
          <p:cNvSpPr>
            <a:spLocks noGrp="1"/>
          </p:cNvSpPr>
          <p:nvPr>
            <p:ph idx="1"/>
          </p:nvPr>
        </p:nvSpPr>
        <p:spPr>
          <a:xfrm>
            <a:off x="684213" y="1989138"/>
            <a:ext cx="3580789" cy="4114800"/>
          </a:xfrm>
        </p:spPr>
        <p:txBody>
          <a:bodyPr/>
          <a:lstStyle/>
          <a:p>
            <a:r>
              <a:rPr lang="en-US" sz="2000" dirty="0"/>
              <a:t>Reuse the 4-bit table for the SR field in the 11be TB PPDU</a:t>
            </a:r>
          </a:p>
          <a:p>
            <a:endParaRPr lang="en-US" sz="2000" dirty="0"/>
          </a:p>
        </p:txBody>
      </p:sp>
      <p:sp>
        <p:nvSpPr>
          <p:cNvPr id="4" name="Date Placeholder 3">
            <a:extLst>
              <a:ext uri="{FF2B5EF4-FFF2-40B4-BE49-F238E27FC236}">
                <a16:creationId xmlns:a16="http://schemas.microsoft.com/office/drawing/2014/main" id="{8B8D882D-EFF8-43DB-8EB6-F026A0F6CD17}"/>
              </a:ext>
            </a:extLst>
          </p:cNvPr>
          <p:cNvSpPr>
            <a:spLocks noGrp="1"/>
          </p:cNvSpPr>
          <p:nvPr>
            <p:ph type="dt" sz="half" idx="10"/>
          </p:nvPr>
        </p:nvSpPr>
        <p:spPr/>
        <p:txBody>
          <a:bodyPr/>
          <a:lstStyle/>
          <a:p>
            <a:pPr>
              <a:defRPr/>
            </a:pPr>
            <a:r>
              <a:rPr lang="en-US" altLang="en-US" dirty="0"/>
              <a:t>September 2020</a:t>
            </a:r>
            <a:endParaRPr lang="en-GB" altLang="en-US" dirty="0"/>
          </a:p>
        </p:txBody>
      </p:sp>
      <p:sp>
        <p:nvSpPr>
          <p:cNvPr id="5" name="Footer Placeholder 4">
            <a:extLst>
              <a:ext uri="{FF2B5EF4-FFF2-40B4-BE49-F238E27FC236}">
                <a16:creationId xmlns:a16="http://schemas.microsoft.com/office/drawing/2014/main" id="{857CAB76-4ACA-4D4D-A174-3851C3AC4A31}"/>
              </a:ext>
            </a:extLst>
          </p:cNvPr>
          <p:cNvSpPr>
            <a:spLocks noGrp="1"/>
          </p:cNvSpPr>
          <p:nvPr>
            <p:ph type="ftr" sz="quarter" idx="11"/>
          </p:nvPr>
        </p:nvSpPr>
        <p:spPr/>
        <p:txBody>
          <a:bodyPr/>
          <a:lstStyle/>
          <a:p>
            <a:pPr>
              <a:defRPr/>
            </a:pPr>
            <a:r>
              <a:rPr lang="en-GB" dirty="0"/>
              <a:t>Alice Chen (Qualcomm)</a:t>
            </a:r>
          </a:p>
        </p:txBody>
      </p:sp>
      <p:sp>
        <p:nvSpPr>
          <p:cNvPr id="6" name="Slide Number Placeholder 5">
            <a:extLst>
              <a:ext uri="{FF2B5EF4-FFF2-40B4-BE49-F238E27FC236}">
                <a16:creationId xmlns:a16="http://schemas.microsoft.com/office/drawing/2014/main" id="{6B3AB523-AC1F-4897-B595-893F7B29BD92}"/>
              </a:ext>
            </a:extLst>
          </p:cNvPr>
          <p:cNvSpPr>
            <a:spLocks noGrp="1"/>
          </p:cNvSpPr>
          <p:nvPr>
            <p:ph type="sldNum" sz="quarter" idx="12"/>
          </p:nvPr>
        </p:nvSpPr>
        <p:spPr/>
        <p:txBody>
          <a:bodyPr/>
          <a:lstStyle/>
          <a:p>
            <a:pPr>
              <a:defRPr/>
            </a:pPr>
            <a:r>
              <a:rPr lang="en-GB" altLang="en-US" dirty="0"/>
              <a:t>Slide </a:t>
            </a:r>
            <a:fld id="{6D24465E-2B0A-4D96-BA39-EC98956D452B}" type="slidenum">
              <a:rPr lang="en-GB" altLang="en-US" smtClean="0"/>
              <a:pPr>
                <a:defRPr/>
              </a:pPr>
              <a:t>10</a:t>
            </a:fld>
            <a:endParaRPr lang="en-GB" altLang="en-US" dirty="0"/>
          </a:p>
        </p:txBody>
      </p:sp>
      <p:pic>
        <p:nvPicPr>
          <p:cNvPr id="7" name="Picture 6">
            <a:extLst>
              <a:ext uri="{FF2B5EF4-FFF2-40B4-BE49-F238E27FC236}">
                <a16:creationId xmlns:a16="http://schemas.microsoft.com/office/drawing/2014/main" id="{82BF187E-B040-424B-8EF3-3727E26E3729}"/>
              </a:ext>
            </a:extLst>
          </p:cNvPr>
          <p:cNvPicPr>
            <a:picLocks noChangeAspect="1"/>
          </p:cNvPicPr>
          <p:nvPr/>
        </p:nvPicPr>
        <p:blipFill>
          <a:blip r:embed="rId2"/>
          <a:stretch>
            <a:fillRect/>
          </a:stretch>
        </p:blipFill>
        <p:spPr>
          <a:xfrm>
            <a:off x="4265002" y="1563246"/>
            <a:ext cx="4302030" cy="4882783"/>
          </a:xfrm>
          <a:prstGeom prst="rect">
            <a:avLst/>
          </a:prstGeom>
        </p:spPr>
      </p:pic>
    </p:spTree>
    <p:extLst>
      <p:ext uri="{BB962C8B-B14F-4D97-AF65-F5344CB8AC3E}">
        <p14:creationId xmlns:p14="http://schemas.microsoft.com/office/powerpoint/2010/main" val="1673621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08C44-9AF3-4F57-96C4-87C940F22643}"/>
              </a:ext>
            </a:extLst>
          </p:cNvPr>
          <p:cNvSpPr>
            <a:spLocks noGrp="1"/>
          </p:cNvSpPr>
          <p:nvPr>
            <p:ph type="title"/>
          </p:nvPr>
        </p:nvSpPr>
        <p:spPr/>
        <p:txBody>
          <a:bodyPr/>
          <a:lstStyle/>
          <a:p>
            <a:r>
              <a:rPr lang="en-US" dirty="0"/>
              <a:t>Recap: HE-SIG-A in HE TB PPDU</a:t>
            </a:r>
          </a:p>
        </p:txBody>
      </p:sp>
      <p:sp>
        <p:nvSpPr>
          <p:cNvPr id="4" name="Date Placeholder 3">
            <a:extLst>
              <a:ext uri="{FF2B5EF4-FFF2-40B4-BE49-F238E27FC236}">
                <a16:creationId xmlns:a16="http://schemas.microsoft.com/office/drawing/2014/main" id="{B1FAD15A-6A70-435F-9A0C-18A66F84A6EC}"/>
              </a:ext>
            </a:extLst>
          </p:cNvPr>
          <p:cNvSpPr>
            <a:spLocks noGrp="1"/>
          </p:cNvSpPr>
          <p:nvPr>
            <p:ph type="dt" sz="half" idx="10"/>
          </p:nvPr>
        </p:nvSpPr>
        <p:spPr/>
        <p:txBody>
          <a:bodyPr/>
          <a:lstStyle/>
          <a:p>
            <a:pPr>
              <a:defRPr/>
            </a:pPr>
            <a:r>
              <a:rPr lang="en-US" altLang="en-US" dirty="0"/>
              <a:t>September 2020</a:t>
            </a:r>
            <a:endParaRPr lang="en-GB" altLang="en-US" dirty="0"/>
          </a:p>
        </p:txBody>
      </p:sp>
      <p:sp>
        <p:nvSpPr>
          <p:cNvPr id="5" name="Footer Placeholder 4">
            <a:extLst>
              <a:ext uri="{FF2B5EF4-FFF2-40B4-BE49-F238E27FC236}">
                <a16:creationId xmlns:a16="http://schemas.microsoft.com/office/drawing/2014/main" id="{DDF568E9-B9F3-4C29-9CE9-264707F57C47}"/>
              </a:ext>
            </a:extLst>
          </p:cNvPr>
          <p:cNvSpPr>
            <a:spLocks noGrp="1"/>
          </p:cNvSpPr>
          <p:nvPr>
            <p:ph type="ftr" sz="quarter" idx="11"/>
          </p:nvPr>
        </p:nvSpPr>
        <p:spPr/>
        <p:txBody>
          <a:bodyPr/>
          <a:lstStyle/>
          <a:p>
            <a:pPr>
              <a:defRPr/>
            </a:pPr>
            <a:r>
              <a:rPr lang="en-GB" dirty="0"/>
              <a:t>Alice Chen (Qualcomm)</a:t>
            </a:r>
          </a:p>
        </p:txBody>
      </p:sp>
      <p:sp>
        <p:nvSpPr>
          <p:cNvPr id="6" name="Slide Number Placeholder 5">
            <a:extLst>
              <a:ext uri="{FF2B5EF4-FFF2-40B4-BE49-F238E27FC236}">
                <a16:creationId xmlns:a16="http://schemas.microsoft.com/office/drawing/2014/main" id="{592F8087-7214-4B0C-A9B4-9CC5569E14A3}"/>
              </a:ext>
            </a:extLst>
          </p:cNvPr>
          <p:cNvSpPr>
            <a:spLocks noGrp="1"/>
          </p:cNvSpPr>
          <p:nvPr>
            <p:ph type="sldNum" sz="quarter" idx="12"/>
          </p:nvPr>
        </p:nvSpPr>
        <p:spPr/>
        <p:txBody>
          <a:bodyPr/>
          <a:lstStyle/>
          <a:p>
            <a:pPr>
              <a:defRPr/>
            </a:pPr>
            <a:r>
              <a:rPr lang="en-GB" altLang="en-US" dirty="0"/>
              <a:t>Slide </a:t>
            </a:r>
            <a:fld id="{6D24465E-2B0A-4D96-BA39-EC98956D452B}" type="slidenum">
              <a:rPr lang="en-GB" altLang="en-US" smtClean="0"/>
              <a:pPr>
                <a:defRPr/>
              </a:pPr>
              <a:t>11</a:t>
            </a:fld>
            <a:endParaRPr lang="en-GB" altLang="en-US" dirty="0"/>
          </a:p>
        </p:txBody>
      </p:sp>
      <p:graphicFrame>
        <p:nvGraphicFramePr>
          <p:cNvPr id="7" name="Table 6">
            <a:extLst>
              <a:ext uri="{FF2B5EF4-FFF2-40B4-BE49-F238E27FC236}">
                <a16:creationId xmlns:a16="http://schemas.microsoft.com/office/drawing/2014/main" id="{B584F6C5-FEDE-4E5D-8616-E533A06F379C}"/>
              </a:ext>
            </a:extLst>
          </p:cNvPr>
          <p:cNvGraphicFramePr>
            <a:graphicFrameLocks noGrp="1"/>
          </p:cNvGraphicFramePr>
          <p:nvPr>
            <p:extLst>
              <p:ext uri="{D42A27DB-BD31-4B8C-83A1-F6EECF244321}">
                <p14:modId xmlns:p14="http://schemas.microsoft.com/office/powerpoint/2010/main" val="1824203814"/>
              </p:ext>
            </p:extLst>
          </p:nvPr>
        </p:nvGraphicFramePr>
        <p:xfrm>
          <a:off x="683568" y="2132856"/>
          <a:ext cx="7774895" cy="3962400"/>
        </p:xfrm>
        <a:graphic>
          <a:graphicData uri="http://schemas.openxmlformats.org/drawingml/2006/table">
            <a:tbl>
              <a:tblPr firstRow="1" bandRow="1">
                <a:tableStyleId>{5C22544A-7EE6-4342-B048-85BDC9FD1C3A}</a:tableStyleId>
              </a:tblPr>
              <a:tblGrid>
                <a:gridCol w="1333500">
                  <a:extLst>
                    <a:ext uri="{9D8B030D-6E8A-4147-A177-3AD203B41FA5}">
                      <a16:colId xmlns:a16="http://schemas.microsoft.com/office/drawing/2014/main" val="1341406822"/>
                    </a:ext>
                  </a:extLst>
                </a:gridCol>
                <a:gridCol w="723900">
                  <a:extLst>
                    <a:ext uri="{9D8B030D-6E8A-4147-A177-3AD203B41FA5}">
                      <a16:colId xmlns:a16="http://schemas.microsoft.com/office/drawing/2014/main" val="4157718816"/>
                    </a:ext>
                  </a:extLst>
                </a:gridCol>
                <a:gridCol w="1467847">
                  <a:extLst>
                    <a:ext uri="{9D8B030D-6E8A-4147-A177-3AD203B41FA5}">
                      <a16:colId xmlns:a16="http://schemas.microsoft.com/office/drawing/2014/main" val="2676378589"/>
                    </a:ext>
                  </a:extLst>
                </a:gridCol>
                <a:gridCol w="1224136">
                  <a:extLst>
                    <a:ext uri="{9D8B030D-6E8A-4147-A177-3AD203B41FA5}">
                      <a16:colId xmlns:a16="http://schemas.microsoft.com/office/drawing/2014/main" val="4082161347"/>
                    </a:ext>
                  </a:extLst>
                </a:gridCol>
                <a:gridCol w="792088">
                  <a:extLst>
                    <a:ext uri="{9D8B030D-6E8A-4147-A177-3AD203B41FA5}">
                      <a16:colId xmlns:a16="http://schemas.microsoft.com/office/drawing/2014/main" val="1685687098"/>
                    </a:ext>
                  </a:extLst>
                </a:gridCol>
                <a:gridCol w="2233424">
                  <a:extLst>
                    <a:ext uri="{9D8B030D-6E8A-4147-A177-3AD203B41FA5}">
                      <a16:colId xmlns:a16="http://schemas.microsoft.com/office/drawing/2014/main" val="4226647932"/>
                    </a:ext>
                  </a:extLst>
                </a:gridCol>
              </a:tblGrid>
              <a:tr h="370840">
                <a:tc>
                  <a:txBody>
                    <a:bodyPr/>
                    <a:lstStyle/>
                    <a:p>
                      <a:r>
                        <a:rPr lang="en-US" sz="1600" dirty="0"/>
                        <a:t>HE-SIG-A1</a:t>
                      </a:r>
                    </a:p>
                  </a:txBody>
                  <a:tcPr/>
                </a:tc>
                <a:tc>
                  <a:txBody>
                    <a:bodyPr/>
                    <a:lstStyle/>
                    <a:p>
                      <a:r>
                        <a:rPr lang="en-US" sz="1600" dirty="0" err="1"/>
                        <a:t>N_bit</a:t>
                      </a:r>
                      <a:endParaRPr lang="en-US" sz="1600" dirty="0"/>
                    </a:p>
                  </a:txBody>
                  <a:tcPr/>
                </a:tc>
                <a:tc>
                  <a:txBody>
                    <a:bodyPr/>
                    <a:lstStyle/>
                    <a:p>
                      <a:r>
                        <a:rPr lang="en-US" sz="1600" dirty="0"/>
                        <a:t>Field</a:t>
                      </a:r>
                    </a:p>
                  </a:txBody>
                  <a:tcPr/>
                </a:tc>
                <a:tc>
                  <a:txBody>
                    <a:bodyPr/>
                    <a:lstStyle/>
                    <a:p>
                      <a:r>
                        <a:rPr lang="en-US" sz="1600" dirty="0"/>
                        <a:t>HE-SIG-A2</a:t>
                      </a:r>
                    </a:p>
                  </a:txBody>
                  <a:tcPr/>
                </a:tc>
                <a:tc>
                  <a:txBody>
                    <a:bodyPr/>
                    <a:lstStyle/>
                    <a:p>
                      <a:r>
                        <a:rPr lang="en-US" sz="1600" dirty="0" err="1"/>
                        <a:t>N_bit</a:t>
                      </a:r>
                      <a:endParaRPr lang="en-US" sz="1600" dirty="0"/>
                    </a:p>
                  </a:txBody>
                  <a:tcPr/>
                </a:tc>
                <a:tc>
                  <a:txBody>
                    <a:bodyPr/>
                    <a:lstStyle/>
                    <a:p>
                      <a:r>
                        <a:rPr lang="en-US" sz="1600" dirty="0"/>
                        <a:t>Field</a:t>
                      </a:r>
                    </a:p>
                  </a:txBody>
                  <a:tcPr/>
                </a:tc>
                <a:extLst>
                  <a:ext uri="{0D108BD9-81ED-4DB2-BD59-A6C34878D82A}">
                    <a16:rowId xmlns:a16="http://schemas.microsoft.com/office/drawing/2014/main" val="1811298262"/>
                  </a:ext>
                </a:extLst>
              </a:tr>
              <a:tr h="370840">
                <a:tc>
                  <a:txBody>
                    <a:bodyPr/>
                    <a:lstStyle/>
                    <a:p>
                      <a:r>
                        <a:rPr lang="en-US" sz="1600" dirty="0">
                          <a:solidFill>
                            <a:schemeClr val="tx1"/>
                          </a:solidFill>
                        </a:rPr>
                        <a:t>B0</a:t>
                      </a:r>
                    </a:p>
                  </a:txBody>
                  <a:tcPr/>
                </a:tc>
                <a:tc>
                  <a:txBody>
                    <a:bodyPr/>
                    <a:lstStyle/>
                    <a:p>
                      <a:r>
                        <a:rPr lang="en-US" sz="1600" dirty="0">
                          <a:solidFill>
                            <a:schemeClr val="tx1"/>
                          </a:solidFill>
                        </a:rPr>
                        <a:t>1</a:t>
                      </a:r>
                    </a:p>
                  </a:txBody>
                  <a:tcPr/>
                </a:tc>
                <a:tc>
                  <a:txBody>
                    <a:bodyPr/>
                    <a:lstStyle/>
                    <a:p>
                      <a:r>
                        <a:rPr lang="en-US" sz="1600" dirty="0">
                          <a:solidFill>
                            <a:schemeClr val="tx1"/>
                          </a:solidFill>
                        </a:rPr>
                        <a:t>Format</a:t>
                      </a:r>
                    </a:p>
                  </a:txBody>
                  <a:tcPr/>
                </a:tc>
                <a:tc>
                  <a:txBody>
                    <a:bodyPr/>
                    <a:lstStyle/>
                    <a:p>
                      <a:r>
                        <a:rPr lang="en-US" sz="1600" dirty="0">
                          <a:solidFill>
                            <a:schemeClr val="tx1"/>
                          </a:solidFill>
                        </a:rPr>
                        <a:t>B0-B6</a:t>
                      </a:r>
                    </a:p>
                  </a:txBody>
                  <a:tcPr/>
                </a:tc>
                <a:tc>
                  <a:txBody>
                    <a:bodyPr/>
                    <a:lstStyle/>
                    <a:p>
                      <a:r>
                        <a:rPr lang="en-US" sz="1600" dirty="0">
                          <a:solidFill>
                            <a:schemeClr val="tx1"/>
                          </a:solidFill>
                        </a:rPr>
                        <a:t>7</a:t>
                      </a:r>
                    </a:p>
                  </a:txBody>
                  <a:tcPr/>
                </a:tc>
                <a:tc>
                  <a:txBody>
                    <a:bodyPr/>
                    <a:lstStyle/>
                    <a:p>
                      <a:r>
                        <a:rPr lang="en-US" sz="1600" dirty="0">
                          <a:solidFill>
                            <a:schemeClr val="tx1"/>
                          </a:solidFill>
                        </a:rPr>
                        <a:t>TXOP</a:t>
                      </a:r>
                    </a:p>
                  </a:txBody>
                  <a:tcPr/>
                </a:tc>
                <a:extLst>
                  <a:ext uri="{0D108BD9-81ED-4DB2-BD59-A6C34878D82A}">
                    <a16:rowId xmlns:a16="http://schemas.microsoft.com/office/drawing/2014/main" val="294213482"/>
                  </a:ext>
                </a:extLst>
              </a:tr>
              <a:tr h="370840">
                <a:tc>
                  <a:txBody>
                    <a:bodyPr/>
                    <a:lstStyle/>
                    <a:p>
                      <a:r>
                        <a:rPr lang="en-US" sz="1600" dirty="0">
                          <a:solidFill>
                            <a:schemeClr val="tx1"/>
                          </a:solidFill>
                        </a:rPr>
                        <a:t>B1-B6</a:t>
                      </a:r>
                    </a:p>
                  </a:txBody>
                  <a:tcPr/>
                </a:tc>
                <a:tc>
                  <a:txBody>
                    <a:bodyPr/>
                    <a:lstStyle/>
                    <a:p>
                      <a:r>
                        <a:rPr lang="en-US" sz="1600" dirty="0">
                          <a:solidFill>
                            <a:schemeClr val="tx1"/>
                          </a:solidFill>
                        </a:rPr>
                        <a:t>6</a:t>
                      </a:r>
                    </a:p>
                  </a:txBody>
                  <a:tcPr/>
                </a:tc>
                <a:tc>
                  <a:txBody>
                    <a:bodyPr/>
                    <a:lstStyle/>
                    <a:p>
                      <a:r>
                        <a:rPr lang="en-US" sz="1600" dirty="0">
                          <a:solidFill>
                            <a:schemeClr val="tx1"/>
                          </a:solidFill>
                        </a:rPr>
                        <a:t>BSS color</a:t>
                      </a:r>
                    </a:p>
                  </a:txBody>
                  <a:tcPr/>
                </a:tc>
                <a:tc>
                  <a:txBody>
                    <a:bodyPr/>
                    <a:lstStyle/>
                    <a:p>
                      <a:r>
                        <a:rPr lang="en-US" sz="1600" dirty="0">
                          <a:solidFill>
                            <a:schemeClr val="tx1"/>
                          </a:solidFill>
                        </a:rPr>
                        <a:t>B7-B15</a:t>
                      </a:r>
                    </a:p>
                  </a:txBody>
                  <a:tcPr/>
                </a:tc>
                <a:tc>
                  <a:txBody>
                    <a:bodyPr/>
                    <a:lstStyle/>
                    <a:p>
                      <a:r>
                        <a:rPr lang="en-US" sz="1600" dirty="0">
                          <a:solidFill>
                            <a:schemeClr val="tx1"/>
                          </a:solidFill>
                        </a:rPr>
                        <a:t>9</a:t>
                      </a:r>
                    </a:p>
                  </a:txBody>
                  <a:tcPr/>
                </a:tc>
                <a:tc>
                  <a:txBody>
                    <a:bodyPr/>
                    <a:lstStyle/>
                    <a:p>
                      <a:r>
                        <a:rPr lang="en-US" sz="1600" dirty="0">
                          <a:solidFill>
                            <a:schemeClr val="tx1"/>
                          </a:solidFill>
                        </a:rPr>
                        <a:t>Reserved to UL HE-SIG-A2 reserved subfield in the trigger frame</a:t>
                      </a:r>
                    </a:p>
                  </a:txBody>
                  <a:tcPr/>
                </a:tc>
                <a:extLst>
                  <a:ext uri="{0D108BD9-81ED-4DB2-BD59-A6C34878D82A}">
                    <a16:rowId xmlns:a16="http://schemas.microsoft.com/office/drawing/2014/main" val="2998780518"/>
                  </a:ext>
                </a:extLst>
              </a:tr>
              <a:tr h="370840">
                <a:tc>
                  <a:txBody>
                    <a:bodyPr/>
                    <a:lstStyle/>
                    <a:p>
                      <a:r>
                        <a:rPr lang="en-US" sz="1600" dirty="0">
                          <a:solidFill>
                            <a:schemeClr val="tx1"/>
                          </a:solidFill>
                        </a:rPr>
                        <a:t>B7-B10</a:t>
                      </a:r>
                    </a:p>
                  </a:txBody>
                  <a:tcPr/>
                </a:tc>
                <a:tc>
                  <a:txBody>
                    <a:bodyPr/>
                    <a:lstStyle/>
                    <a:p>
                      <a:r>
                        <a:rPr lang="en-US" sz="1600" dirty="0">
                          <a:solidFill>
                            <a:schemeClr val="tx1"/>
                          </a:solidFill>
                        </a:rPr>
                        <a:t>4</a:t>
                      </a:r>
                    </a:p>
                  </a:txBody>
                  <a:tcPr/>
                </a:tc>
                <a:tc>
                  <a:txBody>
                    <a:bodyPr/>
                    <a:lstStyle/>
                    <a:p>
                      <a:r>
                        <a:rPr lang="en-US" sz="1600" dirty="0">
                          <a:solidFill>
                            <a:schemeClr val="tx1"/>
                          </a:solidFill>
                        </a:rPr>
                        <a:t>Spatial reuse 1</a:t>
                      </a:r>
                    </a:p>
                  </a:txBody>
                  <a:tcPr/>
                </a:tc>
                <a:tc>
                  <a:txBody>
                    <a:bodyPr/>
                    <a:lstStyle/>
                    <a:p>
                      <a:r>
                        <a:rPr lang="en-US" sz="1600" dirty="0">
                          <a:solidFill>
                            <a:schemeClr val="tx1"/>
                          </a:solidFill>
                        </a:rPr>
                        <a:t>B16-B19</a:t>
                      </a:r>
                    </a:p>
                  </a:txBody>
                  <a:tcPr/>
                </a:tc>
                <a:tc>
                  <a:txBody>
                    <a:bodyPr/>
                    <a:lstStyle/>
                    <a:p>
                      <a:r>
                        <a:rPr lang="en-US" sz="1600" dirty="0">
                          <a:solidFill>
                            <a:schemeClr val="tx1"/>
                          </a:solidFill>
                        </a:rPr>
                        <a:t>4</a:t>
                      </a:r>
                    </a:p>
                  </a:txBody>
                  <a:tcPr/>
                </a:tc>
                <a:tc>
                  <a:txBody>
                    <a:bodyPr/>
                    <a:lstStyle/>
                    <a:p>
                      <a:r>
                        <a:rPr lang="en-US" sz="1600" dirty="0">
                          <a:solidFill>
                            <a:schemeClr val="tx1"/>
                          </a:solidFill>
                        </a:rPr>
                        <a:t>CRC</a:t>
                      </a:r>
                    </a:p>
                  </a:txBody>
                  <a:tcPr/>
                </a:tc>
                <a:extLst>
                  <a:ext uri="{0D108BD9-81ED-4DB2-BD59-A6C34878D82A}">
                    <a16:rowId xmlns:a16="http://schemas.microsoft.com/office/drawing/2014/main" val="1979735722"/>
                  </a:ext>
                </a:extLst>
              </a:tr>
              <a:tr h="370840">
                <a:tc>
                  <a:txBody>
                    <a:bodyPr/>
                    <a:lstStyle/>
                    <a:p>
                      <a:r>
                        <a:rPr lang="en-US" sz="1600" dirty="0">
                          <a:solidFill>
                            <a:schemeClr val="tx1"/>
                          </a:solidFill>
                        </a:rPr>
                        <a:t>B11-14</a:t>
                      </a:r>
                    </a:p>
                  </a:txBody>
                  <a:tcPr/>
                </a:tc>
                <a:tc>
                  <a:txBody>
                    <a:bodyPr/>
                    <a:lstStyle/>
                    <a:p>
                      <a:r>
                        <a:rPr lang="en-US" sz="1600" dirty="0">
                          <a:solidFill>
                            <a:schemeClr val="tx1"/>
                          </a:solidFill>
                        </a:rPr>
                        <a:t>4</a:t>
                      </a:r>
                    </a:p>
                  </a:txBody>
                  <a:tcPr/>
                </a:tc>
                <a:tc>
                  <a:txBody>
                    <a:bodyPr/>
                    <a:lstStyle/>
                    <a:p>
                      <a:r>
                        <a:rPr lang="en-US" sz="1600" dirty="0">
                          <a:solidFill>
                            <a:schemeClr val="tx1"/>
                          </a:solidFill>
                        </a:rPr>
                        <a:t>Spatial reuse 2</a:t>
                      </a:r>
                    </a:p>
                  </a:txBody>
                  <a:tcPr/>
                </a:tc>
                <a:tc>
                  <a:txBody>
                    <a:bodyPr/>
                    <a:lstStyle/>
                    <a:p>
                      <a:r>
                        <a:rPr lang="en-US" sz="1600" dirty="0">
                          <a:solidFill>
                            <a:schemeClr val="tx1"/>
                          </a:solidFill>
                        </a:rPr>
                        <a:t>B20-B25</a:t>
                      </a:r>
                    </a:p>
                  </a:txBody>
                  <a:tcPr/>
                </a:tc>
                <a:tc>
                  <a:txBody>
                    <a:bodyPr/>
                    <a:lstStyle/>
                    <a:p>
                      <a:r>
                        <a:rPr lang="en-US" sz="1600" dirty="0">
                          <a:solidFill>
                            <a:schemeClr val="tx1"/>
                          </a:solidFill>
                        </a:rPr>
                        <a:t>6</a:t>
                      </a:r>
                    </a:p>
                  </a:txBody>
                  <a:tcPr/>
                </a:tc>
                <a:tc>
                  <a:txBody>
                    <a:bodyPr/>
                    <a:lstStyle/>
                    <a:p>
                      <a:r>
                        <a:rPr lang="en-US" sz="1600" dirty="0">
                          <a:solidFill>
                            <a:schemeClr val="tx1"/>
                          </a:solidFill>
                        </a:rPr>
                        <a:t>Tail</a:t>
                      </a:r>
                    </a:p>
                  </a:txBody>
                  <a:tcPr/>
                </a:tc>
                <a:extLst>
                  <a:ext uri="{0D108BD9-81ED-4DB2-BD59-A6C34878D82A}">
                    <a16:rowId xmlns:a16="http://schemas.microsoft.com/office/drawing/2014/main" val="1249436176"/>
                  </a:ext>
                </a:extLst>
              </a:tr>
              <a:tr h="370840">
                <a:tc>
                  <a:txBody>
                    <a:bodyPr/>
                    <a:lstStyle/>
                    <a:p>
                      <a:r>
                        <a:rPr lang="en-US" sz="1600" dirty="0">
                          <a:solidFill>
                            <a:schemeClr val="tx1"/>
                          </a:solidFill>
                        </a:rPr>
                        <a:t>B15-B18</a:t>
                      </a:r>
                    </a:p>
                  </a:txBody>
                  <a:tcPr/>
                </a:tc>
                <a:tc>
                  <a:txBody>
                    <a:bodyPr/>
                    <a:lstStyle/>
                    <a:p>
                      <a:r>
                        <a:rPr lang="en-US" sz="1600" dirty="0">
                          <a:solidFill>
                            <a:schemeClr val="tx1"/>
                          </a:solidFill>
                        </a:rPr>
                        <a:t>4</a:t>
                      </a:r>
                    </a:p>
                  </a:txBody>
                  <a:tcPr/>
                </a:tc>
                <a:tc>
                  <a:txBody>
                    <a:bodyPr/>
                    <a:lstStyle/>
                    <a:p>
                      <a:r>
                        <a:rPr lang="en-US" sz="1600" dirty="0">
                          <a:solidFill>
                            <a:schemeClr val="tx1"/>
                          </a:solidFill>
                        </a:rPr>
                        <a:t>Spatial reuse 3</a:t>
                      </a:r>
                    </a:p>
                  </a:txBody>
                  <a:tcPr/>
                </a:tc>
                <a:tc>
                  <a:txBody>
                    <a:bodyPr/>
                    <a:lstStyle/>
                    <a:p>
                      <a:endParaRPr lang="en-US" sz="1600" dirty="0">
                        <a:solidFill>
                          <a:schemeClr val="tx1"/>
                        </a:solidFill>
                      </a:endParaRPr>
                    </a:p>
                  </a:txBody>
                  <a:tcPr/>
                </a:tc>
                <a:tc>
                  <a:txBody>
                    <a:bodyPr/>
                    <a:lstStyle/>
                    <a:p>
                      <a:endParaRPr lang="en-US" sz="1600" dirty="0">
                        <a:solidFill>
                          <a:schemeClr val="tx1"/>
                        </a:solidFill>
                      </a:endParaRPr>
                    </a:p>
                  </a:txBody>
                  <a:tcPr/>
                </a:tc>
                <a:tc>
                  <a:txBody>
                    <a:bodyPr/>
                    <a:lstStyle/>
                    <a:p>
                      <a:endParaRPr lang="en-US" sz="1600" dirty="0">
                        <a:solidFill>
                          <a:schemeClr val="tx1"/>
                        </a:solidFill>
                      </a:endParaRPr>
                    </a:p>
                  </a:txBody>
                  <a:tcPr/>
                </a:tc>
                <a:extLst>
                  <a:ext uri="{0D108BD9-81ED-4DB2-BD59-A6C34878D82A}">
                    <a16:rowId xmlns:a16="http://schemas.microsoft.com/office/drawing/2014/main" val="3488916723"/>
                  </a:ext>
                </a:extLst>
              </a:tr>
              <a:tr h="370840">
                <a:tc>
                  <a:txBody>
                    <a:bodyPr/>
                    <a:lstStyle/>
                    <a:p>
                      <a:r>
                        <a:rPr lang="en-US" sz="1600" dirty="0">
                          <a:solidFill>
                            <a:schemeClr val="tx1"/>
                          </a:solidFill>
                        </a:rPr>
                        <a:t>B19-B22</a:t>
                      </a:r>
                    </a:p>
                  </a:txBody>
                  <a:tcPr/>
                </a:tc>
                <a:tc>
                  <a:txBody>
                    <a:bodyPr/>
                    <a:lstStyle/>
                    <a:p>
                      <a:r>
                        <a:rPr lang="en-US" sz="1600" dirty="0">
                          <a:solidFill>
                            <a:schemeClr val="tx1"/>
                          </a:solidFill>
                        </a:rPr>
                        <a:t>4</a:t>
                      </a:r>
                    </a:p>
                  </a:txBody>
                  <a:tcPr/>
                </a:tc>
                <a:tc>
                  <a:txBody>
                    <a:bodyPr/>
                    <a:lstStyle/>
                    <a:p>
                      <a:r>
                        <a:rPr lang="en-US" sz="1600" dirty="0">
                          <a:solidFill>
                            <a:schemeClr val="tx1"/>
                          </a:solidFill>
                        </a:rPr>
                        <a:t>Spatial reuse 4</a:t>
                      </a:r>
                    </a:p>
                  </a:txBody>
                  <a:tcPr/>
                </a:tc>
                <a:tc>
                  <a:txBody>
                    <a:bodyPr/>
                    <a:lstStyle/>
                    <a:p>
                      <a:endParaRPr lang="en-US" sz="1600" dirty="0">
                        <a:solidFill>
                          <a:schemeClr val="tx1"/>
                        </a:solidFill>
                      </a:endParaRPr>
                    </a:p>
                  </a:txBody>
                  <a:tcPr/>
                </a:tc>
                <a:tc>
                  <a:txBody>
                    <a:bodyPr/>
                    <a:lstStyle/>
                    <a:p>
                      <a:endParaRPr lang="en-US" sz="1600" dirty="0">
                        <a:solidFill>
                          <a:schemeClr val="tx1"/>
                        </a:solidFill>
                      </a:endParaRPr>
                    </a:p>
                  </a:txBody>
                  <a:tcPr/>
                </a:tc>
                <a:tc>
                  <a:txBody>
                    <a:bodyPr/>
                    <a:lstStyle/>
                    <a:p>
                      <a:endParaRPr lang="en-US" sz="1600" dirty="0">
                        <a:solidFill>
                          <a:schemeClr val="tx1"/>
                        </a:solidFill>
                      </a:endParaRPr>
                    </a:p>
                  </a:txBody>
                  <a:tcPr/>
                </a:tc>
                <a:extLst>
                  <a:ext uri="{0D108BD9-81ED-4DB2-BD59-A6C34878D82A}">
                    <a16:rowId xmlns:a16="http://schemas.microsoft.com/office/drawing/2014/main" val="2106741043"/>
                  </a:ext>
                </a:extLst>
              </a:tr>
              <a:tr h="0">
                <a:tc>
                  <a:txBody>
                    <a:bodyPr/>
                    <a:lstStyle/>
                    <a:p>
                      <a:r>
                        <a:rPr lang="en-US" sz="1600" dirty="0">
                          <a:solidFill>
                            <a:schemeClr val="tx1"/>
                          </a:solidFill>
                        </a:rPr>
                        <a:t>B23</a:t>
                      </a:r>
                    </a:p>
                  </a:txBody>
                  <a:tcPr/>
                </a:tc>
                <a:tc>
                  <a:txBody>
                    <a:bodyPr/>
                    <a:lstStyle/>
                    <a:p>
                      <a:r>
                        <a:rPr lang="en-US" sz="1600" dirty="0">
                          <a:solidFill>
                            <a:schemeClr val="tx1"/>
                          </a:solidFill>
                        </a:rPr>
                        <a:t>1</a:t>
                      </a:r>
                    </a:p>
                  </a:txBody>
                  <a:tcPr/>
                </a:tc>
                <a:tc>
                  <a:txBody>
                    <a:bodyPr/>
                    <a:lstStyle/>
                    <a:p>
                      <a:r>
                        <a:rPr lang="en-US" sz="1600" dirty="0">
                          <a:solidFill>
                            <a:schemeClr val="tx1"/>
                          </a:solidFill>
                        </a:rPr>
                        <a:t>Reserved to 1</a:t>
                      </a:r>
                    </a:p>
                  </a:txBody>
                  <a:tcPr/>
                </a:tc>
                <a:tc>
                  <a:txBody>
                    <a:bodyPr/>
                    <a:lstStyle/>
                    <a:p>
                      <a:endParaRPr lang="en-US" sz="1600" dirty="0">
                        <a:solidFill>
                          <a:schemeClr val="tx1"/>
                        </a:solidFill>
                      </a:endParaRPr>
                    </a:p>
                  </a:txBody>
                  <a:tcPr/>
                </a:tc>
                <a:tc>
                  <a:txBody>
                    <a:bodyPr/>
                    <a:lstStyle/>
                    <a:p>
                      <a:endParaRPr lang="en-US" sz="1600" dirty="0">
                        <a:solidFill>
                          <a:schemeClr val="tx1"/>
                        </a:solidFill>
                      </a:endParaRPr>
                    </a:p>
                  </a:txBody>
                  <a:tcPr/>
                </a:tc>
                <a:tc>
                  <a:txBody>
                    <a:bodyPr/>
                    <a:lstStyle/>
                    <a:p>
                      <a:endParaRPr lang="en-US" sz="1600" dirty="0">
                        <a:solidFill>
                          <a:schemeClr val="tx1"/>
                        </a:solidFill>
                      </a:endParaRPr>
                    </a:p>
                  </a:txBody>
                  <a:tcPr/>
                </a:tc>
                <a:extLst>
                  <a:ext uri="{0D108BD9-81ED-4DB2-BD59-A6C34878D82A}">
                    <a16:rowId xmlns:a16="http://schemas.microsoft.com/office/drawing/2014/main" val="2361108863"/>
                  </a:ext>
                </a:extLst>
              </a:tr>
              <a:tr h="291592">
                <a:tc>
                  <a:txBody>
                    <a:bodyPr/>
                    <a:lstStyle/>
                    <a:p>
                      <a:r>
                        <a:rPr lang="en-US" sz="1600" dirty="0">
                          <a:solidFill>
                            <a:schemeClr val="tx1"/>
                          </a:solidFill>
                        </a:rPr>
                        <a:t>B24-B25</a:t>
                      </a:r>
                    </a:p>
                  </a:txBody>
                  <a:tcPr/>
                </a:tc>
                <a:tc>
                  <a:txBody>
                    <a:bodyPr/>
                    <a:lstStyle/>
                    <a:p>
                      <a:r>
                        <a:rPr lang="en-US" sz="1600" dirty="0">
                          <a:solidFill>
                            <a:schemeClr val="tx1"/>
                          </a:solidFill>
                        </a:rPr>
                        <a:t>2</a:t>
                      </a:r>
                    </a:p>
                  </a:txBody>
                  <a:tcPr/>
                </a:tc>
                <a:tc>
                  <a:txBody>
                    <a:bodyPr/>
                    <a:lstStyle/>
                    <a:p>
                      <a:r>
                        <a:rPr lang="en-US" sz="1600" dirty="0">
                          <a:solidFill>
                            <a:schemeClr val="tx1"/>
                          </a:solidFill>
                        </a:rPr>
                        <a:t>Bandwidth</a:t>
                      </a:r>
                    </a:p>
                  </a:txBody>
                  <a:tcPr/>
                </a:tc>
                <a:tc>
                  <a:txBody>
                    <a:bodyPr/>
                    <a:lstStyle/>
                    <a:p>
                      <a:endParaRPr lang="en-US" sz="1600" dirty="0">
                        <a:solidFill>
                          <a:schemeClr val="tx1"/>
                        </a:solidFill>
                      </a:endParaRPr>
                    </a:p>
                  </a:txBody>
                  <a:tcPr/>
                </a:tc>
                <a:tc>
                  <a:txBody>
                    <a:bodyPr/>
                    <a:lstStyle/>
                    <a:p>
                      <a:endParaRPr lang="en-US" sz="1600" dirty="0">
                        <a:solidFill>
                          <a:schemeClr val="tx1"/>
                        </a:solidFill>
                      </a:endParaRPr>
                    </a:p>
                  </a:txBody>
                  <a:tcPr/>
                </a:tc>
                <a:tc>
                  <a:txBody>
                    <a:bodyPr/>
                    <a:lstStyle/>
                    <a:p>
                      <a:endParaRPr lang="en-US" sz="1600" dirty="0">
                        <a:solidFill>
                          <a:schemeClr val="tx1"/>
                        </a:solidFill>
                      </a:endParaRPr>
                    </a:p>
                  </a:txBody>
                  <a:tcPr/>
                </a:tc>
                <a:extLst>
                  <a:ext uri="{0D108BD9-81ED-4DB2-BD59-A6C34878D82A}">
                    <a16:rowId xmlns:a16="http://schemas.microsoft.com/office/drawing/2014/main" val="3568201490"/>
                  </a:ext>
                </a:extLst>
              </a:tr>
            </a:tbl>
          </a:graphicData>
        </a:graphic>
      </p:graphicFrame>
    </p:spTree>
    <p:extLst>
      <p:ext uri="{BB962C8B-B14F-4D97-AF65-F5344CB8AC3E}">
        <p14:creationId xmlns:p14="http://schemas.microsoft.com/office/powerpoint/2010/main" val="532179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4C441-7A25-4029-B681-E0A17169E500}"/>
              </a:ext>
            </a:extLst>
          </p:cNvPr>
          <p:cNvSpPr>
            <a:spLocks noGrp="1"/>
          </p:cNvSpPr>
          <p:nvPr>
            <p:ph type="title"/>
          </p:nvPr>
        </p:nvSpPr>
        <p:spPr/>
        <p:txBody>
          <a:bodyPr/>
          <a:lstStyle/>
          <a:p>
            <a:r>
              <a:rPr lang="en-US" dirty="0"/>
              <a:t>Introduction: EHT TB PPDU</a:t>
            </a:r>
          </a:p>
        </p:txBody>
      </p:sp>
      <p:sp>
        <p:nvSpPr>
          <p:cNvPr id="3" name="Content Placeholder 2">
            <a:extLst>
              <a:ext uri="{FF2B5EF4-FFF2-40B4-BE49-F238E27FC236}">
                <a16:creationId xmlns:a16="http://schemas.microsoft.com/office/drawing/2014/main" id="{2552B99E-2C45-42D3-B26C-CE7E402F7CE6}"/>
              </a:ext>
            </a:extLst>
          </p:cNvPr>
          <p:cNvSpPr>
            <a:spLocks noGrp="1"/>
          </p:cNvSpPr>
          <p:nvPr>
            <p:ph idx="1"/>
          </p:nvPr>
        </p:nvSpPr>
        <p:spPr/>
        <p:txBody>
          <a:bodyPr/>
          <a:lstStyle/>
          <a:p>
            <a:endParaRPr lang="en-US" sz="2000" dirty="0"/>
          </a:p>
          <a:p>
            <a:endParaRPr lang="en-US" sz="2000" dirty="0"/>
          </a:p>
          <a:p>
            <a:r>
              <a:rPr lang="en-US" sz="2000" dirty="0"/>
              <a:t>In TB PPDU, there is a 2-symbol U-SIG, and no EHT-SIG</a:t>
            </a:r>
          </a:p>
          <a:p>
            <a:pPr lvl="1"/>
            <a:r>
              <a:rPr lang="en-US" sz="1600" dirty="0"/>
              <a:t>52 bits in U-SIG need to accommodate all the version independent fields and version dependent fields</a:t>
            </a:r>
          </a:p>
          <a:p>
            <a:pPr marL="0" indent="0">
              <a:buNone/>
            </a:pPr>
            <a:endParaRPr lang="en-US" sz="2000" dirty="0"/>
          </a:p>
          <a:p>
            <a:r>
              <a:rPr lang="en-US" sz="2000" dirty="0"/>
              <a:t>In this presentation, we discuss the U-SIG </a:t>
            </a:r>
            <a:r>
              <a:rPr lang="en-US" sz="2000"/>
              <a:t>design for </a:t>
            </a:r>
            <a:r>
              <a:rPr lang="en-US" sz="2000" dirty="0"/>
              <a:t>TB PPDU</a:t>
            </a:r>
          </a:p>
          <a:p>
            <a:endParaRPr lang="en-US" sz="2000" dirty="0"/>
          </a:p>
        </p:txBody>
      </p:sp>
      <p:sp>
        <p:nvSpPr>
          <p:cNvPr id="4" name="Date Placeholder 3">
            <a:extLst>
              <a:ext uri="{FF2B5EF4-FFF2-40B4-BE49-F238E27FC236}">
                <a16:creationId xmlns:a16="http://schemas.microsoft.com/office/drawing/2014/main" id="{DEC78483-8578-4DD2-B2F4-F5A1FB61E339}"/>
              </a:ext>
            </a:extLst>
          </p:cNvPr>
          <p:cNvSpPr>
            <a:spLocks noGrp="1"/>
          </p:cNvSpPr>
          <p:nvPr>
            <p:ph type="dt" sz="half" idx="10"/>
          </p:nvPr>
        </p:nvSpPr>
        <p:spPr/>
        <p:txBody>
          <a:bodyPr/>
          <a:lstStyle/>
          <a:p>
            <a:pPr>
              <a:defRPr/>
            </a:pPr>
            <a:r>
              <a:rPr lang="en-US" altLang="en-US" dirty="0"/>
              <a:t>September 2020</a:t>
            </a:r>
            <a:endParaRPr lang="en-GB" altLang="en-US" dirty="0"/>
          </a:p>
        </p:txBody>
      </p:sp>
      <p:sp>
        <p:nvSpPr>
          <p:cNvPr id="5" name="Footer Placeholder 4">
            <a:extLst>
              <a:ext uri="{FF2B5EF4-FFF2-40B4-BE49-F238E27FC236}">
                <a16:creationId xmlns:a16="http://schemas.microsoft.com/office/drawing/2014/main" id="{CF369CDF-0195-4A4D-8384-153047703114}"/>
              </a:ext>
            </a:extLst>
          </p:cNvPr>
          <p:cNvSpPr>
            <a:spLocks noGrp="1"/>
          </p:cNvSpPr>
          <p:nvPr>
            <p:ph type="ftr" sz="quarter" idx="11"/>
          </p:nvPr>
        </p:nvSpPr>
        <p:spPr/>
        <p:txBody>
          <a:bodyPr/>
          <a:lstStyle/>
          <a:p>
            <a:pPr>
              <a:defRPr/>
            </a:pPr>
            <a:r>
              <a:rPr lang="en-GB" dirty="0"/>
              <a:t>Alice Chen (Qualcomm)</a:t>
            </a:r>
          </a:p>
        </p:txBody>
      </p:sp>
      <p:sp>
        <p:nvSpPr>
          <p:cNvPr id="6" name="Slide Number Placeholder 5">
            <a:extLst>
              <a:ext uri="{FF2B5EF4-FFF2-40B4-BE49-F238E27FC236}">
                <a16:creationId xmlns:a16="http://schemas.microsoft.com/office/drawing/2014/main" id="{E6859653-5027-47A7-8FA1-A16593E9B340}"/>
              </a:ext>
            </a:extLst>
          </p:cNvPr>
          <p:cNvSpPr>
            <a:spLocks noGrp="1"/>
          </p:cNvSpPr>
          <p:nvPr>
            <p:ph type="sldNum" sz="quarter" idx="12"/>
          </p:nvPr>
        </p:nvSpPr>
        <p:spPr/>
        <p:txBody>
          <a:bodyPr/>
          <a:lstStyle/>
          <a:p>
            <a:pPr>
              <a:defRPr/>
            </a:pPr>
            <a:r>
              <a:rPr lang="en-GB" altLang="en-US" dirty="0"/>
              <a:t>Slide </a:t>
            </a:r>
            <a:fld id="{6D24465E-2B0A-4D96-BA39-EC98956D452B}" type="slidenum">
              <a:rPr lang="en-GB" altLang="en-US" smtClean="0"/>
              <a:pPr>
                <a:defRPr/>
              </a:pPr>
              <a:t>2</a:t>
            </a:fld>
            <a:endParaRPr lang="en-GB" altLang="en-US" dirty="0"/>
          </a:p>
        </p:txBody>
      </p:sp>
      <p:grpSp>
        <p:nvGrpSpPr>
          <p:cNvPr id="16" name="Group 15">
            <a:extLst>
              <a:ext uri="{FF2B5EF4-FFF2-40B4-BE49-F238E27FC236}">
                <a16:creationId xmlns:a16="http://schemas.microsoft.com/office/drawing/2014/main" id="{8DAC3AD6-4FC5-4FC5-9647-345A66535B67}"/>
              </a:ext>
            </a:extLst>
          </p:cNvPr>
          <p:cNvGrpSpPr/>
          <p:nvPr/>
        </p:nvGrpSpPr>
        <p:grpSpPr>
          <a:xfrm>
            <a:off x="780472" y="2060848"/>
            <a:ext cx="7492960" cy="374890"/>
            <a:chOff x="780472" y="4926318"/>
            <a:chExt cx="7492960" cy="374890"/>
          </a:xfrm>
        </p:grpSpPr>
        <p:sp>
          <p:nvSpPr>
            <p:cNvPr id="7" name="Rectangle 6">
              <a:extLst>
                <a:ext uri="{FF2B5EF4-FFF2-40B4-BE49-F238E27FC236}">
                  <a16:creationId xmlns:a16="http://schemas.microsoft.com/office/drawing/2014/main" id="{1733B0A7-BD03-45F7-B89C-2E085D92A25F}"/>
                </a:ext>
              </a:extLst>
            </p:cNvPr>
            <p:cNvSpPr/>
            <p:nvPr/>
          </p:nvSpPr>
          <p:spPr bwMode="auto">
            <a:xfrm>
              <a:off x="1691680" y="4949385"/>
              <a:ext cx="836909" cy="336140"/>
            </a:xfrm>
            <a:prstGeom prst="rect">
              <a:avLst/>
            </a:prstGeom>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00" dirty="0">
                  <a:solidFill>
                    <a:schemeClr val="tx1"/>
                  </a:solidFill>
                </a:rPr>
                <a:t>L-STF</a:t>
              </a:r>
            </a:p>
          </p:txBody>
        </p:sp>
        <p:sp>
          <p:nvSpPr>
            <p:cNvPr id="8" name="Rectangle 7">
              <a:extLst>
                <a:ext uri="{FF2B5EF4-FFF2-40B4-BE49-F238E27FC236}">
                  <a16:creationId xmlns:a16="http://schemas.microsoft.com/office/drawing/2014/main" id="{BE62A78A-6B61-48D2-9DF9-DF122C8B682F}"/>
                </a:ext>
              </a:extLst>
            </p:cNvPr>
            <p:cNvSpPr/>
            <p:nvPr/>
          </p:nvSpPr>
          <p:spPr bwMode="auto">
            <a:xfrm>
              <a:off x="2528589" y="4949383"/>
              <a:ext cx="836909" cy="336141"/>
            </a:xfrm>
            <a:prstGeom prst="rect">
              <a:avLst/>
            </a:prstGeom>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00" dirty="0">
                  <a:solidFill>
                    <a:schemeClr val="tx1"/>
                  </a:solidFill>
                </a:rPr>
                <a:t>L-LTF</a:t>
              </a:r>
            </a:p>
          </p:txBody>
        </p:sp>
        <p:sp>
          <p:nvSpPr>
            <p:cNvPr id="9" name="Rectangle 8">
              <a:extLst>
                <a:ext uri="{FF2B5EF4-FFF2-40B4-BE49-F238E27FC236}">
                  <a16:creationId xmlns:a16="http://schemas.microsoft.com/office/drawing/2014/main" id="{6D977559-37CE-4D4F-A5D4-791C8CFE4E74}"/>
                </a:ext>
              </a:extLst>
            </p:cNvPr>
            <p:cNvSpPr/>
            <p:nvPr/>
          </p:nvSpPr>
          <p:spPr bwMode="auto">
            <a:xfrm>
              <a:off x="3365498" y="4944309"/>
              <a:ext cx="602247" cy="346775"/>
            </a:xfrm>
            <a:prstGeom prst="rect">
              <a:avLst/>
            </a:prstGeom>
            <a:solidFill>
              <a:srgbClr val="00B0F0"/>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00" dirty="0">
                  <a:solidFill>
                    <a:schemeClr val="tx1"/>
                  </a:solidFill>
                </a:rPr>
                <a:t>L-SIG</a:t>
              </a:r>
            </a:p>
          </p:txBody>
        </p:sp>
        <p:sp>
          <p:nvSpPr>
            <p:cNvPr id="10" name="Rectangle 9">
              <a:extLst>
                <a:ext uri="{FF2B5EF4-FFF2-40B4-BE49-F238E27FC236}">
                  <a16:creationId xmlns:a16="http://schemas.microsoft.com/office/drawing/2014/main" id="{A4158FAD-4ABF-4504-8537-AEF4D860D705}"/>
                </a:ext>
              </a:extLst>
            </p:cNvPr>
            <p:cNvSpPr/>
            <p:nvPr/>
          </p:nvSpPr>
          <p:spPr bwMode="auto">
            <a:xfrm>
              <a:off x="3967745" y="4944309"/>
              <a:ext cx="602247" cy="346775"/>
            </a:xfrm>
            <a:prstGeom prst="rect">
              <a:avLst/>
            </a:prstGeom>
            <a:solidFill>
              <a:srgbClr val="00B0F0"/>
            </a:solidFill>
            <a:ln>
              <a:prstDash val="solid"/>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00" dirty="0">
                  <a:solidFill>
                    <a:schemeClr val="tx1"/>
                  </a:solidFill>
                </a:rPr>
                <a:t>RL SIG</a:t>
              </a:r>
            </a:p>
          </p:txBody>
        </p:sp>
        <p:sp>
          <p:nvSpPr>
            <p:cNvPr id="11" name="Rectangle 10">
              <a:extLst>
                <a:ext uri="{FF2B5EF4-FFF2-40B4-BE49-F238E27FC236}">
                  <a16:creationId xmlns:a16="http://schemas.microsoft.com/office/drawing/2014/main" id="{121E392C-4C0C-40D8-B778-C94B6F586141}"/>
                </a:ext>
              </a:extLst>
            </p:cNvPr>
            <p:cNvSpPr/>
            <p:nvPr/>
          </p:nvSpPr>
          <p:spPr bwMode="auto">
            <a:xfrm>
              <a:off x="4569992" y="4944309"/>
              <a:ext cx="1192713" cy="346775"/>
            </a:xfrm>
            <a:prstGeom prst="rect">
              <a:avLst/>
            </a:prstGeom>
            <a:solidFill>
              <a:srgbClr val="00B0F0"/>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00" dirty="0">
                  <a:solidFill>
                    <a:schemeClr val="tx1"/>
                  </a:solidFill>
                </a:rPr>
                <a:t>U-SIG</a:t>
              </a:r>
            </a:p>
          </p:txBody>
        </p:sp>
        <p:sp>
          <p:nvSpPr>
            <p:cNvPr id="12" name="TextBox 11">
              <a:extLst>
                <a:ext uri="{FF2B5EF4-FFF2-40B4-BE49-F238E27FC236}">
                  <a16:creationId xmlns:a16="http://schemas.microsoft.com/office/drawing/2014/main" id="{22EEBDAB-56E8-4433-8E17-328555D6177F}"/>
                </a:ext>
              </a:extLst>
            </p:cNvPr>
            <p:cNvSpPr txBox="1"/>
            <p:nvPr/>
          </p:nvSpPr>
          <p:spPr>
            <a:xfrm>
              <a:off x="780472" y="4931876"/>
              <a:ext cx="1127232" cy="369332"/>
            </a:xfrm>
            <a:prstGeom prst="rect">
              <a:avLst/>
            </a:prstGeom>
            <a:noFill/>
          </p:spPr>
          <p:txBody>
            <a:bodyPr wrap="none" rtlCol="0">
              <a:spAutoFit/>
            </a:bodyPr>
            <a:lstStyle/>
            <a:p>
              <a:r>
                <a:rPr lang="en-US" dirty="0"/>
                <a:t>TB PPDU</a:t>
              </a:r>
            </a:p>
          </p:txBody>
        </p:sp>
        <p:sp>
          <p:nvSpPr>
            <p:cNvPr id="13" name="Rectangle 12">
              <a:extLst>
                <a:ext uri="{FF2B5EF4-FFF2-40B4-BE49-F238E27FC236}">
                  <a16:creationId xmlns:a16="http://schemas.microsoft.com/office/drawing/2014/main" id="{3EC1EEDE-FE77-42B3-86DE-7CBBACF4599E}"/>
                </a:ext>
              </a:extLst>
            </p:cNvPr>
            <p:cNvSpPr/>
            <p:nvPr/>
          </p:nvSpPr>
          <p:spPr bwMode="auto">
            <a:xfrm>
              <a:off x="5762705" y="4931877"/>
              <a:ext cx="836909" cy="35364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EHT-STF</a:t>
              </a:r>
            </a:p>
          </p:txBody>
        </p:sp>
        <p:sp>
          <p:nvSpPr>
            <p:cNvPr id="14" name="Rectangle 13">
              <a:extLst>
                <a:ext uri="{FF2B5EF4-FFF2-40B4-BE49-F238E27FC236}">
                  <a16:creationId xmlns:a16="http://schemas.microsoft.com/office/drawing/2014/main" id="{2D077B1C-DCDE-46EC-A163-4D13CF16E690}"/>
                </a:ext>
              </a:extLst>
            </p:cNvPr>
            <p:cNvSpPr/>
            <p:nvPr/>
          </p:nvSpPr>
          <p:spPr bwMode="auto">
            <a:xfrm>
              <a:off x="6599614" y="4926318"/>
              <a:ext cx="834793" cy="36476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EHT-LTFs</a:t>
              </a:r>
            </a:p>
          </p:txBody>
        </p:sp>
        <p:sp>
          <p:nvSpPr>
            <p:cNvPr id="15" name="Rectangle 14">
              <a:extLst>
                <a:ext uri="{FF2B5EF4-FFF2-40B4-BE49-F238E27FC236}">
                  <a16:creationId xmlns:a16="http://schemas.microsoft.com/office/drawing/2014/main" id="{B4AA2437-5791-4D3B-80F4-CE87D522663D}"/>
                </a:ext>
              </a:extLst>
            </p:cNvPr>
            <p:cNvSpPr/>
            <p:nvPr/>
          </p:nvSpPr>
          <p:spPr bwMode="auto">
            <a:xfrm>
              <a:off x="7436523" y="4931876"/>
              <a:ext cx="836909" cy="35364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Data</a:t>
              </a:r>
            </a:p>
          </p:txBody>
        </p:sp>
      </p:grpSp>
    </p:spTree>
    <p:extLst>
      <p:ext uri="{BB962C8B-B14F-4D97-AF65-F5344CB8AC3E}">
        <p14:creationId xmlns:p14="http://schemas.microsoft.com/office/powerpoint/2010/main" val="2994607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6B0D7-C3ED-4131-A42B-EA0470AEF6EA}"/>
              </a:ext>
            </a:extLst>
          </p:cNvPr>
          <p:cNvSpPr>
            <a:spLocks noGrp="1"/>
          </p:cNvSpPr>
          <p:nvPr>
            <p:ph type="title"/>
          </p:nvPr>
        </p:nvSpPr>
        <p:spPr/>
        <p:txBody>
          <a:bodyPr/>
          <a:lstStyle/>
          <a:p>
            <a:r>
              <a:rPr lang="en-US" dirty="0"/>
              <a:t>U-SIG Design in TB PPDU</a:t>
            </a:r>
          </a:p>
        </p:txBody>
      </p:sp>
      <p:sp>
        <p:nvSpPr>
          <p:cNvPr id="3" name="Content Placeholder 2">
            <a:extLst>
              <a:ext uri="{FF2B5EF4-FFF2-40B4-BE49-F238E27FC236}">
                <a16:creationId xmlns:a16="http://schemas.microsoft.com/office/drawing/2014/main" id="{84EF519A-E065-4FB2-8997-5D5A58DBCECF}"/>
              </a:ext>
            </a:extLst>
          </p:cNvPr>
          <p:cNvSpPr>
            <a:spLocks noGrp="1"/>
          </p:cNvSpPr>
          <p:nvPr>
            <p:ph idx="1"/>
          </p:nvPr>
        </p:nvSpPr>
        <p:spPr>
          <a:xfrm>
            <a:off x="684213" y="1989138"/>
            <a:ext cx="3743771" cy="4114800"/>
          </a:xfrm>
        </p:spPr>
        <p:txBody>
          <a:bodyPr/>
          <a:lstStyle/>
          <a:p>
            <a:r>
              <a:rPr lang="en-US" sz="1600" dirty="0"/>
              <a:t>U-SIG of TB PPDU contains the same version independent fields as U-SIG of the EHT MU PPDU as well as PPDU Format &amp; EHT-SIG Compression field (+1 reserved bit)</a:t>
            </a:r>
          </a:p>
          <a:p>
            <a:r>
              <a:rPr lang="en-US" sz="1600" dirty="0"/>
              <a:t>We leave ~2 reserved bits</a:t>
            </a:r>
          </a:p>
          <a:p>
            <a:r>
              <a:rPr lang="en-US" sz="1600" dirty="0"/>
              <a:t>17 TBD bits many not be enough to satisfy all the potential needs in the following </a:t>
            </a:r>
          </a:p>
          <a:p>
            <a:pPr lvl="1"/>
            <a:r>
              <a:rPr lang="en-US" sz="1400" dirty="0"/>
              <a:t>11ax like SR fields (e.g. 16 bits for 160MHz)</a:t>
            </a:r>
          </a:p>
          <a:p>
            <a:pPr lvl="1"/>
            <a:r>
              <a:rPr lang="en-US" sz="1400"/>
              <a:t>Punctured </a:t>
            </a:r>
            <a:r>
              <a:rPr lang="en-US" sz="1400" dirty="0"/>
              <a:t>channel information</a:t>
            </a:r>
          </a:p>
          <a:p>
            <a:pPr lvl="1"/>
            <a:r>
              <a:rPr lang="en-US" sz="1400" dirty="0"/>
              <a:t>Additional bits needed for U-SIG version independent fields: like more bits for BSS color or TXOP</a:t>
            </a:r>
          </a:p>
          <a:p>
            <a:pPr lvl="1"/>
            <a:r>
              <a:rPr lang="en-US" sz="1400" dirty="0"/>
              <a:t>Reserved bits for R2 features</a:t>
            </a:r>
          </a:p>
          <a:p>
            <a:endParaRPr lang="en-US" sz="1600" dirty="0"/>
          </a:p>
        </p:txBody>
      </p:sp>
      <p:sp>
        <p:nvSpPr>
          <p:cNvPr id="4" name="Date Placeholder 3">
            <a:extLst>
              <a:ext uri="{FF2B5EF4-FFF2-40B4-BE49-F238E27FC236}">
                <a16:creationId xmlns:a16="http://schemas.microsoft.com/office/drawing/2014/main" id="{E13CDB67-3D47-4810-9B6D-99EDFBD2D687}"/>
              </a:ext>
            </a:extLst>
          </p:cNvPr>
          <p:cNvSpPr>
            <a:spLocks noGrp="1"/>
          </p:cNvSpPr>
          <p:nvPr>
            <p:ph type="dt" sz="half" idx="10"/>
          </p:nvPr>
        </p:nvSpPr>
        <p:spPr/>
        <p:txBody>
          <a:bodyPr/>
          <a:lstStyle/>
          <a:p>
            <a:pPr>
              <a:defRPr/>
            </a:pPr>
            <a:r>
              <a:rPr lang="en-US" altLang="en-US" dirty="0"/>
              <a:t>September 2020</a:t>
            </a:r>
            <a:endParaRPr lang="en-GB" altLang="en-US" dirty="0"/>
          </a:p>
        </p:txBody>
      </p:sp>
      <p:sp>
        <p:nvSpPr>
          <p:cNvPr id="5" name="Footer Placeholder 4">
            <a:extLst>
              <a:ext uri="{FF2B5EF4-FFF2-40B4-BE49-F238E27FC236}">
                <a16:creationId xmlns:a16="http://schemas.microsoft.com/office/drawing/2014/main" id="{EE3BFDFB-A477-46E7-AFCF-A01F053556FF}"/>
              </a:ext>
            </a:extLst>
          </p:cNvPr>
          <p:cNvSpPr>
            <a:spLocks noGrp="1"/>
          </p:cNvSpPr>
          <p:nvPr>
            <p:ph type="ftr" sz="quarter" idx="11"/>
          </p:nvPr>
        </p:nvSpPr>
        <p:spPr/>
        <p:txBody>
          <a:bodyPr/>
          <a:lstStyle/>
          <a:p>
            <a:pPr>
              <a:defRPr/>
            </a:pPr>
            <a:r>
              <a:rPr lang="en-GB" dirty="0"/>
              <a:t>Alice Chen (Qualcomm)</a:t>
            </a:r>
          </a:p>
        </p:txBody>
      </p:sp>
      <p:sp>
        <p:nvSpPr>
          <p:cNvPr id="6" name="Slide Number Placeholder 5">
            <a:extLst>
              <a:ext uri="{FF2B5EF4-FFF2-40B4-BE49-F238E27FC236}">
                <a16:creationId xmlns:a16="http://schemas.microsoft.com/office/drawing/2014/main" id="{45542A06-5C0D-4B51-9BF2-C988C7BF61B5}"/>
              </a:ext>
            </a:extLst>
          </p:cNvPr>
          <p:cNvSpPr>
            <a:spLocks noGrp="1"/>
          </p:cNvSpPr>
          <p:nvPr>
            <p:ph type="sldNum" sz="quarter" idx="12"/>
          </p:nvPr>
        </p:nvSpPr>
        <p:spPr/>
        <p:txBody>
          <a:bodyPr/>
          <a:lstStyle/>
          <a:p>
            <a:pPr>
              <a:defRPr/>
            </a:pPr>
            <a:r>
              <a:rPr lang="en-GB" altLang="en-US" dirty="0"/>
              <a:t>Slide </a:t>
            </a:r>
            <a:fld id="{6D24465E-2B0A-4D96-BA39-EC98956D452B}" type="slidenum">
              <a:rPr lang="en-GB" altLang="en-US" smtClean="0"/>
              <a:pPr>
                <a:defRPr/>
              </a:pPr>
              <a:t>3</a:t>
            </a:fld>
            <a:endParaRPr lang="en-GB" altLang="en-US" dirty="0"/>
          </a:p>
        </p:txBody>
      </p:sp>
      <p:graphicFrame>
        <p:nvGraphicFramePr>
          <p:cNvPr id="7" name="Table 6">
            <a:extLst>
              <a:ext uri="{FF2B5EF4-FFF2-40B4-BE49-F238E27FC236}">
                <a16:creationId xmlns:a16="http://schemas.microsoft.com/office/drawing/2014/main" id="{6324C4A0-1B8B-469B-93B4-96C7E2D22FA5}"/>
              </a:ext>
            </a:extLst>
          </p:cNvPr>
          <p:cNvGraphicFramePr>
            <a:graphicFrameLocks noGrp="1"/>
          </p:cNvGraphicFramePr>
          <p:nvPr>
            <p:extLst>
              <p:ext uri="{D42A27DB-BD31-4B8C-83A1-F6EECF244321}">
                <p14:modId xmlns:p14="http://schemas.microsoft.com/office/powerpoint/2010/main" val="1450738448"/>
              </p:ext>
            </p:extLst>
          </p:nvPr>
        </p:nvGraphicFramePr>
        <p:xfrm>
          <a:off x="4427984" y="1989138"/>
          <a:ext cx="4292601" cy="2876550"/>
        </p:xfrm>
        <a:graphic>
          <a:graphicData uri="http://schemas.openxmlformats.org/drawingml/2006/table">
            <a:tbl>
              <a:tblPr firstRow="1" firstCol="1" bandRow="1">
                <a:tableStyleId>{5C22544A-7EE6-4342-B048-85BDC9FD1C3A}</a:tableStyleId>
              </a:tblPr>
              <a:tblGrid>
                <a:gridCol w="792088">
                  <a:extLst>
                    <a:ext uri="{9D8B030D-6E8A-4147-A177-3AD203B41FA5}">
                      <a16:colId xmlns:a16="http://schemas.microsoft.com/office/drawing/2014/main" val="4172995795"/>
                    </a:ext>
                  </a:extLst>
                </a:gridCol>
                <a:gridCol w="936104">
                  <a:extLst>
                    <a:ext uri="{9D8B030D-6E8A-4147-A177-3AD203B41FA5}">
                      <a16:colId xmlns:a16="http://schemas.microsoft.com/office/drawing/2014/main" val="2746051826"/>
                    </a:ext>
                  </a:extLst>
                </a:gridCol>
                <a:gridCol w="2088232">
                  <a:extLst>
                    <a:ext uri="{9D8B030D-6E8A-4147-A177-3AD203B41FA5}">
                      <a16:colId xmlns:a16="http://schemas.microsoft.com/office/drawing/2014/main" val="2581415727"/>
                    </a:ext>
                  </a:extLst>
                </a:gridCol>
                <a:gridCol w="476177">
                  <a:extLst>
                    <a:ext uri="{9D8B030D-6E8A-4147-A177-3AD203B41FA5}">
                      <a16:colId xmlns:a16="http://schemas.microsoft.com/office/drawing/2014/main" val="3933095466"/>
                    </a:ext>
                  </a:extLst>
                </a:gridCol>
              </a:tblGrid>
              <a:tr h="190500">
                <a:tc>
                  <a:txBody>
                    <a:bodyPr/>
                    <a:lstStyle/>
                    <a:p>
                      <a:pPr algn="ctr" fontAlgn="ctr"/>
                      <a:r>
                        <a:rPr lang="en-US" sz="1200" b="1" i="0" u="none" strike="noStrike" dirty="0">
                          <a:solidFill>
                            <a:schemeClr val="bg1"/>
                          </a:solidFill>
                          <a:effectLst/>
                          <a:latin typeface="Times New Roman" panose="02020603050405020304" pitchFamily="18" charset="0"/>
                        </a:rPr>
                        <a:t>Field</a:t>
                      </a:r>
                    </a:p>
                  </a:txBody>
                  <a:tcPr marL="9525" marR="9525" marT="9525" marB="0" anchor="ctr"/>
                </a:tc>
                <a:tc>
                  <a:txBody>
                    <a:bodyPr/>
                    <a:lstStyle/>
                    <a:p>
                      <a:pPr algn="ctr" fontAlgn="ctr"/>
                      <a:r>
                        <a:rPr lang="en-US" sz="1200" b="1" i="0" u="none" strike="noStrike">
                          <a:solidFill>
                            <a:schemeClr val="bg1"/>
                          </a:solidFill>
                          <a:effectLst/>
                          <a:latin typeface="Times New Roman" panose="02020603050405020304" pitchFamily="18" charset="0"/>
                        </a:rPr>
                        <a:t>Category</a:t>
                      </a:r>
                    </a:p>
                  </a:txBody>
                  <a:tcPr marL="9525" marR="9525" marT="9525" marB="0" anchor="ctr"/>
                </a:tc>
                <a:tc>
                  <a:txBody>
                    <a:bodyPr/>
                    <a:lstStyle/>
                    <a:p>
                      <a:pPr algn="ctr" fontAlgn="ctr"/>
                      <a:r>
                        <a:rPr lang="en-US" sz="1200" b="1" i="0" u="none" strike="noStrike">
                          <a:solidFill>
                            <a:schemeClr val="bg1"/>
                          </a:solidFill>
                          <a:effectLst/>
                          <a:latin typeface="Times New Roman" panose="02020603050405020304" pitchFamily="18" charset="0"/>
                        </a:rPr>
                        <a:t>Subfield</a:t>
                      </a:r>
                    </a:p>
                  </a:txBody>
                  <a:tcPr marL="9525" marR="9525" marT="9525" marB="0" anchor="ctr"/>
                </a:tc>
                <a:tc>
                  <a:txBody>
                    <a:bodyPr/>
                    <a:lstStyle/>
                    <a:p>
                      <a:pPr algn="l" fontAlgn="ctr"/>
                      <a:r>
                        <a:rPr lang="en-US" sz="1200" b="1" i="0" u="none" strike="noStrike" dirty="0">
                          <a:solidFill>
                            <a:schemeClr val="bg1"/>
                          </a:solidFill>
                          <a:effectLst/>
                          <a:latin typeface="Times New Roman" panose="02020603050405020304" pitchFamily="18" charset="0"/>
                        </a:rPr>
                        <a:t>Bits</a:t>
                      </a:r>
                    </a:p>
                  </a:txBody>
                  <a:tcPr marL="9525" marR="9525" marT="9525" marB="0" anchor="ctr"/>
                </a:tc>
                <a:extLst>
                  <a:ext uri="{0D108BD9-81ED-4DB2-BD59-A6C34878D82A}">
                    <a16:rowId xmlns:a16="http://schemas.microsoft.com/office/drawing/2014/main" val="1346526529"/>
                  </a:ext>
                </a:extLst>
              </a:tr>
              <a:tr h="190500">
                <a:tc rowSpan="13">
                  <a:txBody>
                    <a:bodyPr/>
                    <a:lstStyle/>
                    <a:p>
                      <a:pPr algn="ctr" fontAlgn="ctr"/>
                      <a:r>
                        <a:rPr lang="en-US" sz="1200" b="1" i="0" u="none" strike="noStrike" dirty="0">
                          <a:solidFill>
                            <a:schemeClr val="bg1"/>
                          </a:solidFill>
                          <a:effectLst/>
                          <a:latin typeface="Times New Roman" panose="02020603050405020304" pitchFamily="18" charset="0"/>
                        </a:rPr>
                        <a:t>U-SIG</a:t>
                      </a:r>
                    </a:p>
                  </a:txBody>
                  <a:tcPr marL="9525" marR="9525" marT="9525" marB="0" anchor="ctr"/>
                </a:tc>
                <a:tc rowSpan="5">
                  <a:txBody>
                    <a:bodyPr/>
                    <a:lstStyle/>
                    <a:p>
                      <a:pPr algn="ctr" fontAlgn="ctr"/>
                      <a:r>
                        <a:rPr lang="en-US" sz="1200" b="0" i="0" u="none" strike="noStrike" dirty="0">
                          <a:solidFill>
                            <a:srgbClr val="000000"/>
                          </a:solidFill>
                          <a:effectLst/>
                          <a:latin typeface="Times New Roman" panose="02020603050405020304" pitchFamily="18" charset="0"/>
                        </a:rPr>
                        <a:t>Version Independent </a:t>
                      </a:r>
                    </a:p>
                  </a:txBody>
                  <a:tcPr marL="9525" marR="9525" marT="9525" marB="0" anchor="ctr"/>
                </a:tc>
                <a:tc>
                  <a:txBody>
                    <a:bodyPr/>
                    <a:lstStyle/>
                    <a:p>
                      <a:pPr algn="ctr" fontAlgn="ctr"/>
                      <a:r>
                        <a:rPr lang="en-US" sz="1200" b="0" i="0" u="none" strike="noStrike">
                          <a:solidFill>
                            <a:srgbClr val="000000"/>
                          </a:solidFill>
                          <a:effectLst/>
                          <a:latin typeface="Times New Roman" panose="02020603050405020304" pitchFamily="18" charset="0"/>
                        </a:rPr>
                        <a:t>Version identifier</a:t>
                      </a:r>
                    </a:p>
                  </a:txBody>
                  <a:tcPr marL="9525" marR="9525" marT="9525" marB="0" anchor="ctr"/>
                </a:tc>
                <a:tc>
                  <a:txBody>
                    <a:bodyPr/>
                    <a:lstStyle/>
                    <a:p>
                      <a:pPr algn="ctr" fontAlgn="ctr"/>
                      <a:r>
                        <a:rPr lang="en-US" sz="1200" b="0" i="0" u="none" strike="noStrike">
                          <a:solidFill>
                            <a:srgbClr val="000000"/>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3357184179"/>
                  </a:ext>
                </a:extLst>
              </a:tr>
              <a:tr h="190500">
                <a:tc vMerge="1">
                  <a:txBody>
                    <a:bodyPr/>
                    <a:lstStyle/>
                    <a:p>
                      <a:endParaRPr lang="en-US"/>
                    </a:p>
                  </a:txBody>
                  <a:tcPr/>
                </a:tc>
                <a:tc vMerge="1">
                  <a:txBody>
                    <a:bodyPr/>
                    <a:lstStyle/>
                    <a:p>
                      <a:endParaRPr lang="en-US"/>
                    </a:p>
                  </a:txBody>
                  <a:tcPr/>
                </a:tc>
                <a:tc>
                  <a:txBody>
                    <a:bodyPr/>
                    <a:lstStyle/>
                    <a:p>
                      <a:pPr algn="ctr" fontAlgn="ctr"/>
                      <a:r>
                        <a:rPr lang="en-US" sz="1200" b="0" i="0" u="none" strike="noStrike">
                          <a:solidFill>
                            <a:srgbClr val="000000"/>
                          </a:solidFill>
                          <a:effectLst/>
                          <a:latin typeface="Times New Roman" panose="02020603050405020304" pitchFamily="18" charset="0"/>
                        </a:rPr>
                        <a:t>PPDU BW</a:t>
                      </a:r>
                    </a:p>
                  </a:txBody>
                  <a:tcPr marL="9525" marR="9525" marT="9525" marB="0" anchor="ctr"/>
                </a:tc>
                <a:tc>
                  <a:txBody>
                    <a:bodyPr/>
                    <a:lstStyle/>
                    <a:p>
                      <a:pPr algn="ctr" fontAlgn="ctr"/>
                      <a:r>
                        <a:rPr lang="en-US" sz="1200" b="0" i="0" u="none" strike="noStrike">
                          <a:solidFill>
                            <a:srgbClr val="000000"/>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671456215"/>
                  </a:ext>
                </a:extLst>
              </a:tr>
              <a:tr h="190500">
                <a:tc vMerge="1">
                  <a:txBody>
                    <a:bodyPr/>
                    <a:lstStyle/>
                    <a:p>
                      <a:endParaRPr lang="en-US"/>
                    </a:p>
                  </a:txBody>
                  <a:tcPr/>
                </a:tc>
                <a:tc vMerge="1">
                  <a:txBody>
                    <a:bodyPr/>
                    <a:lstStyle/>
                    <a:p>
                      <a:endParaRPr lang="en-US"/>
                    </a:p>
                  </a:txBody>
                  <a:tcPr/>
                </a:tc>
                <a:tc>
                  <a:txBody>
                    <a:bodyPr/>
                    <a:lstStyle/>
                    <a:p>
                      <a:pPr algn="ctr" fontAlgn="ctr"/>
                      <a:r>
                        <a:rPr lang="en-US" sz="1200" b="0" i="0" u="none" strike="noStrike">
                          <a:solidFill>
                            <a:srgbClr val="000000"/>
                          </a:solidFill>
                          <a:effectLst/>
                          <a:latin typeface="Times New Roman" panose="02020603050405020304" pitchFamily="18" charset="0"/>
                        </a:rPr>
                        <a:t>UL/DL</a:t>
                      </a:r>
                    </a:p>
                  </a:txBody>
                  <a:tcPr marL="9525" marR="9525" marT="9525" marB="0" anchor="ctr"/>
                </a:tc>
                <a:tc>
                  <a:txBody>
                    <a:bodyPr/>
                    <a:lstStyle/>
                    <a:p>
                      <a:pPr algn="ctr" fontAlgn="ctr"/>
                      <a:r>
                        <a:rPr lang="en-US" sz="1200" b="0" i="0" u="none" strike="noStrike">
                          <a:solidFill>
                            <a:srgbClr val="0000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3356344908"/>
                  </a:ext>
                </a:extLst>
              </a:tr>
              <a:tr h="190500">
                <a:tc vMerge="1">
                  <a:txBody>
                    <a:bodyPr/>
                    <a:lstStyle/>
                    <a:p>
                      <a:endParaRPr lang="en-US"/>
                    </a:p>
                  </a:txBody>
                  <a:tcPr/>
                </a:tc>
                <a:tc vMerge="1">
                  <a:txBody>
                    <a:bodyPr/>
                    <a:lstStyle/>
                    <a:p>
                      <a:endParaRPr lang="en-US"/>
                    </a:p>
                  </a:txBody>
                  <a:tcPr/>
                </a:tc>
                <a:tc>
                  <a:txBody>
                    <a:bodyPr/>
                    <a:lstStyle/>
                    <a:p>
                      <a:pPr algn="ctr" fontAlgn="ctr"/>
                      <a:r>
                        <a:rPr lang="en-US" sz="1200" b="0" i="0" u="none" strike="noStrike">
                          <a:solidFill>
                            <a:srgbClr val="000000"/>
                          </a:solidFill>
                          <a:effectLst/>
                          <a:latin typeface="Times New Roman" panose="02020603050405020304" pitchFamily="18" charset="0"/>
                        </a:rPr>
                        <a:t>BSS color</a:t>
                      </a:r>
                    </a:p>
                  </a:txBody>
                  <a:tcPr marL="9525" marR="9525" marT="9525" marB="0" anchor="ctr"/>
                </a:tc>
                <a:tc>
                  <a:txBody>
                    <a:bodyPr/>
                    <a:lstStyle/>
                    <a:p>
                      <a:pPr algn="ctr" fontAlgn="ctr"/>
                      <a:r>
                        <a:rPr lang="en-US" sz="1200" b="0" i="0" u="none" strike="noStrike">
                          <a:solidFill>
                            <a:srgbClr val="000000"/>
                          </a:solidFill>
                          <a:effectLst/>
                          <a:latin typeface="Times New Roman" panose="02020603050405020304" pitchFamily="18" charset="0"/>
                        </a:rPr>
                        <a:t>6</a:t>
                      </a:r>
                    </a:p>
                  </a:txBody>
                  <a:tcPr marL="9525" marR="9525" marT="9525" marB="0" anchor="ctr"/>
                </a:tc>
                <a:extLst>
                  <a:ext uri="{0D108BD9-81ED-4DB2-BD59-A6C34878D82A}">
                    <a16:rowId xmlns:a16="http://schemas.microsoft.com/office/drawing/2014/main" val="3989848745"/>
                  </a:ext>
                </a:extLst>
              </a:tr>
              <a:tr h="190500">
                <a:tc vMerge="1">
                  <a:txBody>
                    <a:bodyPr/>
                    <a:lstStyle/>
                    <a:p>
                      <a:endParaRPr lang="en-US"/>
                    </a:p>
                  </a:txBody>
                  <a:tcPr/>
                </a:tc>
                <a:tc vMerge="1">
                  <a:txBody>
                    <a:bodyPr/>
                    <a:lstStyle/>
                    <a:p>
                      <a:endParaRPr lang="en-US"/>
                    </a:p>
                  </a:txBody>
                  <a:tcPr/>
                </a:tc>
                <a:tc>
                  <a:txBody>
                    <a:bodyPr/>
                    <a:lstStyle/>
                    <a:p>
                      <a:pPr algn="ctr" fontAlgn="ctr"/>
                      <a:r>
                        <a:rPr lang="en-US" sz="1200" b="0" i="0" u="none" strike="noStrike">
                          <a:solidFill>
                            <a:srgbClr val="000000"/>
                          </a:solidFill>
                          <a:effectLst/>
                          <a:latin typeface="Times New Roman" panose="02020603050405020304" pitchFamily="18" charset="0"/>
                        </a:rPr>
                        <a:t>TXOP</a:t>
                      </a:r>
                    </a:p>
                  </a:txBody>
                  <a:tcPr marL="9525" marR="9525" marT="9525" marB="0" anchor="ctr"/>
                </a:tc>
                <a:tc>
                  <a:txBody>
                    <a:bodyPr/>
                    <a:lstStyle/>
                    <a:p>
                      <a:pPr algn="ctr" fontAlgn="ctr"/>
                      <a:r>
                        <a:rPr lang="en-US" sz="1200" b="0" i="0" u="none" strike="noStrike">
                          <a:solidFill>
                            <a:srgbClr val="000000"/>
                          </a:solidFill>
                          <a:effectLst/>
                          <a:latin typeface="Times New Roman" panose="02020603050405020304" pitchFamily="18" charset="0"/>
                        </a:rPr>
                        <a:t>7</a:t>
                      </a:r>
                    </a:p>
                  </a:txBody>
                  <a:tcPr marL="9525" marR="9525" marT="9525" marB="0" anchor="ctr"/>
                </a:tc>
                <a:extLst>
                  <a:ext uri="{0D108BD9-81ED-4DB2-BD59-A6C34878D82A}">
                    <a16:rowId xmlns:a16="http://schemas.microsoft.com/office/drawing/2014/main" val="2444482454"/>
                  </a:ext>
                </a:extLst>
              </a:tr>
              <a:tr h="96203">
                <a:tc vMerge="1">
                  <a:txBody>
                    <a:bodyPr/>
                    <a:lstStyle/>
                    <a:p>
                      <a:endParaRPr lang="en-US"/>
                    </a:p>
                  </a:txBody>
                  <a:tcPr/>
                </a:tc>
                <a:tc>
                  <a:txBody>
                    <a:bodyPr/>
                    <a:lstStyle/>
                    <a:p>
                      <a:pPr algn="l" fontAlgn="ctr"/>
                      <a:r>
                        <a:rPr lang="en-US" sz="1200" b="0" i="0" u="none" strike="noStrike">
                          <a:solidFill>
                            <a:srgbClr val="000000"/>
                          </a:solidFill>
                          <a:effectLst/>
                          <a:latin typeface="Times New Roman" panose="02020603050405020304" pitchFamily="18" charset="0"/>
                        </a:rPr>
                        <a:t> </a:t>
                      </a:r>
                    </a:p>
                  </a:txBody>
                  <a:tcPr marL="9525" marR="9525" marT="9525" marB="0" anchor="ctr"/>
                </a:tc>
                <a:tc>
                  <a:txBody>
                    <a:bodyPr/>
                    <a:lstStyle/>
                    <a:p>
                      <a:pPr algn="ctr" fontAlgn="ctr"/>
                      <a:r>
                        <a:rPr lang="en-US" sz="1200" b="0" i="0" u="none" strike="noStrike">
                          <a:solidFill>
                            <a:srgbClr val="000000"/>
                          </a:solidFill>
                          <a:effectLst/>
                          <a:latin typeface="Times New Roman" panose="02020603050405020304" pitchFamily="18" charset="0"/>
                        </a:rPr>
                        <a:t>Reserved</a:t>
                      </a:r>
                    </a:p>
                  </a:txBody>
                  <a:tcPr marL="9525" marR="9525" marT="9525" marB="0" anchor="ctr"/>
                </a:tc>
                <a:tc>
                  <a:txBody>
                    <a:bodyPr/>
                    <a:lstStyle/>
                    <a:p>
                      <a:pPr algn="ctr" fontAlgn="ctr"/>
                      <a:r>
                        <a:rPr lang="en-US" sz="1200" b="0" i="0" u="none" strike="noStrike">
                          <a:solidFill>
                            <a:srgbClr val="000000"/>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1748781461"/>
                  </a:ext>
                </a:extLst>
              </a:tr>
              <a:tr h="0">
                <a:tc vMerge="1">
                  <a:txBody>
                    <a:bodyPr/>
                    <a:lstStyle/>
                    <a:p>
                      <a:endParaRPr lang="en-US"/>
                    </a:p>
                  </a:txBody>
                  <a:tcPr/>
                </a:tc>
                <a:tc>
                  <a:txBody>
                    <a:bodyPr/>
                    <a:lstStyle/>
                    <a:p>
                      <a:pPr algn="ctr" fontAlgn="ctr"/>
                      <a:r>
                        <a:rPr lang="en-US" sz="1200" b="0" i="0" u="none" strike="noStrike">
                          <a:solidFill>
                            <a:srgbClr val="000000"/>
                          </a:solidFill>
                          <a:effectLst/>
                          <a:latin typeface="Times New Roman" panose="02020603050405020304" pitchFamily="18" charset="0"/>
                        </a:rPr>
                        <a:t> </a:t>
                      </a:r>
                    </a:p>
                  </a:txBody>
                  <a:tcPr marL="9525" marR="9525" marT="9525" marB="0" anchor="ctr"/>
                </a:tc>
                <a:tc>
                  <a:txBody>
                    <a:bodyPr/>
                    <a:lstStyle/>
                    <a:p>
                      <a:pPr algn="ctr" fontAlgn="ctr"/>
                      <a:r>
                        <a:rPr lang="en-US" sz="1200" b="0" i="0" u="none" strike="noStrike" dirty="0">
                          <a:solidFill>
                            <a:srgbClr val="FF0000"/>
                          </a:solidFill>
                          <a:effectLst/>
                          <a:latin typeface="Times New Roman" panose="02020603050405020304" pitchFamily="18" charset="0"/>
                        </a:rPr>
                        <a:t>TBD1</a:t>
                      </a:r>
                    </a:p>
                  </a:txBody>
                  <a:tcPr marL="9525" marR="9525" marT="9525" marB="0" anchor="ctr"/>
                </a:tc>
                <a:tc>
                  <a:txBody>
                    <a:bodyPr/>
                    <a:lstStyle/>
                    <a:p>
                      <a:pPr algn="ctr" fontAlgn="ctr"/>
                      <a:r>
                        <a:rPr lang="en-US" sz="1200" b="0" i="0" u="none" strike="noStrike" dirty="0">
                          <a:solidFill>
                            <a:srgbClr val="FF0000"/>
                          </a:solidFill>
                          <a:effectLst/>
                          <a:latin typeface="Times New Roman" panose="02020603050405020304" pitchFamily="18" charset="0"/>
                        </a:rPr>
                        <a:t>4</a:t>
                      </a:r>
                    </a:p>
                  </a:txBody>
                  <a:tcPr marL="9525" marR="9525" marT="9525" marB="0" anchor="ctr"/>
                </a:tc>
                <a:extLst>
                  <a:ext uri="{0D108BD9-81ED-4DB2-BD59-A6C34878D82A}">
                    <a16:rowId xmlns:a16="http://schemas.microsoft.com/office/drawing/2014/main" val="827219267"/>
                  </a:ext>
                </a:extLst>
              </a:tr>
              <a:tr h="190500">
                <a:tc vMerge="1">
                  <a:txBody>
                    <a:bodyPr/>
                    <a:lstStyle/>
                    <a:p>
                      <a:endParaRPr lang="en-US"/>
                    </a:p>
                  </a:txBody>
                  <a:tcPr/>
                </a:tc>
                <a:tc rowSpan="3">
                  <a:txBody>
                    <a:bodyPr/>
                    <a:lstStyle/>
                    <a:p>
                      <a:pPr algn="ctr" fontAlgn="ctr"/>
                      <a:r>
                        <a:rPr lang="en-US" sz="1200" b="0" i="0" u="none" strike="noStrike">
                          <a:solidFill>
                            <a:srgbClr val="000000"/>
                          </a:solidFill>
                          <a:effectLst/>
                          <a:latin typeface="Times New Roman" panose="02020603050405020304" pitchFamily="18" charset="0"/>
                        </a:rPr>
                        <a:t>Version Dependent</a:t>
                      </a:r>
                    </a:p>
                  </a:txBody>
                  <a:tcPr marL="9525" marR="9525" marT="9525" marB="0" anchor="ctr"/>
                </a:tc>
                <a:tc>
                  <a:txBody>
                    <a:bodyPr/>
                    <a:lstStyle/>
                    <a:p>
                      <a:pPr algn="ctr" fontAlgn="ctr"/>
                      <a:r>
                        <a:rPr lang="en-US" sz="1200" b="0" i="0" u="none" strike="noStrike" dirty="0">
                          <a:solidFill>
                            <a:srgbClr val="000000"/>
                          </a:solidFill>
                          <a:effectLst/>
                          <a:latin typeface="Times New Roman" panose="02020603050405020304" pitchFamily="18" charset="0"/>
                        </a:rPr>
                        <a:t>PPDU format &amp; EHT-SIG Compression</a:t>
                      </a:r>
                    </a:p>
                  </a:txBody>
                  <a:tcPr marL="9525" marR="9525" marT="9525" marB="0" anchor="ctr"/>
                </a:tc>
                <a:tc>
                  <a:txBody>
                    <a:bodyPr/>
                    <a:lstStyle/>
                    <a:p>
                      <a:pPr algn="ctr" fontAlgn="ctr"/>
                      <a:r>
                        <a:rPr lang="en-US" sz="1200" b="0" i="0" u="none" strike="noStrike">
                          <a:solidFill>
                            <a:srgbClr val="000000"/>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2546520846"/>
                  </a:ext>
                </a:extLst>
              </a:tr>
              <a:tr h="190500">
                <a:tc vMerge="1">
                  <a:txBody>
                    <a:bodyPr/>
                    <a:lstStyle/>
                    <a:p>
                      <a:endParaRPr lang="en-US"/>
                    </a:p>
                  </a:txBody>
                  <a:tcPr/>
                </a:tc>
                <a:tc vMerge="1">
                  <a:txBody>
                    <a:bodyPr/>
                    <a:lstStyle/>
                    <a:p>
                      <a:endParaRPr lang="en-US"/>
                    </a:p>
                  </a:txBody>
                  <a:tcPr/>
                </a:tc>
                <a:tc>
                  <a:txBody>
                    <a:bodyPr/>
                    <a:lstStyle/>
                    <a:p>
                      <a:pPr algn="ctr" fontAlgn="ctr"/>
                      <a:r>
                        <a:rPr lang="en-US" sz="1200" b="0" i="0" u="none" strike="noStrike">
                          <a:solidFill>
                            <a:srgbClr val="000000"/>
                          </a:solidFill>
                          <a:effectLst/>
                          <a:latin typeface="Times New Roman" panose="02020603050405020304" pitchFamily="18" charset="0"/>
                        </a:rPr>
                        <a:t>Reserved </a:t>
                      </a:r>
                    </a:p>
                  </a:txBody>
                  <a:tcPr marL="9525" marR="9525" marT="9525" marB="0" anchor="ctr"/>
                </a:tc>
                <a:tc>
                  <a:txBody>
                    <a:bodyPr/>
                    <a:lstStyle/>
                    <a:p>
                      <a:pPr algn="ctr" fontAlgn="ctr"/>
                      <a:r>
                        <a:rPr lang="en-US" sz="1200" b="0" i="0" u="none" strike="noStrike">
                          <a:solidFill>
                            <a:srgbClr val="0000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3160255175"/>
                  </a:ext>
                </a:extLst>
              </a:tr>
              <a:tr h="190500">
                <a:tc vMerge="1">
                  <a:txBody>
                    <a:bodyPr/>
                    <a:lstStyle/>
                    <a:p>
                      <a:endParaRPr lang="en-US"/>
                    </a:p>
                  </a:txBody>
                  <a:tcPr/>
                </a:tc>
                <a:tc vMerge="1">
                  <a:txBody>
                    <a:bodyPr/>
                    <a:lstStyle/>
                    <a:p>
                      <a:endParaRPr lang="en-US"/>
                    </a:p>
                  </a:txBody>
                  <a:tcPr/>
                </a:tc>
                <a:tc>
                  <a:txBody>
                    <a:bodyPr/>
                    <a:lstStyle/>
                    <a:p>
                      <a:pPr algn="ctr" fontAlgn="ctr"/>
                      <a:r>
                        <a:rPr lang="en-US" sz="1200" b="0" i="0" u="none" strike="noStrike" dirty="0">
                          <a:solidFill>
                            <a:srgbClr val="FF0000"/>
                          </a:solidFill>
                          <a:effectLst/>
                          <a:latin typeface="Times New Roman" panose="02020603050405020304" pitchFamily="18" charset="0"/>
                        </a:rPr>
                        <a:t>TBD2</a:t>
                      </a:r>
                    </a:p>
                  </a:txBody>
                  <a:tcPr marL="9525" marR="9525" marT="9525" marB="0" anchor="ctr"/>
                </a:tc>
                <a:tc>
                  <a:txBody>
                    <a:bodyPr/>
                    <a:lstStyle/>
                    <a:p>
                      <a:pPr algn="ctr" fontAlgn="ctr"/>
                      <a:r>
                        <a:rPr lang="en-US" sz="1200" b="0" i="0" u="none" strike="noStrike" dirty="0">
                          <a:solidFill>
                            <a:srgbClr val="FF0000"/>
                          </a:solidFill>
                          <a:effectLst/>
                          <a:latin typeface="Times New Roman" panose="02020603050405020304" pitchFamily="18" charset="0"/>
                        </a:rPr>
                        <a:t>13</a:t>
                      </a:r>
                    </a:p>
                  </a:txBody>
                  <a:tcPr marL="9525" marR="9525" marT="9525" marB="0" anchor="ctr"/>
                </a:tc>
                <a:extLst>
                  <a:ext uri="{0D108BD9-81ED-4DB2-BD59-A6C34878D82A}">
                    <a16:rowId xmlns:a16="http://schemas.microsoft.com/office/drawing/2014/main" val="579126243"/>
                  </a:ext>
                </a:extLst>
              </a:tr>
              <a:tr h="190500">
                <a:tc vMerge="1">
                  <a:txBody>
                    <a:bodyPr/>
                    <a:lstStyle/>
                    <a:p>
                      <a:endParaRPr lang="en-US"/>
                    </a:p>
                  </a:txBody>
                  <a:tcPr/>
                </a:tc>
                <a:tc rowSpan="2">
                  <a:txBody>
                    <a:bodyPr/>
                    <a:lstStyle/>
                    <a:p>
                      <a:pPr algn="ctr" fontAlgn="ctr"/>
                      <a:r>
                        <a:rPr lang="en-US" sz="1200" b="0" i="0" u="none" strike="noStrike">
                          <a:solidFill>
                            <a:srgbClr val="000000"/>
                          </a:solidFill>
                          <a:effectLst/>
                          <a:latin typeface="Times New Roman" panose="02020603050405020304" pitchFamily="18" charset="0"/>
                        </a:rPr>
                        <a:t>CRC &amp; Tail</a:t>
                      </a:r>
                    </a:p>
                  </a:txBody>
                  <a:tcPr marL="9525" marR="9525" marT="9525" marB="0" anchor="ctr"/>
                </a:tc>
                <a:tc>
                  <a:txBody>
                    <a:bodyPr/>
                    <a:lstStyle/>
                    <a:p>
                      <a:pPr algn="ctr" fontAlgn="ctr"/>
                      <a:r>
                        <a:rPr lang="en-US" sz="1200" b="0" i="0" u="none" strike="noStrike">
                          <a:solidFill>
                            <a:srgbClr val="000000"/>
                          </a:solidFill>
                          <a:effectLst/>
                          <a:latin typeface="Times New Roman" panose="02020603050405020304" pitchFamily="18" charset="0"/>
                        </a:rPr>
                        <a:t>CRC in U-SIG</a:t>
                      </a:r>
                    </a:p>
                  </a:txBody>
                  <a:tcPr marL="9525" marR="9525" marT="9525" marB="0" anchor="ctr"/>
                </a:tc>
                <a:tc>
                  <a:txBody>
                    <a:bodyPr/>
                    <a:lstStyle/>
                    <a:p>
                      <a:pPr algn="ctr" fontAlgn="ctr"/>
                      <a:r>
                        <a:rPr lang="en-US" sz="1200" b="0" i="0" u="none" strike="noStrike">
                          <a:solidFill>
                            <a:srgbClr val="000000"/>
                          </a:solidFill>
                          <a:effectLst/>
                          <a:latin typeface="Times New Roman" panose="02020603050405020304" pitchFamily="18" charset="0"/>
                        </a:rPr>
                        <a:t>4</a:t>
                      </a:r>
                    </a:p>
                  </a:txBody>
                  <a:tcPr marL="9525" marR="9525" marT="9525" marB="0" anchor="ctr"/>
                </a:tc>
                <a:extLst>
                  <a:ext uri="{0D108BD9-81ED-4DB2-BD59-A6C34878D82A}">
                    <a16:rowId xmlns:a16="http://schemas.microsoft.com/office/drawing/2014/main" val="3467497940"/>
                  </a:ext>
                </a:extLst>
              </a:tr>
              <a:tr h="190500">
                <a:tc vMerge="1">
                  <a:txBody>
                    <a:bodyPr/>
                    <a:lstStyle/>
                    <a:p>
                      <a:endParaRPr lang="en-US"/>
                    </a:p>
                  </a:txBody>
                  <a:tcPr/>
                </a:tc>
                <a:tc vMerge="1">
                  <a:txBody>
                    <a:bodyPr/>
                    <a:lstStyle/>
                    <a:p>
                      <a:endParaRPr lang="en-US"/>
                    </a:p>
                  </a:txBody>
                  <a:tcPr/>
                </a:tc>
                <a:tc>
                  <a:txBody>
                    <a:bodyPr/>
                    <a:lstStyle/>
                    <a:p>
                      <a:pPr algn="ctr" fontAlgn="ctr"/>
                      <a:r>
                        <a:rPr lang="en-US" sz="1200" b="0" i="0" u="none" strike="noStrike">
                          <a:solidFill>
                            <a:srgbClr val="000000"/>
                          </a:solidFill>
                          <a:effectLst/>
                          <a:latin typeface="Times New Roman" panose="02020603050405020304" pitchFamily="18" charset="0"/>
                        </a:rPr>
                        <a:t>Tail in U-SIG</a:t>
                      </a:r>
                    </a:p>
                  </a:txBody>
                  <a:tcPr marL="9525" marR="9525" marT="9525" marB="0" anchor="ctr"/>
                </a:tc>
                <a:tc>
                  <a:txBody>
                    <a:bodyPr/>
                    <a:lstStyle/>
                    <a:p>
                      <a:pPr algn="ctr" fontAlgn="ctr"/>
                      <a:r>
                        <a:rPr lang="en-US" sz="1200" b="0" i="0" u="none" strike="noStrike">
                          <a:solidFill>
                            <a:srgbClr val="000000"/>
                          </a:solidFill>
                          <a:effectLst/>
                          <a:latin typeface="Times New Roman" panose="02020603050405020304" pitchFamily="18" charset="0"/>
                        </a:rPr>
                        <a:t>6</a:t>
                      </a:r>
                    </a:p>
                  </a:txBody>
                  <a:tcPr marL="9525" marR="9525" marT="9525" marB="0" anchor="ctr"/>
                </a:tc>
                <a:extLst>
                  <a:ext uri="{0D108BD9-81ED-4DB2-BD59-A6C34878D82A}">
                    <a16:rowId xmlns:a16="http://schemas.microsoft.com/office/drawing/2014/main" val="46259007"/>
                  </a:ext>
                </a:extLst>
              </a:tr>
              <a:tr h="190500">
                <a:tc vMerge="1">
                  <a:txBody>
                    <a:bodyPr/>
                    <a:lstStyle/>
                    <a:p>
                      <a:endParaRPr lang="en-US"/>
                    </a:p>
                  </a:txBody>
                  <a:tcPr/>
                </a:tc>
                <a:tc gridSpan="2">
                  <a:txBody>
                    <a:bodyPr/>
                    <a:lstStyle/>
                    <a:p>
                      <a:pPr algn="ctr" fontAlgn="ctr"/>
                      <a:r>
                        <a:rPr lang="en-US" sz="1200" b="0" i="0" u="none" strike="noStrike">
                          <a:solidFill>
                            <a:srgbClr val="000000"/>
                          </a:solidFill>
                          <a:effectLst/>
                          <a:latin typeface="Times New Roman" panose="02020603050405020304" pitchFamily="18" charset="0"/>
                        </a:rPr>
                        <a:t>Total # of Bits in U-SIG</a:t>
                      </a:r>
                    </a:p>
                  </a:txBody>
                  <a:tcPr marL="9525" marR="9525" marT="9525" marB="0" anchor="ctr"/>
                </a:tc>
                <a:tc hMerge="1">
                  <a:txBody>
                    <a:bodyPr/>
                    <a:lstStyle/>
                    <a:p>
                      <a:endParaRPr lang="en-US"/>
                    </a:p>
                  </a:txBody>
                  <a:tcPr/>
                </a:tc>
                <a:tc>
                  <a:txBody>
                    <a:bodyPr/>
                    <a:lstStyle/>
                    <a:p>
                      <a:pPr algn="ctr" fontAlgn="ctr"/>
                      <a:r>
                        <a:rPr lang="en-US" sz="1200" b="0" i="0" u="none" strike="noStrike" dirty="0">
                          <a:solidFill>
                            <a:srgbClr val="000000"/>
                          </a:solidFill>
                          <a:effectLst/>
                          <a:latin typeface="Times New Roman" panose="02020603050405020304" pitchFamily="18" charset="0"/>
                        </a:rPr>
                        <a:t>52</a:t>
                      </a:r>
                    </a:p>
                  </a:txBody>
                  <a:tcPr marL="9525" marR="9525" marT="9525" marB="0" anchor="ctr"/>
                </a:tc>
                <a:extLst>
                  <a:ext uri="{0D108BD9-81ED-4DB2-BD59-A6C34878D82A}">
                    <a16:rowId xmlns:a16="http://schemas.microsoft.com/office/drawing/2014/main" val="70238238"/>
                  </a:ext>
                </a:extLst>
              </a:tr>
            </a:tbl>
          </a:graphicData>
        </a:graphic>
      </p:graphicFrame>
    </p:spTree>
    <p:extLst>
      <p:ext uri="{BB962C8B-B14F-4D97-AF65-F5344CB8AC3E}">
        <p14:creationId xmlns:p14="http://schemas.microsoft.com/office/powerpoint/2010/main" val="1519967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245F4-D718-44F0-9A53-7E5F0437197D}"/>
              </a:ext>
            </a:extLst>
          </p:cNvPr>
          <p:cNvSpPr>
            <a:spLocks noGrp="1"/>
          </p:cNvSpPr>
          <p:nvPr>
            <p:ph type="title"/>
          </p:nvPr>
        </p:nvSpPr>
        <p:spPr/>
        <p:txBody>
          <a:bodyPr/>
          <a:lstStyle/>
          <a:p>
            <a:r>
              <a:rPr lang="en-US" dirty="0"/>
              <a:t>Punctured Channel Indication</a:t>
            </a:r>
          </a:p>
        </p:txBody>
      </p:sp>
      <p:sp>
        <p:nvSpPr>
          <p:cNvPr id="3" name="Content Placeholder 2">
            <a:extLst>
              <a:ext uri="{FF2B5EF4-FFF2-40B4-BE49-F238E27FC236}">
                <a16:creationId xmlns:a16="http://schemas.microsoft.com/office/drawing/2014/main" id="{C93B5A8B-D3F5-4A68-801E-EF2984A6369A}"/>
              </a:ext>
            </a:extLst>
          </p:cNvPr>
          <p:cNvSpPr>
            <a:spLocks noGrp="1"/>
          </p:cNvSpPr>
          <p:nvPr>
            <p:ph idx="1"/>
          </p:nvPr>
        </p:nvSpPr>
        <p:spPr/>
        <p:txBody>
          <a:bodyPr/>
          <a:lstStyle/>
          <a:p>
            <a:r>
              <a:rPr lang="en-US" sz="2000" dirty="0"/>
              <a:t>The following IEEE motion may indicate that punctured channel indication is needed in EHT PPDU</a:t>
            </a:r>
          </a:p>
          <a:p>
            <a:pPr lvl="1"/>
            <a:r>
              <a:rPr lang="en-US" sz="1600" dirty="0"/>
              <a:t>“</a:t>
            </a:r>
            <a:r>
              <a:rPr lang="en-US" sz="1600" i="1" dirty="0"/>
              <a:t>802.11be signaling in U-SIG for BW/puncturing information in every non-punctured 20 MHz of an 80 MHz segment shall allow even an OBSS or unassociated device to decode the puncturing pattern of at least the specific 80 MHz that contains the 20 </a:t>
            </a:r>
            <a:r>
              <a:rPr lang="en-US" sz="1600" i="1" dirty="0" err="1"/>
              <a:t>MHz.</a:t>
            </a:r>
            <a:r>
              <a:rPr lang="en-US" sz="1600" dirty="0"/>
              <a:t>” ([Motion 113, [9] and [46]])</a:t>
            </a:r>
          </a:p>
          <a:p>
            <a:r>
              <a:rPr lang="en-US" sz="2000" dirty="0"/>
              <a:t>Do we really need punctured channel indication in TB PPDU?</a:t>
            </a:r>
          </a:p>
          <a:p>
            <a:pPr lvl="1"/>
            <a:r>
              <a:rPr lang="en-US" sz="1600" dirty="0"/>
              <a:t>AP doesn’t need this info</a:t>
            </a:r>
          </a:p>
          <a:p>
            <a:pPr lvl="1"/>
            <a:r>
              <a:rPr lang="en-US" sz="1600" dirty="0"/>
              <a:t>A version dependent field is less meaningful for bystanders</a:t>
            </a:r>
          </a:p>
          <a:p>
            <a:pPr lvl="1"/>
            <a:r>
              <a:rPr lang="en-US" sz="1600" dirty="0"/>
              <a:t>If an OBSS or unassociated device decodes the U-SIG of TB PPDU, it doesn’t need to know the puncturing pattern of the current 80MHz</a:t>
            </a:r>
          </a:p>
          <a:p>
            <a:pPr lvl="1"/>
            <a:r>
              <a:rPr lang="en-US" sz="1600" dirty="0"/>
              <a:t>The puncturing information comes from the content in trigger frame and may not accurately reflect the true puncturing information</a:t>
            </a:r>
          </a:p>
          <a:p>
            <a:r>
              <a:rPr lang="en-US" sz="2000" dirty="0"/>
              <a:t>We propose not to have punctured channel indication</a:t>
            </a:r>
          </a:p>
          <a:p>
            <a:endParaRPr lang="en-US" sz="2000" dirty="0"/>
          </a:p>
        </p:txBody>
      </p:sp>
      <p:sp>
        <p:nvSpPr>
          <p:cNvPr id="4" name="Date Placeholder 3">
            <a:extLst>
              <a:ext uri="{FF2B5EF4-FFF2-40B4-BE49-F238E27FC236}">
                <a16:creationId xmlns:a16="http://schemas.microsoft.com/office/drawing/2014/main" id="{5A1B3ACC-D93B-4935-A47C-170374488190}"/>
              </a:ext>
            </a:extLst>
          </p:cNvPr>
          <p:cNvSpPr>
            <a:spLocks noGrp="1"/>
          </p:cNvSpPr>
          <p:nvPr>
            <p:ph type="dt" sz="half" idx="10"/>
          </p:nvPr>
        </p:nvSpPr>
        <p:spPr/>
        <p:txBody>
          <a:bodyPr/>
          <a:lstStyle/>
          <a:p>
            <a:pPr>
              <a:defRPr/>
            </a:pPr>
            <a:r>
              <a:rPr lang="en-US" altLang="en-US" dirty="0"/>
              <a:t>September 2020</a:t>
            </a:r>
            <a:endParaRPr lang="en-GB" altLang="en-US" dirty="0"/>
          </a:p>
        </p:txBody>
      </p:sp>
      <p:sp>
        <p:nvSpPr>
          <p:cNvPr id="5" name="Footer Placeholder 4">
            <a:extLst>
              <a:ext uri="{FF2B5EF4-FFF2-40B4-BE49-F238E27FC236}">
                <a16:creationId xmlns:a16="http://schemas.microsoft.com/office/drawing/2014/main" id="{C045D256-453F-4931-A924-A59427ECA046}"/>
              </a:ext>
            </a:extLst>
          </p:cNvPr>
          <p:cNvSpPr>
            <a:spLocks noGrp="1"/>
          </p:cNvSpPr>
          <p:nvPr>
            <p:ph type="ftr" sz="quarter" idx="11"/>
          </p:nvPr>
        </p:nvSpPr>
        <p:spPr/>
        <p:txBody>
          <a:bodyPr/>
          <a:lstStyle/>
          <a:p>
            <a:pPr>
              <a:defRPr/>
            </a:pPr>
            <a:r>
              <a:rPr lang="en-GB" dirty="0"/>
              <a:t>Alice Chen (Qualcomm)</a:t>
            </a:r>
          </a:p>
        </p:txBody>
      </p:sp>
      <p:sp>
        <p:nvSpPr>
          <p:cNvPr id="6" name="Slide Number Placeholder 5">
            <a:extLst>
              <a:ext uri="{FF2B5EF4-FFF2-40B4-BE49-F238E27FC236}">
                <a16:creationId xmlns:a16="http://schemas.microsoft.com/office/drawing/2014/main" id="{0E7EDBF3-A5F1-43E9-A325-59DE52D5BD5D}"/>
              </a:ext>
            </a:extLst>
          </p:cNvPr>
          <p:cNvSpPr>
            <a:spLocks noGrp="1"/>
          </p:cNvSpPr>
          <p:nvPr>
            <p:ph type="sldNum" sz="quarter" idx="12"/>
          </p:nvPr>
        </p:nvSpPr>
        <p:spPr/>
        <p:txBody>
          <a:bodyPr/>
          <a:lstStyle/>
          <a:p>
            <a:pPr>
              <a:defRPr/>
            </a:pPr>
            <a:r>
              <a:rPr lang="en-GB" altLang="en-US" dirty="0"/>
              <a:t>Slide </a:t>
            </a:r>
            <a:fld id="{6D24465E-2B0A-4D96-BA39-EC98956D452B}" type="slidenum">
              <a:rPr lang="en-GB" altLang="en-US" smtClean="0"/>
              <a:pPr>
                <a:defRPr/>
              </a:pPr>
              <a:t>4</a:t>
            </a:fld>
            <a:endParaRPr lang="en-GB" altLang="en-US" dirty="0"/>
          </a:p>
        </p:txBody>
      </p:sp>
    </p:spTree>
    <p:extLst>
      <p:ext uri="{BB962C8B-B14F-4D97-AF65-F5344CB8AC3E}">
        <p14:creationId xmlns:p14="http://schemas.microsoft.com/office/powerpoint/2010/main" val="806847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245F4-D718-44F0-9A53-7E5F0437197D}"/>
              </a:ext>
            </a:extLst>
          </p:cNvPr>
          <p:cNvSpPr>
            <a:spLocks noGrp="1"/>
          </p:cNvSpPr>
          <p:nvPr>
            <p:ph type="title"/>
          </p:nvPr>
        </p:nvSpPr>
        <p:spPr/>
        <p:txBody>
          <a:bodyPr/>
          <a:lstStyle/>
          <a:p>
            <a:r>
              <a:rPr lang="en-US" dirty="0"/>
              <a:t>Spatial Reuse</a:t>
            </a:r>
          </a:p>
        </p:txBody>
      </p:sp>
      <p:sp>
        <p:nvSpPr>
          <p:cNvPr id="3" name="Content Placeholder 2">
            <a:extLst>
              <a:ext uri="{FF2B5EF4-FFF2-40B4-BE49-F238E27FC236}">
                <a16:creationId xmlns:a16="http://schemas.microsoft.com/office/drawing/2014/main" id="{C93B5A8B-D3F5-4A68-801E-EF2984A6369A}"/>
              </a:ext>
            </a:extLst>
          </p:cNvPr>
          <p:cNvSpPr>
            <a:spLocks noGrp="1"/>
          </p:cNvSpPr>
          <p:nvPr>
            <p:ph idx="1"/>
          </p:nvPr>
        </p:nvSpPr>
        <p:spPr/>
        <p:txBody>
          <a:bodyPr/>
          <a:lstStyle/>
          <a:p>
            <a:r>
              <a:rPr lang="en-US" sz="2000" dirty="0"/>
              <a:t>Discussion on number of spatial reuse (SR) fields</a:t>
            </a:r>
          </a:p>
          <a:p>
            <a:pPr lvl="1"/>
            <a:r>
              <a:rPr lang="en-US" sz="1600" dirty="0"/>
              <a:t>TB PPDU is the main use-case for spatial reuse</a:t>
            </a:r>
          </a:p>
          <a:p>
            <a:pPr lvl="1"/>
            <a:r>
              <a:rPr lang="en-US" sz="1600" dirty="0"/>
              <a:t>The SR field(s) in U-SIG should carry SR info of entire PPDU BW</a:t>
            </a:r>
          </a:p>
          <a:p>
            <a:pPr lvl="2"/>
            <a:r>
              <a:rPr lang="en-US" sz="1400" dirty="0"/>
              <a:t>Receiver only needs to decode U-SIG in the current 80MHz</a:t>
            </a:r>
          </a:p>
          <a:p>
            <a:pPr lvl="1"/>
            <a:r>
              <a:rPr lang="en-US" sz="1600" dirty="0"/>
              <a:t>In 11ax, HE-SIG-A of HE TB PPDU has 16 bits for 4 SR fields</a:t>
            </a:r>
          </a:p>
          <a:p>
            <a:pPr lvl="2"/>
            <a:r>
              <a:rPr lang="en-US" sz="1400" dirty="0"/>
              <a:t>16 bits for 11be is not realistic as it does not leave any room for other fields</a:t>
            </a:r>
          </a:p>
          <a:p>
            <a:pPr lvl="1"/>
            <a:r>
              <a:rPr lang="en-US" sz="1600" dirty="0"/>
              <a:t>If there is only one SR field (4 bits) for entire PPDU BW, the granularity may not be good enough</a:t>
            </a:r>
          </a:p>
          <a:p>
            <a:endParaRPr lang="en-US" sz="2000" dirty="0"/>
          </a:p>
          <a:p>
            <a:r>
              <a:rPr lang="en-US" sz="2000" dirty="0"/>
              <a:t>We propose to use two SR fields (4 bits each, total 8 bits), with granularity of half PPDU BW, but no smaller than 20MHz</a:t>
            </a:r>
          </a:p>
          <a:p>
            <a:pPr lvl="1"/>
            <a:r>
              <a:rPr lang="en-US" sz="1600" dirty="0"/>
              <a:t>A good compromise between SR field granularity and leaving enough bits to accommodate other functionalities</a:t>
            </a:r>
          </a:p>
          <a:p>
            <a:endParaRPr lang="en-US" sz="2000" dirty="0"/>
          </a:p>
        </p:txBody>
      </p:sp>
      <p:sp>
        <p:nvSpPr>
          <p:cNvPr id="4" name="Date Placeholder 3">
            <a:extLst>
              <a:ext uri="{FF2B5EF4-FFF2-40B4-BE49-F238E27FC236}">
                <a16:creationId xmlns:a16="http://schemas.microsoft.com/office/drawing/2014/main" id="{5A1B3ACC-D93B-4935-A47C-170374488190}"/>
              </a:ext>
            </a:extLst>
          </p:cNvPr>
          <p:cNvSpPr>
            <a:spLocks noGrp="1"/>
          </p:cNvSpPr>
          <p:nvPr>
            <p:ph type="dt" sz="half" idx="10"/>
          </p:nvPr>
        </p:nvSpPr>
        <p:spPr/>
        <p:txBody>
          <a:bodyPr/>
          <a:lstStyle/>
          <a:p>
            <a:pPr>
              <a:defRPr/>
            </a:pPr>
            <a:r>
              <a:rPr lang="en-US" altLang="en-US" dirty="0"/>
              <a:t>September 2020</a:t>
            </a:r>
            <a:endParaRPr lang="en-GB" altLang="en-US" dirty="0"/>
          </a:p>
        </p:txBody>
      </p:sp>
      <p:sp>
        <p:nvSpPr>
          <p:cNvPr id="5" name="Footer Placeholder 4">
            <a:extLst>
              <a:ext uri="{FF2B5EF4-FFF2-40B4-BE49-F238E27FC236}">
                <a16:creationId xmlns:a16="http://schemas.microsoft.com/office/drawing/2014/main" id="{C045D256-453F-4931-A924-A59427ECA046}"/>
              </a:ext>
            </a:extLst>
          </p:cNvPr>
          <p:cNvSpPr>
            <a:spLocks noGrp="1"/>
          </p:cNvSpPr>
          <p:nvPr>
            <p:ph type="ftr" sz="quarter" idx="11"/>
          </p:nvPr>
        </p:nvSpPr>
        <p:spPr/>
        <p:txBody>
          <a:bodyPr/>
          <a:lstStyle/>
          <a:p>
            <a:pPr>
              <a:defRPr/>
            </a:pPr>
            <a:r>
              <a:rPr lang="en-GB" dirty="0"/>
              <a:t>Alice Chen (Qualcomm)</a:t>
            </a:r>
          </a:p>
        </p:txBody>
      </p:sp>
      <p:sp>
        <p:nvSpPr>
          <p:cNvPr id="6" name="Slide Number Placeholder 5">
            <a:extLst>
              <a:ext uri="{FF2B5EF4-FFF2-40B4-BE49-F238E27FC236}">
                <a16:creationId xmlns:a16="http://schemas.microsoft.com/office/drawing/2014/main" id="{0E7EDBF3-A5F1-43E9-A325-59DE52D5BD5D}"/>
              </a:ext>
            </a:extLst>
          </p:cNvPr>
          <p:cNvSpPr>
            <a:spLocks noGrp="1"/>
          </p:cNvSpPr>
          <p:nvPr>
            <p:ph type="sldNum" sz="quarter" idx="12"/>
          </p:nvPr>
        </p:nvSpPr>
        <p:spPr/>
        <p:txBody>
          <a:bodyPr/>
          <a:lstStyle/>
          <a:p>
            <a:pPr>
              <a:defRPr/>
            </a:pPr>
            <a:r>
              <a:rPr lang="en-GB" altLang="en-US" dirty="0"/>
              <a:t>Slide </a:t>
            </a:r>
            <a:fld id="{6D24465E-2B0A-4D96-BA39-EC98956D452B}" type="slidenum">
              <a:rPr lang="en-GB" altLang="en-US" smtClean="0"/>
              <a:pPr>
                <a:defRPr/>
              </a:pPr>
              <a:t>5</a:t>
            </a:fld>
            <a:endParaRPr lang="en-GB" altLang="en-US" dirty="0"/>
          </a:p>
        </p:txBody>
      </p:sp>
    </p:spTree>
    <p:extLst>
      <p:ext uri="{BB962C8B-B14F-4D97-AF65-F5344CB8AC3E}">
        <p14:creationId xmlns:p14="http://schemas.microsoft.com/office/powerpoint/2010/main" val="2963118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6B0D7-C3ED-4131-A42B-EA0470AEF6EA}"/>
              </a:ext>
            </a:extLst>
          </p:cNvPr>
          <p:cNvSpPr>
            <a:spLocks noGrp="1"/>
          </p:cNvSpPr>
          <p:nvPr>
            <p:ph type="title"/>
          </p:nvPr>
        </p:nvSpPr>
        <p:spPr/>
        <p:txBody>
          <a:bodyPr/>
          <a:lstStyle/>
          <a:p>
            <a:r>
              <a:rPr lang="en-US" dirty="0"/>
              <a:t>U-SIG Design in TB PPDU</a:t>
            </a:r>
          </a:p>
        </p:txBody>
      </p:sp>
      <p:sp>
        <p:nvSpPr>
          <p:cNvPr id="3" name="Content Placeholder 2">
            <a:extLst>
              <a:ext uri="{FF2B5EF4-FFF2-40B4-BE49-F238E27FC236}">
                <a16:creationId xmlns:a16="http://schemas.microsoft.com/office/drawing/2014/main" id="{84EF519A-E065-4FB2-8997-5D5A58DBCECF}"/>
              </a:ext>
            </a:extLst>
          </p:cNvPr>
          <p:cNvSpPr>
            <a:spLocks noGrp="1"/>
          </p:cNvSpPr>
          <p:nvPr>
            <p:ph idx="1"/>
          </p:nvPr>
        </p:nvSpPr>
        <p:spPr>
          <a:xfrm>
            <a:off x="684213" y="1989138"/>
            <a:ext cx="3586461" cy="4114800"/>
          </a:xfrm>
        </p:spPr>
        <p:txBody>
          <a:bodyPr/>
          <a:lstStyle/>
          <a:p>
            <a:r>
              <a:rPr lang="en-US" sz="1800" dirty="0"/>
              <a:t>With our proposed two SR fields design, in addition to the 2 reserved bits we left after the version independent fields, there are other 9 reserved bits in R1</a:t>
            </a:r>
          </a:p>
          <a:p>
            <a:pPr lvl="1"/>
            <a:r>
              <a:rPr lang="en-US" sz="1400" dirty="0"/>
              <a:t>They may be used to accommodate more bits for BSS color or TXOP, or R2 features</a:t>
            </a:r>
          </a:p>
          <a:p>
            <a:endParaRPr lang="en-US" sz="1800" dirty="0"/>
          </a:p>
        </p:txBody>
      </p:sp>
      <p:sp>
        <p:nvSpPr>
          <p:cNvPr id="4" name="Date Placeholder 3">
            <a:extLst>
              <a:ext uri="{FF2B5EF4-FFF2-40B4-BE49-F238E27FC236}">
                <a16:creationId xmlns:a16="http://schemas.microsoft.com/office/drawing/2014/main" id="{E13CDB67-3D47-4810-9B6D-99EDFBD2D687}"/>
              </a:ext>
            </a:extLst>
          </p:cNvPr>
          <p:cNvSpPr>
            <a:spLocks noGrp="1"/>
          </p:cNvSpPr>
          <p:nvPr>
            <p:ph type="dt" sz="half" idx="10"/>
          </p:nvPr>
        </p:nvSpPr>
        <p:spPr/>
        <p:txBody>
          <a:bodyPr/>
          <a:lstStyle/>
          <a:p>
            <a:pPr>
              <a:defRPr/>
            </a:pPr>
            <a:r>
              <a:rPr lang="en-US" altLang="en-US" dirty="0"/>
              <a:t>September 2020</a:t>
            </a:r>
            <a:endParaRPr lang="en-GB" altLang="en-US" dirty="0"/>
          </a:p>
        </p:txBody>
      </p:sp>
      <p:sp>
        <p:nvSpPr>
          <p:cNvPr id="5" name="Footer Placeholder 4">
            <a:extLst>
              <a:ext uri="{FF2B5EF4-FFF2-40B4-BE49-F238E27FC236}">
                <a16:creationId xmlns:a16="http://schemas.microsoft.com/office/drawing/2014/main" id="{EE3BFDFB-A477-46E7-AFCF-A01F053556FF}"/>
              </a:ext>
            </a:extLst>
          </p:cNvPr>
          <p:cNvSpPr>
            <a:spLocks noGrp="1"/>
          </p:cNvSpPr>
          <p:nvPr>
            <p:ph type="ftr" sz="quarter" idx="11"/>
          </p:nvPr>
        </p:nvSpPr>
        <p:spPr/>
        <p:txBody>
          <a:bodyPr/>
          <a:lstStyle/>
          <a:p>
            <a:pPr>
              <a:defRPr/>
            </a:pPr>
            <a:r>
              <a:rPr lang="en-GB" dirty="0"/>
              <a:t>Alice Chen (Qualcomm)</a:t>
            </a:r>
          </a:p>
        </p:txBody>
      </p:sp>
      <p:sp>
        <p:nvSpPr>
          <p:cNvPr id="6" name="Slide Number Placeholder 5">
            <a:extLst>
              <a:ext uri="{FF2B5EF4-FFF2-40B4-BE49-F238E27FC236}">
                <a16:creationId xmlns:a16="http://schemas.microsoft.com/office/drawing/2014/main" id="{45542A06-5C0D-4B51-9BF2-C988C7BF61B5}"/>
              </a:ext>
            </a:extLst>
          </p:cNvPr>
          <p:cNvSpPr>
            <a:spLocks noGrp="1"/>
          </p:cNvSpPr>
          <p:nvPr>
            <p:ph type="sldNum" sz="quarter" idx="12"/>
          </p:nvPr>
        </p:nvSpPr>
        <p:spPr/>
        <p:txBody>
          <a:bodyPr/>
          <a:lstStyle/>
          <a:p>
            <a:pPr>
              <a:defRPr/>
            </a:pPr>
            <a:r>
              <a:rPr lang="en-GB" altLang="en-US" dirty="0"/>
              <a:t>Slide </a:t>
            </a:r>
            <a:fld id="{6D24465E-2B0A-4D96-BA39-EC98956D452B}" type="slidenum">
              <a:rPr lang="en-GB" altLang="en-US" smtClean="0"/>
              <a:pPr>
                <a:defRPr/>
              </a:pPr>
              <a:t>6</a:t>
            </a:fld>
            <a:endParaRPr lang="en-GB" altLang="en-US" dirty="0"/>
          </a:p>
        </p:txBody>
      </p:sp>
      <p:graphicFrame>
        <p:nvGraphicFramePr>
          <p:cNvPr id="8" name="Table 7">
            <a:extLst>
              <a:ext uri="{FF2B5EF4-FFF2-40B4-BE49-F238E27FC236}">
                <a16:creationId xmlns:a16="http://schemas.microsoft.com/office/drawing/2014/main" id="{B7541EE5-8E9A-4F31-8308-CE3028B1D0CD}"/>
              </a:ext>
            </a:extLst>
          </p:cNvPr>
          <p:cNvGraphicFramePr>
            <a:graphicFrameLocks noGrp="1"/>
          </p:cNvGraphicFramePr>
          <p:nvPr>
            <p:extLst>
              <p:ext uri="{D42A27DB-BD31-4B8C-83A1-F6EECF244321}">
                <p14:modId xmlns:p14="http://schemas.microsoft.com/office/powerpoint/2010/main" val="3205696764"/>
              </p:ext>
            </p:extLst>
          </p:nvPr>
        </p:nvGraphicFramePr>
        <p:xfrm>
          <a:off x="4427983" y="1988840"/>
          <a:ext cx="4292601" cy="3261360"/>
        </p:xfrm>
        <a:graphic>
          <a:graphicData uri="http://schemas.openxmlformats.org/drawingml/2006/table">
            <a:tbl>
              <a:tblPr firstRow="1" firstCol="1" bandRow="1">
                <a:tableStyleId>{5C22544A-7EE6-4342-B048-85BDC9FD1C3A}</a:tableStyleId>
              </a:tblPr>
              <a:tblGrid>
                <a:gridCol w="792089">
                  <a:extLst>
                    <a:ext uri="{9D8B030D-6E8A-4147-A177-3AD203B41FA5}">
                      <a16:colId xmlns:a16="http://schemas.microsoft.com/office/drawing/2014/main" val="276760632"/>
                    </a:ext>
                  </a:extLst>
                </a:gridCol>
                <a:gridCol w="936104">
                  <a:extLst>
                    <a:ext uri="{9D8B030D-6E8A-4147-A177-3AD203B41FA5}">
                      <a16:colId xmlns:a16="http://schemas.microsoft.com/office/drawing/2014/main" val="3529909291"/>
                    </a:ext>
                  </a:extLst>
                </a:gridCol>
                <a:gridCol w="2088232">
                  <a:extLst>
                    <a:ext uri="{9D8B030D-6E8A-4147-A177-3AD203B41FA5}">
                      <a16:colId xmlns:a16="http://schemas.microsoft.com/office/drawing/2014/main" val="197508127"/>
                    </a:ext>
                  </a:extLst>
                </a:gridCol>
                <a:gridCol w="476176">
                  <a:extLst>
                    <a:ext uri="{9D8B030D-6E8A-4147-A177-3AD203B41FA5}">
                      <a16:colId xmlns:a16="http://schemas.microsoft.com/office/drawing/2014/main" val="3773777917"/>
                    </a:ext>
                  </a:extLst>
                </a:gridCol>
              </a:tblGrid>
              <a:tr h="190500">
                <a:tc>
                  <a:txBody>
                    <a:bodyPr/>
                    <a:lstStyle/>
                    <a:p>
                      <a:pPr algn="ctr" fontAlgn="ctr"/>
                      <a:r>
                        <a:rPr lang="en-US" sz="1200" b="1" i="0" u="none" strike="noStrike" dirty="0">
                          <a:solidFill>
                            <a:schemeClr val="bg1"/>
                          </a:solidFill>
                          <a:effectLst/>
                          <a:latin typeface="Times New Roman" panose="02020603050405020304" pitchFamily="18" charset="0"/>
                        </a:rPr>
                        <a:t>Field</a:t>
                      </a:r>
                    </a:p>
                  </a:txBody>
                  <a:tcPr marL="9525" marR="9525" marT="9525" marB="0" anchor="ctr"/>
                </a:tc>
                <a:tc>
                  <a:txBody>
                    <a:bodyPr/>
                    <a:lstStyle/>
                    <a:p>
                      <a:pPr algn="ctr" fontAlgn="ctr"/>
                      <a:r>
                        <a:rPr lang="en-US" sz="1200" b="1" i="0" u="none" strike="noStrike">
                          <a:solidFill>
                            <a:schemeClr val="bg1"/>
                          </a:solidFill>
                          <a:effectLst/>
                          <a:latin typeface="Times New Roman" panose="02020603050405020304" pitchFamily="18" charset="0"/>
                        </a:rPr>
                        <a:t>Category</a:t>
                      </a:r>
                    </a:p>
                  </a:txBody>
                  <a:tcPr marL="9525" marR="9525" marT="9525" marB="0" anchor="ctr"/>
                </a:tc>
                <a:tc>
                  <a:txBody>
                    <a:bodyPr/>
                    <a:lstStyle/>
                    <a:p>
                      <a:pPr algn="ctr" fontAlgn="ctr"/>
                      <a:r>
                        <a:rPr lang="en-US" sz="1200" b="1" i="0" u="none" strike="noStrike">
                          <a:solidFill>
                            <a:schemeClr val="bg1"/>
                          </a:solidFill>
                          <a:effectLst/>
                          <a:latin typeface="Times New Roman" panose="02020603050405020304" pitchFamily="18" charset="0"/>
                        </a:rPr>
                        <a:t>Subfield</a:t>
                      </a:r>
                    </a:p>
                  </a:txBody>
                  <a:tcPr marL="9525" marR="9525" marT="9525" marB="0" anchor="ctr"/>
                </a:tc>
                <a:tc>
                  <a:txBody>
                    <a:bodyPr/>
                    <a:lstStyle/>
                    <a:p>
                      <a:pPr algn="ctr" fontAlgn="ctr"/>
                      <a:r>
                        <a:rPr lang="en-US" sz="1200" b="1" i="0" u="none" strike="noStrike" dirty="0">
                          <a:solidFill>
                            <a:schemeClr val="bg1"/>
                          </a:solidFill>
                          <a:effectLst/>
                          <a:latin typeface="Times New Roman" panose="02020603050405020304" pitchFamily="18" charset="0"/>
                        </a:rPr>
                        <a:t>Bits</a:t>
                      </a:r>
                    </a:p>
                  </a:txBody>
                  <a:tcPr marL="9525" marR="9525" marT="9525" marB="0" anchor="ctr"/>
                </a:tc>
                <a:extLst>
                  <a:ext uri="{0D108BD9-81ED-4DB2-BD59-A6C34878D82A}">
                    <a16:rowId xmlns:a16="http://schemas.microsoft.com/office/drawing/2014/main" val="269403147"/>
                  </a:ext>
                </a:extLst>
              </a:tr>
              <a:tr h="190500">
                <a:tc rowSpan="15">
                  <a:txBody>
                    <a:bodyPr/>
                    <a:lstStyle/>
                    <a:p>
                      <a:pPr algn="ctr" fontAlgn="ctr"/>
                      <a:r>
                        <a:rPr lang="en-US" sz="1200" b="1" i="0" u="none" strike="noStrike" dirty="0">
                          <a:solidFill>
                            <a:schemeClr val="bg1"/>
                          </a:solidFill>
                          <a:effectLst/>
                          <a:latin typeface="Times New Roman" panose="02020603050405020304" pitchFamily="18" charset="0"/>
                        </a:rPr>
                        <a:t>U-SIG</a:t>
                      </a:r>
                    </a:p>
                  </a:txBody>
                  <a:tcPr marL="9525" marR="9525" marT="9525" marB="0" anchor="ctr"/>
                </a:tc>
                <a:tc rowSpan="5">
                  <a:txBody>
                    <a:bodyPr/>
                    <a:lstStyle/>
                    <a:p>
                      <a:pPr algn="ctr" fontAlgn="ctr"/>
                      <a:r>
                        <a:rPr lang="en-US" sz="1200" b="0" i="0" u="none" strike="noStrike">
                          <a:solidFill>
                            <a:srgbClr val="000000"/>
                          </a:solidFill>
                          <a:effectLst/>
                          <a:latin typeface="Times New Roman" panose="02020603050405020304" pitchFamily="18" charset="0"/>
                        </a:rPr>
                        <a:t>Version Independent </a:t>
                      </a:r>
                    </a:p>
                  </a:txBody>
                  <a:tcPr marL="9525" marR="9525" marT="9525" marB="0" anchor="ctr"/>
                </a:tc>
                <a:tc>
                  <a:txBody>
                    <a:bodyPr/>
                    <a:lstStyle/>
                    <a:p>
                      <a:pPr algn="ctr" fontAlgn="ctr"/>
                      <a:r>
                        <a:rPr lang="en-US" sz="1200" b="0" i="0" u="none" strike="noStrike">
                          <a:solidFill>
                            <a:srgbClr val="000000"/>
                          </a:solidFill>
                          <a:effectLst/>
                          <a:latin typeface="Times New Roman" panose="02020603050405020304" pitchFamily="18" charset="0"/>
                        </a:rPr>
                        <a:t>Version identifier</a:t>
                      </a:r>
                    </a:p>
                  </a:txBody>
                  <a:tcPr marL="9525" marR="9525" marT="9525" marB="0" anchor="ctr"/>
                </a:tc>
                <a:tc>
                  <a:txBody>
                    <a:bodyPr/>
                    <a:lstStyle/>
                    <a:p>
                      <a:pPr algn="ctr" fontAlgn="ctr"/>
                      <a:r>
                        <a:rPr lang="en-US" sz="1200" b="0" i="0" u="none" strike="noStrike">
                          <a:solidFill>
                            <a:srgbClr val="000000"/>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1164188120"/>
                  </a:ext>
                </a:extLst>
              </a:tr>
              <a:tr h="190500">
                <a:tc vMerge="1">
                  <a:txBody>
                    <a:bodyPr/>
                    <a:lstStyle/>
                    <a:p>
                      <a:endParaRPr lang="en-US"/>
                    </a:p>
                  </a:txBody>
                  <a:tcPr/>
                </a:tc>
                <a:tc vMerge="1">
                  <a:txBody>
                    <a:bodyPr/>
                    <a:lstStyle/>
                    <a:p>
                      <a:endParaRPr lang="en-US"/>
                    </a:p>
                  </a:txBody>
                  <a:tcPr/>
                </a:tc>
                <a:tc>
                  <a:txBody>
                    <a:bodyPr/>
                    <a:lstStyle/>
                    <a:p>
                      <a:pPr algn="ctr" fontAlgn="ctr"/>
                      <a:r>
                        <a:rPr lang="en-US" sz="1200" b="0" i="0" u="none" strike="noStrike">
                          <a:solidFill>
                            <a:srgbClr val="000000"/>
                          </a:solidFill>
                          <a:effectLst/>
                          <a:latin typeface="Times New Roman" panose="02020603050405020304" pitchFamily="18" charset="0"/>
                        </a:rPr>
                        <a:t>PPDU BW</a:t>
                      </a:r>
                    </a:p>
                  </a:txBody>
                  <a:tcPr marL="9525" marR="9525" marT="9525" marB="0" anchor="ctr"/>
                </a:tc>
                <a:tc>
                  <a:txBody>
                    <a:bodyPr/>
                    <a:lstStyle/>
                    <a:p>
                      <a:pPr algn="ctr" fontAlgn="ctr"/>
                      <a:r>
                        <a:rPr lang="en-US" sz="1200" b="0" i="0" u="none" strike="noStrike">
                          <a:solidFill>
                            <a:srgbClr val="000000"/>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2163918808"/>
                  </a:ext>
                </a:extLst>
              </a:tr>
              <a:tr h="190500">
                <a:tc vMerge="1">
                  <a:txBody>
                    <a:bodyPr/>
                    <a:lstStyle/>
                    <a:p>
                      <a:endParaRPr lang="en-US"/>
                    </a:p>
                  </a:txBody>
                  <a:tcPr/>
                </a:tc>
                <a:tc vMerge="1">
                  <a:txBody>
                    <a:bodyPr/>
                    <a:lstStyle/>
                    <a:p>
                      <a:endParaRPr lang="en-US"/>
                    </a:p>
                  </a:txBody>
                  <a:tcPr/>
                </a:tc>
                <a:tc>
                  <a:txBody>
                    <a:bodyPr/>
                    <a:lstStyle/>
                    <a:p>
                      <a:pPr algn="ctr" fontAlgn="ctr"/>
                      <a:r>
                        <a:rPr lang="en-US" sz="1200" b="0" i="0" u="none" strike="noStrike">
                          <a:solidFill>
                            <a:srgbClr val="000000"/>
                          </a:solidFill>
                          <a:effectLst/>
                          <a:latin typeface="Times New Roman" panose="02020603050405020304" pitchFamily="18" charset="0"/>
                        </a:rPr>
                        <a:t>UL/DL</a:t>
                      </a:r>
                    </a:p>
                  </a:txBody>
                  <a:tcPr marL="9525" marR="9525" marT="9525" marB="0" anchor="ctr"/>
                </a:tc>
                <a:tc>
                  <a:txBody>
                    <a:bodyPr/>
                    <a:lstStyle/>
                    <a:p>
                      <a:pPr algn="ctr" fontAlgn="ctr"/>
                      <a:r>
                        <a:rPr lang="en-US" sz="1200" b="0" i="0" u="none" strike="noStrike">
                          <a:solidFill>
                            <a:srgbClr val="0000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3682712391"/>
                  </a:ext>
                </a:extLst>
              </a:tr>
              <a:tr h="190500">
                <a:tc vMerge="1">
                  <a:txBody>
                    <a:bodyPr/>
                    <a:lstStyle/>
                    <a:p>
                      <a:endParaRPr lang="en-US"/>
                    </a:p>
                  </a:txBody>
                  <a:tcPr/>
                </a:tc>
                <a:tc vMerge="1">
                  <a:txBody>
                    <a:bodyPr/>
                    <a:lstStyle/>
                    <a:p>
                      <a:endParaRPr lang="en-US"/>
                    </a:p>
                  </a:txBody>
                  <a:tcPr/>
                </a:tc>
                <a:tc>
                  <a:txBody>
                    <a:bodyPr/>
                    <a:lstStyle/>
                    <a:p>
                      <a:pPr algn="ctr" fontAlgn="ctr"/>
                      <a:r>
                        <a:rPr lang="en-US" sz="1200" b="0" i="0" u="none" strike="noStrike">
                          <a:solidFill>
                            <a:srgbClr val="000000"/>
                          </a:solidFill>
                          <a:effectLst/>
                          <a:latin typeface="Times New Roman" panose="02020603050405020304" pitchFamily="18" charset="0"/>
                        </a:rPr>
                        <a:t>BSS color</a:t>
                      </a:r>
                    </a:p>
                  </a:txBody>
                  <a:tcPr marL="9525" marR="9525" marT="9525" marB="0" anchor="ctr"/>
                </a:tc>
                <a:tc>
                  <a:txBody>
                    <a:bodyPr/>
                    <a:lstStyle/>
                    <a:p>
                      <a:pPr algn="ctr" fontAlgn="ctr"/>
                      <a:r>
                        <a:rPr lang="en-US" sz="1200" b="0" i="0" u="none" strike="noStrike">
                          <a:solidFill>
                            <a:srgbClr val="000000"/>
                          </a:solidFill>
                          <a:effectLst/>
                          <a:latin typeface="Times New Roman" panose="02020603050405020304" pitchFamily="18" charset="0"/>
                        </a:rPr>
                        <a:t>6</a:t>
                      </a:r>
                    </a:p>
                  </a:txBody>
                  <a:tcPr marL="9525" marR="9525" marT="9525" marB="0" anchor="ctr"/>
                </a:tc>
                <a:extLst>
                  <a:ext uri="{0D108BD9-81ED-4DB2-BD59-A6C34878D82A}">
                    <a16:rowId xmlns:a16="http://schemas.microsoft.com/office/drawing/2014/main" val="4023503590"/>
                  </a:ext>
                </a:extLst>
              </a:tr>
              <a:tr h="190500">
                <a:tc vMerge="1">
                  <a:txBody>
                    <a:bodyPr/>
                    <a:lstStyle/>
                    <a:p>
                      <a:endParaRPr lang="en-US"/>
                    </a:p>
                  </a:txBody>
                  <a:tcPr/>
                </a:tc>
                <a:tc vMerge="1">
                  <a:txBody>
                    <a:bodyPr/>
                    <a:lstStyle/>
                    <a:p>
                      <a:endParaRPr lang="en-US"/>
                    </a:p>
                  </a:txBody>
                  <a:tcPr/>
                </a:tc>
                <a:tc>
                  <a:txBody>
                    <a:bodyPr/>
                    <a:lstStyle/>
                    <a:p>
                      <a:pPr algn="ctr" fontAlgn="ctr"/>
                      <a:r>
                        <a:rPr lang="en-US" sz="1200" b="0" i="0" u="none" strike="noStrike">
                          <a:solidFill>
                            <a:srgbClr val="000000"/>
                          </a:solidFill>
                          <a:effectLst/>
                          <a:latin typeface="Times New Roman" panose="02020603050405020304" pitchFamily="18" charset="0"/>
                        </a:rPr>
                        <a:t>TXOP</a:t>
                      </a:r>
                    </a:p>
                  </a:txBody>
                  <a:tcPr marL="9525" marR="9525" marT="9525" marB="0" anchor="ctr"/>
                </a:tc>
                <a:tc>
                  <a:txBody>
                    <a:bodyPr/>
                    <a:lstStyle/>
                    <a:p>
                      <a:pPr algn="ctr" fontAlgn="ctr"/>
                      <a:r>
                        <a:rPr lang="en-US" sz="1200" b="0" i="0" u="none" strike="noStrike">
                          <a:solidFill>
                            <a:srgbClr val="000000"/>
                          </a:solidFill>
                          <a:effectLst/>
                          <a:latin typeface="Times New Roman" panose="02020603050405020304" pitchFamily="18" charset="0"/>
                        </a:rPr>
                        <a:t>7</a:t>
                      </a:r>
                    </a:p>
                  </a:txBody>
                  <a:tcPr marL="9525" marR="9525" marT="9525" marB="0" anchor="ctr"/>
                </a:tc>
                <a:extLst>
                  <a:ext uri="{0D108BD9-81ED-4DB2-BD59-A6C34878D82A}">
                    <a16:rowId xmlns:a16="http://schemas.microsoft.com/office/drawing/2014/main" val="1514016183"/>
                  </a:ext>
                </a:extLst>
              </a:tr>
              <a:tr h="190500">
                <a:tc vMerge="1">
                  <a:txBody>
                    <a:bodyPr/>
                    <a:lstStyle/>
                    <a:p>
                      <a:endParaRPr lang="en-US"/>
                    </a:p>
                  </a:txBody>
                  <a:tcPr/>
                </a:tc>
                <a:tc>
                  <a:txBody>
                    <a:bodyPr/>
                    <a:lstStyle/>
                    <a:p>
                      <a:pPr algn="l" fontAlgn="ctr"/>
                      <a:r>
                        <a:rPr lang="en-US" sz="1200" b="0" i="0" u="none" strike="noStrike">
                          <a:solidFill>
                            <a:srgbClr val="000000"/>
                          </a:solidFill>
                          <a:effectLst/>
                          <a:latin typeface="Times New Roman" panose="02020603050405020304" pitchFamily="18" charset="0"/>
                        </a:rPr>
                        <a:t> </a:t>
                      </a:r>
                    </a:p>
                  </a:txBody>
                  <a:tcPr marL="9525" marR="9525" marT="9525" marB="0" anchor="ctr"/>
                </a:tc>
                <a:tc>
                  <a:txBody>
                    <a:bodyPr/>
                    <a:lstStyle/>
                    <a:p>
                      <a:pPr algn="ctr" fontAlgn="ctr"/>
                      <a:r>
                        <a:rPr lang="en-US" sz="1200" b="0" i="0" u="none" strike="noStrike">
                          <a:solidFill>
                            <a:srgbClr val="000000"/>
                          </a:solidFill>
                          <a:effectLst/>
                          <a:latin typeface="Times New Roman" panose="02020603050405020304" pitchFamily="18" charset="0"/>
                        </a:rPr>
                        <a:t>Reserved</a:t>
                      </a:r>
                    </a:p>
                  </a:txBody>
                  <a:tcPr marL="9525" marR="9525" marT="9525" marB="0" anchor="ctr"/>
                </a:tc>
                <a:tc>
                  <a:txBody>
                    <a:bodyPr/>
                    <a:lstStyle/>
                    <a:p>
                      <a:pPr algn="ctr" fontAlgn="ctr"/>
                      <a:r>
                        <a:rPr lang="en-US" sz="1200" b="0" i="0" u="none" strike="noStrike">
                          <a:solidFill>
                            <a:srgbClr val="000000"/>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496457914"/>
                  </a:ext>
                </a:extLst>
              </a:tr>
              <a:tr h="190500">
                <a:tc vMerge="1">
                  <a:txBody>
                    <a:bodyPr/>
                    <a:lstStyle/>
                    <a:p>
                      <a:endParaRPr lang="en-US"/>
                    </a:p>
                  </a:txBody>
                  <a:tcPr/>
                </a:tc>
                <a:tc>
                  <a:txBody>
                    <a:bodyPr/>
                    <a:lstStyle/>
                    <a:p>
                      <a:pPr algn="ctr" fontAlgn="ctr"/>
                      <a:r>
                        <a:rPr lang="en-US" sz="1200" b="0" i="0" u="none" strike="noStrike">
                          <a:solidFill>
                            <a:srgbClr val="000000"/>
                          </a:solidFill>
                          <a:effectLst/>
                          <a:latin typeface="Times New Roman" panose="02020603050405020304" pitchFamily="18" charset="0"/>
                        </a:rPr>
                        <a:t> </a:t>
                      </a:r>
                    </a:p>
                  </a:txBody>
                  <a:tcPr marL="9525" marR="9525" marT="9525" marB="0" anchor="ctr"/>
                </a:tc>
                <a:tc>
                  <a:txBody>
                    <a:bodyPr/>
                    <a:lstStyle/>
                    <a:p>
                      <a:pPr algn="ctr" fontAlgn="ctr"/>
                      <a:r>
                        <a:rPr lang="en-US" sz="1200" b="0" i="0" u="none" strike="noStrike" dirty="0">
                          <a:solidFill>
                            <a:srgbClr val="FF0000"/>
                          </a:solidFill>
                          <a:effectLst/>
                          <a:latin typeface="Times New Roman" panose="02020603050405020304" pitchFamily="18" charset="0"/>
                        </a:rPr>
                        <a:t>TBD1</a:t>
                      </a:r>
                    </a:p>
                  </a:txBody>
                  <a:tcPr marL="9525" marR="9525" marT="9525" marB="0" anchor="ctr"/>
                </a:tc>
                <a:tc>
                  <a:txBody>
                    <a:bodyPr/>
                    <a:lstStyle/>
                    <a:p>
                      <a:pPr algn="ctr" fontAlgn="ctr"/>
                      <a:r>
                        <a:rPr lang="en-US" sz="1200" b="0" i="0" u="none" strike="noStrike" dirty="0">
                          <a:solidFill>
                            <a:srgbClr val="FF0000"/>
                          </a:solidFill>
                          <a:effectLst/>
                          <a:latin typeface="Times New Roman" panose="02020603050405020304" pitchFamily="18" charset="0"/>
                        </a:rPr>
                        <a:t>4</a:t>
                      </a:r>
                    </a:p>
                  </a:txBody>
                  <a:tcPr marL="9525" marR="9525" marT="9525" marB="0" anchor="ctr"/>
                </a:tc>
                <a:extLst>
                  <a:ext uri="{0D108BD9-81ED-4DB2-BD59-A6C34878D82A}">
                    <a16:rowId xmlns:a16="http://schemas.microsoft.com/office/drawing/2014/main" val="2667887454"/>
                  </a:ext>
                </a:extLst>
              </a:tr>
              <a:tr h="190500">
                <a:tc vMerge="1">
                  <a:txBody>
                    <a:bodyPr/>
                    <a:lstStyle/>
                    <a:p>
                      <a:endParaRPr lang="en-US"/>
                    </a:p>
                  </a:txBody>
                  <a:tcPr/>
                </a:tc>
                <a:tc rowSpan="5">
                  <a:txBody>
                    <a:bodyPr/>
                    <a:lstStyle/>
                    <a:p>
                      <a:pPr algn="ctr" fontAlgn="ctr"/>
                      <a:r>
                        <a:rPr lang="en-US" sz="1200" b="0" i="0" u="none" strike="noStrike">
                          <a:solidFill>
                            <a:srgbClr val="000000"/>
                          </a:solidFill>
                          <a:effectLst/>
                          <a:latin typeface="Times New Roman" panose="02020603050405020304" pitchFamily="18" charset="0"/>
                        </a:rPr>
                        <a:t>Version Dependent</a:t>
                      </a:r>
                    </a:p>
                  </a:txBody>
                  <a:tcPr marL="9525" marR="9525" marT="9525" marB="0" anchor="ctr"/>
                </a:tc>
                <a:tc>
                  <a:txBody>
                    <a:bodyPr/>
                    <a:lstStyle/>
                    <a:p>
                      <a:pPr algn="ctr" fontAlgn="ctr"/>
                      <a:r>
                        <a:rPr lang="en-US" sz="1200" b="0" i="0" u="none" strike="noStrike">
                          <a:solidFill>
                            <a:srgbClr val="000000"/>
                          </a:solidFill>
                          <a:effectLst/>
                          <a:latin typeface="Times New Roman" panose="02020603050405020304" pitchFamily="18" charset="0"/>
                        </a:rPr>
                        <a:t>PPDU format &amp; EHT-SIG Compression</a:t>
                      </a:r>
                    </a:p>
                  </a:txBody>
                  <a:tcPr marL="9525" marR="9525" marT="9525" marB="0" anchor="ctr"/>
                </a:tc>
                <a:tc>
                  <a:txBody>
                    <a:bodyPr/>
                    <a:lstStyle/>
                    <a:p>
                      <a:pPr algn="ctr" fontAlgn="ctr"/>
                      <a:r>
                        <a:rPr lang="en-US" sz="1200" b="0" i="0" u="none" strike="noStrike">
                          <a:solidFill>
                            <a:srgbClr val="000000"/>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1580423100"/>
                  </a:ext>
                </a:extLst>
              </a:tr>
              <a:tr h="190500">
                <a:tc vMerge="1">
                  <a:txBody>
                    <a:bodyPr/>
                    <a:lstStyle/>
                    <a:p>
                      <a:endParaRPr lang="en-US"/>
                    </a:p>
                  </a:txBody>
                  <a:tcPr/>
                </a:tc>
                <a:tc vMerge="1">
                  <a:txBody>
                    <a:bodyPr/>
                    <a:lstStyle/>
                    <a:p>
                      <a:endParaRPr lang="en-US"/>
                    </a:p>
                  </a:txBody>
                  <a:tcPr/>
                </a:tc>
                <a:tc>
                  <a:txBody>
                    <a:bodyPr/>
                    <a:lstStyle/>
                    <a:p>
                      <a:pPr algn="ctr" fontAlgn="ctr"/>
                      <a:r>
                        <a:rPr lang="en-US" sz="1200" b="0" i="0" u="none" strike="noStrike">
                          <a:solidFill>
                            <a:srgbClr val="000000"/>
                          </a:solidFill>
                          <a:effectLst/>
                          <a:latin typeface="Times New Roman" panose="02020603050405020304" pitchFamily="18" charset="0"/>
                        </a:rPr>
                        <a:t>Reserved </a:t>
                      </a:r>
                    </a:p>
                  </a:txBody>
                  <a:tcPr marL="9525" marR="9525" marT="9525" marB="0" anchor="ctr"/>
                </a:tc>
                <a:tc>
                  <a:txBody>
                    <a:bodyPr/>
                    <a:lstStyle/>
                    <a:p>
                      <a:pPr algn="ctr" fontAlgn="ctr"/>
                      <a:r>
                        <a:rPr lang="en-US" sz="1200" b="0" i="0" u="none" strike="noStrike">
                          <a:solidFill>
                            <a:srgbClr val="0000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1147137229"/>
                  </a:ext>
                </a:extLst>
              </a:tr>
              <a:tr h="190500">
                <a:tc vMerge="1">
                  <a:txBody>
                    <a:bodyPr/>
                    <a:lstStyle/>
                    <a:p>
                      <a:endParaRPr lang="en-US"/>
                    </a:p>
                  </a:txBody>
                  <a:tcPr/>
                </a:tc>
                <a:tc vMerge="1">
                  <a:txBody>
                    <a:bodyPr/>
                    <a:lstStyle/>
                    <a:p>
                      <a:endParaRPr lang="en-US"/>
                    </a:p>
                  </a:txBody>
                  <a:tcPr/>
                </a:tc>
                <a:tc>
                  <a:txBody>
                    <a:bodyPr/>
                    <a:lstStyle/>
                    <a:p>
                      <a:pPr algn="ctr" fontAlgn="ctr"/>
                      <a:r>
                        <a:rPr lang="en-US" sz="1200" b="0" i="0" u="none" strike="noStrike">
                          <a:solidFill>
                            <a:srgbClr val="000000"/>
                          </a:solidFill>
                          <a:effectLst/>
                          <a:latin typeface="Times New Roman" panose="02020603050405020304" pitchFamily="18" charset="0"/>
                        </a:rPr>
                        <a:t>Spatial Reuse 1</a:t>
                      </a:r>
                    </a:p>
                  </a:txBody>
                  <a:tcPr marL="9525" marR="9525" marT="9525" marB="0" anchor="ctr"/>
                </a:tc>
                <a:tc>
                  <a:txBody>
                    <a:bodyPr/>
                    <a:lstStyle/>
                    <a:p>
                      <a:pPr algn="ctr" fontAlgn="ctr"/>
                      <a:r>
                        <a:rPr lang="en-US" sz="1200" b="0" i="0" u="none" strike="noStrike">
                          <a:solidFill>
                            <a:srgbClr val="000000"/>
                          </a:solidFill>
                          <a:effectLst/>
                          <a:latin typeface="Times New Roman" panose="02020603050405020304" pitchFamily="18" charset="0"/>
                        </a:rPr>
                        <a:t>4</a:t>
                      </a:r>
                    </a:p>
                  </a:txBody>
                  <a:tcPr marL="9525" marR="9525" marT="9525" marB="0" anchor="ctr"/>
                </a:tc>
                <a:extLst>
                  <a:ext uri="{0D108BD9-81ED-4DB2-BD59-A6C34878D82A}">
                    <a16:rowId xmlns:a16="http://schemas.microsoft.com/office/drawing/2014/main" val="3224617292"/>
                  </a:ext>
                </a:extLst>
              </a:tr>
              <a:tr h="190500">
                <a:tc vMerge="1">
                  <a:txBody>
                    <a:bodyPr/>
                    <a:lstStyle/>
                    <a:p>
                      <a:endParaRPr lang="en-US"/>
                    </a:p>
                  </a:txBody>
                  <a:tcPr/>
                </a:tc>
                <a:tc vMerge="1">
                  <a:txBody>
                    <a:bodyPr/>
                    <a:lstStyle/>
                    <a:p>
                      <a:endParaRPr lang="en-US"/>
                    </a:p>
                  </a:txBody>
                  <a:tcPr/>
                </a:tc>
                <a:tc>
                  <a:txBody>
                    <a:bodyPr/>
                    <a:lstStyle/>
                    <a:p>
                      <a:pPr algn="ctr" fontAlgn="ctr"/>
                      <a:r>
                        <a:rPr lang="en-US" sz="1200" b="0" i="0" u="none" strike="noStrike">
                          <a:solidFill>
                            <a:srgbClr val="000000"/>
                          </a:solidFill>
                          <a:effectLst/>
                          <a:latin typeface="Times New Roman" panose="02020603050405020304" pitchFamily="18" charset="0"/>
                        </a:rPr>
                        <a:t>Spatial Reuse 2</a:t>
                      </a:r>
                    </a:p>
                  </a:txBody>
                  <a:tcPr marL="9525" marR="9525" marT="9525" marB="0" anchor="ctr"/>
                </a:tc>
                <a:tc>
                  <a:txBody>
                    <a:bodyPr/>
                    <a:lstStyle/>
                    <a:p>
                      <a:pPr algn="ctr" fontAlgn="ctr"/>
                      <a:r>
                        <a:rPr lang="en-US" sz="1200" b="0" i="0" u="none" strike="noStrike">
                          <a:solidFill>
                            <a:srgbClr val="000000"/>
                          </a:solidFill>
                          <a:effectLst/>
                          <a:latin typeface="Times New Roman" panose="02020603050405020304" pitchFamily="18" charset="0"/>
                        </a:rPr>
                        <a:t>4</a:t>
                      </a:r>
                    </a:p>
                  </a:txBody>
                  <a:tcPr marL="9525" marR="9525" marT="9525" marB="0" anchor="ctr"/>
                </a:tc>
                <a:extLst>
                  <a:ext uri="{0D108BD9-81ED-4DB2-BD59-A6C34878D82A}">
                    <a16:rowId xmlns:a16="http://schemas.microsoft.com/office/drawing/2014/main" val="444578370"/>
                  </a:ext>
                </a:extLst>
              </a:tr>
              <a:tr h="190500">
                <a:tc vMerge="1">
                  <a:txBody>
                    <a:bodyPr/>
                    <a:lstStyle/>
                    <a:p>
                      <a:endParaRPr lang="en-US"/>
                    </a:p>
                  </a:txBody>
                  <a:tcPr/>
                </a:tc>
                <a:tc vMerge="1">
                  <a:txBody>
                    <a:bodyPr/>
                    <a:lstStyle/>
                    <a:p>
                      <a:endParaRPr lang="en-US"/>
                    </a:p>
                  </a:txBody>
                  <a:tcPr/>
                </a:tc>
                <a:tc>
                  <a:txBody>
                    <a:bodyPr/>
                    <a:lstStyle/>
                    <a:p>
                      <a:pPr algn="ctr" fontAlgn="ctr"/>
                      <a:r>
                        <a:rPr lang="en-US" sz="1200" b="0" i="0" u="none" strike="noStrike" dirty="0">
                          <a:solidFill>
                            <a:srgbClr val="FF0000"/>
                          </a:solidFill>
                          <a:effectLst/>
                          <a:latin typeface="Times New Roman" panose="02020603050405020304" pitchFamily="18" charset="0"/>
                        </a:rPr>
                        <a:t>TBD2</a:t>
                      </a:r>
                    </a:p>
                  </a:txBody>
                  <a:tcPr marL="9525" marR="9525" marT="9525" marB="0" anchor="ctr"/>
                </a:tc>
                <a:tc>
                  <a:txBody>
                    <a:bodyPr/>
                    <a:lstStyle/>
                    <a:p>
                      <a:pPr algn="ctr" fontAlgn="ctr"/>
                      <a:r>
                        <a:rPr lang="en-US" sz="1200" b="0" i="0" u="none" strike="noStrike" dirty="0">
                          <a:solidFill>
                            <a:srgbClr val="FF0000"/>
                          </a:solidFill>
                          <a:effectLst/>
                          <a:latin typeface="Times New Roman" panose="02020603050405020304" pitchFamily="18" charset="0"/>
                        </a:rPr>
                        <a:t>5</a:t>
                      </a:r>
                    </a:p>
                  </a:txBody>
                  <a:tcPr marL="9525" marR="9525" marT="9525" marB="0" anchor="ctr"/>
                </a:tc>
                <a:extLst>
                  <a:ext uri="{0D108BD9-81ED-4DB2-BD59-A6C34878D82A}">
                    <a16:rowId xmlns:a16="http://schemas.microsoft.com/office/drawing/2014/main" val="3767249808"/>
                  </a:ext>
                </a:extLst>
              </a:tr>
              <a:tr h="190500">
                <a:tc vMerge="1">
                  <a:txBody>
                    <a:bodyPr/>
                    <a:lstStyle/>
                    <a:p>
                      <a:endParaRPr lang="en-US"/>
                    </a:p>
                  </a:txBody>
                  <a:tcPr/>
                </a:tc>
                <a:tc rowSpan="2">
                  <a:txBody>
                    <a:bodyPr/>
                    <a:lstStyle/>
                    <a:p>
                      <a:pPr algn="ctr" fontAlgn="ctr"/>
                      <a:r>
                        <a:rPr lang="en-US" sz="1200" b="0" i="0" u="none" strike="noStrike">
                          <a:solidFill>
                            <a:srgbClr val="000000"/>
                          </a:solidFill>
                          <a:effectLst/>
                          <a:latin typeface="Times New Roman" panose="02020603050405020304" pitchFamily="18" charset="0"/>
                        </a:rPr>
                        <a:t>CRC &amp; Tail</a:t>
                      </a:r>
                    </a:p>
                  </a:txBody>
                  <a:tcPr marL="9525" marR="9525" marT="9525" marB="0" anchor="ctr"/>
                </a:tc>
                <a:tc>
                  <a:txBody>
                    <a:bodyPr/>
                    <a:lstStyle/>
                    <a:p>
                      <a:pPr algn="ctr" fontAlgn="ctr"/>
                      <a:r>
                        <a:rPr lang="en-US" sz="1200" b="0" i="0" u="none" strike="noStrike">
                          <a:solidFill>
                            <a:srgbClr val="000000"/>
                          </a:solidFill>
                          <a:effectLst/>
                          <a:latin typeface="Times New Roman" panose="02020603050405020304" pitchFamily="18" charset="0"/>
                        </a:rPr>
                        <a:t>CRC in U-SIG</a:t>
                      </a:r>
                    </a:p>
                  </a:txBody>
                  <a:tcPr marL="9525" marR="9525" marT="9525" marB="0" anchor="ctr"/>
                </a:tc>
                <a:tc>
                  <a:txBody>
                    <a:bodyPr/>
                    <a:lstStyle/>
                    <a:p>
                      <a:pPr algn="ctr" fontAlgn="ctr"/>
                      <a:r>
                        <a:rPr lang="en-US" sz="1200" b="0" i="0" u="none" strike="noStrike">
                          <a:solidFill>
                            <a:srgbClr val="000000"/>
                          </a:solidFill>
                          <a:effectLst/>
                          <a:latin typeface="Times New Roman" panose="02020603050405020304" pitchFamily="18" charset="0"/>
                        </a:rPr>
                        <a:t>4</a:t>
                      </a:r>
                    </a:p>
                  </a:txBody>
                  <a:tcPr marL="9525" marR="9525" marT="9525" marB="0" anchor="ctr"/>
                </a:tc>
                <a:extLst>
                  <a:ext uri="{0D108BD9-81ED-4DB2-BD59-A6C34878D82A}">
                    <a16:rowId xmlns:a16="http://schemas.microsoft.com/office/drawing/2014/main" val="4291309022"/>
                  </a:ext>
                </a:extLst>
              </a:tr>
              <a:tr h="190500">
                <a:tc vMerge="1">
                  <a:txBody>
                    <a:bodyPr/>
                    <a:lstStyle/>
                    <a:p>
                      <a:endParaRPr lang="en-US"/>
                    </a:p>
                  </a:txBody>
                  <a:tcPr/>
                </a:tc>
                <a:tc vMerge="1">
                  <a:txBody>
                    <a:bodyPr/>
                    <a:lstStyle/>
                    <a:p>
                      <a:endParaRPr lang="en-US"/>
                    </a:p>
                  </a:txBody>
                  <a:tcPr/>
                </a:tc>
                <a:tc>
                  <a:txBody>
                    <a:bodyPr/>
                    <a:lstStyle/>
                    <a:p>
                      <a:pPr algn="ctr" fontAlgn="ctr"/>
                      <a:r>
                        <a:rPr lang="en-US" sz="1200" b="0" i="0" u="none" strike="noStrike">
                          <a:solidFill>
                            <a:srgbClr val="000000"/>
                          </a:solidFill>
                          <a:effectLst/>
                          <a:latin typeface="Times New Roman" panose="02020603050405020304" pitchFamily="18" charset="0"/>
                        </a:rPr>
                        <a:t>Tail in U-SIG</a:t>
                      </a:r>
                    </a:p>
                  </a:txBody>
                  <a:tcPr marL="9525" marR="9525" marT="9525" marB="0" anchor="ctr"/>
                </a:tc>
                <a:tc>
                  <a:txBody>
                    <a:bodyPr/>
                    <a:lstStyle/>
                    <a:p>
                      <a:pPr algn="ctr" fontAlgn="ctr"/>
                      <a:r>
                        <a:rPr lang="en-US" sz="1200" b="0" i="0" u="none" strike="noStrike">
                          <a:solidFill>
                            <a:srgbClr val="000000"/>
                          </a:solidFill>
                          <a:effectLst/>
                          <a:latin typeface="Times New Roman" panose="02020603050405020304" pitchFamily="18" charset="0"/>
                        </a:rPr>
                        <a:t>6</a:t>
                      </a:r>
                    </a:p>
                  </a:txBody>
                  <a:tcPr marL="9525" marR="9525" marT="9525" marB="0" anchor="ctr"/>
                </a:tc>
                <a:extLst>
                  <a:ext uri="{0D108BD9-81ED-4DB2-BD59-A6C34878D82A}">
                    <a16:rowId xmlns:a16="http://schemas.microsoft.com/office/drawing/2014/main" val="1626546415"/>
                  </a:ext>
                </a:extLst>
              </a:tr>
              <a:tr h="190500">
                <a:tc vMerge="1">
                  <a:txBody>
                    <a:bodyPr/>
                    <a:lstStyle/>
                    <a:p>
                      <a:endParaRPr lang="en-US"/>
                    </a:p>
                  </a:txBody>
                  <a:tcPr/>
                </a:tc>
                <a:tc gridSpan="2">
                  <a:txBody>
                    <a:bodyPr/>
                    <a:lstStyle/>
                    <a:p>
                      <a:pPr algn="ctr" fontAlgn="ctr"/>
                      <a:r>
                        <a:rPr lang="en-US" sz="1200" b="0" i="0" u="none" strike="noStrike">
                          <a:solidFill>
                            <a:srgbClr val="000000"/>
                          </a:solidFill>
                          <a:effectLst/>
                          <a:latin typeface="Times New Roman" panose="02020603050405020304" pitchFamily="18" charset="0"/>
                        </a:rPr>
                        <a:t>Total # of Bits in U-SIG</a:t>
                      </a:r>
                    </a:p>
                  </a:txBody>
                  <a:tcPr marL="9525" marR="9525" marT="9525" marB="0" anchor="ctr"/>
                </a:tc>
                <a:tc hMerge="1">
                  <a:txBody>
                    <a:bodyPr/>
                    <a:lstStyle/>
                    <a:p>
                      <a:endParaRPr lang="en-US"/>
                    </a:p>
                  </a:txBody>
                  <a:tcPr/>
                </a:tc>
                <a:tc>
                  <a:txBody>
                    <a:bodyPr/>
                    <a:lstStyle/>
                    <a:p>
                      <a:pPr algn="ctr" fontAlgn="ctr"/>
                      <a:r>
                        <a:rPr lang="en-US" sz="1200" b="0" i="0" u="none" strike="noStrike" dirty="0">
                          <a:solidFill>
                            <a:srgbClr val="000000"/>
                          </a:solidFill>
                          <a:effectLst/>
                          <a:latin typeface="Times New Roman" panose="02020603050405020304" pitchFamily="18" charset="0"/>
                        </a:rPr>
                        <a:t>52</a:t>
                      </a:r>
                    </a:p>
                  </a:txBody>
                  <a:tcPr marL="9525" marR="9525" marT="9525" marB="0" anchor="ctr"/>
                </a:tc>
                <a:extLst>
                  <a:ext uri="{0D108BD9-81ED-4DB2-BD59-A6C34878D82A}">
                    <a16:rowId xmlns:a16="http://schemas.microsoft.com/office/drawing/2014/main" val="3548964409"/>
                  </a:ext>
                </a:extLst>
              </a:tr>
            </a:tbl>
          </a:graphicData>
        </a:graphic>
      </p:graphicFrame>
    </p:spTree>
    <p:extLst>
      <p:ext uri="{BB962C8B-B14F-4D97-AF65-F5344CB8AC3E}">
        <p14:creationId xmlns:p14="http://schemas.microsoft.com/office/powerpoint/2010/main" val="1584942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F6ADB-4EE2-4640-B9C8-724E27785B2E}"/>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30A20296-0401-4CC4-9E8F-C6B05527CDCE}"/>
              </a:ext>
            </a:extLst>
          </p:cNvPr>
          <p:cNvSpPr>
            <a:spLocks noGrp="1"/>
          </p:cNvSpPr>
          <p:nvPr>
            <p:ph idx="1"/>
          </p:nvPr>
        </p:nvSpPr>
        <p:spPr/>
        <p:txBody>
          <a:bodyPr/>
          <a:lstStyle/>
          <a:p>
            <a:r>
              <a:rPr lang="en-US" sz="2000" dirty="0"/>
              <a:t>Do you support not to have punctured channel indication in the U-SIG of TB PPDU?</a:t>
            </a:r>
          </a:p>
          <a:p>
            <a:endParaRPr lang="en-US" sz="2000" dirty="0"/>
          </a:p>
          <a:p>
            <a:r>
              <a:rPr lang="en-US" sz="2000" dirty="0"/>
              <a:t>Y/N/A</a:t>
            </a:r>
          </a:p>
          <a:p>
            <a:endParaRPr lang="en-US" sz="2000" dirty="0"/>
          </a:p>
        </p:txBody>
      </p:sp>
      <p:sp>
        <p:nvSpPr>
          <p:cNvPr id="4" name="Date Placeholder 3">
            <a:extLst>
              <a:ext uri="{FF2B5EF4-FFF2-40B4-BE49-F238E27FC236}">
                <a16:creationId xmlns:a16="http://schemas.microsoft.com/office/drawing/2014/main" id="{447E6014-F41F-4523-B866-BBBA3B9B4746}"/>
              </a:ext>
            </a:extLst>
          </p:cNvPr>
          <p:cNvSpPr>
            <a:spLocks noGrp="1"/>
          </p:cNvSpPr>
          <p:nvPr>
            <p:ph type="dt" sz="half" idx="10"/>
          </p:nvPr>
        </p:nvSpPr>
        <p:spPr/>
        <p:txBody>
          <a:bodyPr/>
          <a:lstStyle/>
          <a:p>
            <a:pPr>
              <a:defRPr/>
            </a:pPr>
            <a:r>
              <a:rPr lang="en-US" altLang="en-US" dirty="0"/>
              <a:t>September 2020</a:t>
            </a:r>
            <a:endParaRPr lang="en-GB" altLang="en-US" dirty="0"/>
          </a:p>
        </p:txBody>
      </p:sp>
      <p:sp>
        <p:nvSpPr>
          <p:cNvPr id="5" name="Footer Placeholder 4">
            <a:extLst>
              <a:ext uri="{FF2B5EF4-FFF2-40B4-BE49-F238E27FC236}">
                <a16:creationId xmlns:a16="http://schemas.microsoft.com/office/drawing/2014/main" id="{97306D7D-80A7-4D6F-9EE0-B4DC5F834EF7}"/>
              </a:ext>
            </a:extLst>
          </p:cNvPr>
          <p:cNvSpPr>
            <a:spLocks noGrp="1"/>
          </p:cNvSpPr>
          <p:nvPr>
            <p:ph type="ftr" sz="quarter" idx="11"/>
          </p:nvPr>
        </p:nvSpPr>
        <p:spPr/>
        <p:txBody>
          <a:bodyPr/>
          <a:lstStyle/>
          <a:p>
            <a:pPr>
              <a:defRPr/>
            </a:pPr>
            <a:r>
              <a:rPr lang="en-GB" dirty="0"/>
              <a:t>Alice Chen (Qualcomm)</a:t>
            </a:r>
          </a:p>
        </p:txBody>
      </p:sp>
      <p:sp>
        <p:nvSpPr>
          <p:cNvPr id="6" name="Slide Number Placeholder 5">
            <a:extLst>
              <a:ext uri="{FF2B5EF4-FFF2-40B4-BE49-F238E27FC236}">
                <a16:creationId xmlns:a16="http://schemas.microsoft.com/office/drawing/2014/main" id="{EC26EF99-FDCB-4505-B12F-E2CE230EE72F}"/>
              </a:ext>
            </a:extLst>
          </p:cNvPr>
          <p:cNvSpPr>
            <a:spLocks noGrp="1"/>
          </p:cNvSpPr>
          <p:nvPr>
            <p:ph type="sldNum" sz="quarter" idx="12"/>
          </p:nvPr>
        </p:nvSpPr>
        <p:spPr/>
        <p:txBody>
          <a:bodyPr/>
          <a:lstStyle/>
          <a:p>
            <a:pPr>
              <a:defRPr/>
            </a:pPr>
            <a:r>
              <a:rPr lang="en-GB" altLang="en-US" dirty="0"/>
              <a:t>Slide </a:t>
            </a:r>
            <a:fld id="{6D24465E-2B0A-4D96-BA39-EC98956D452B}" type="slidenum">
              <a:rPr lang="en-GB" altLang="en-US" smtClean="0"/>
              <a:pPr>
                <a:defRPr/>
              </a:pPr>
              <a:t>7</a:t>
            </a:fld>
            <a:endParaRPr lang="en-GB" altLang="en-US" dirty="0"/>
          </a:p>
        </p:txBody>
      </p:sp>
    </p:spTree>
    <p:extLst>
      <p:ext uri="{BB962C8B-B14F-4D97-AF65-F5344CB8AC3E}">
        <p14:creationId xmlns:p14="http://schemas.microsoft.com/office/powerpoint/2010/main" val="2839751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F6ADB-4EE2-4640-B9C8-724E27785B2E}"/>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30A20296-0401-4CC4-9E8F-C6B05527CDCE}"/>
              </a:ext>
            </a:extLst>
          </p:cNvPr>
          <p:cNvSpPr>
            <a:spLocks noGrp="1"/>
          </p:cNvSpPr>
          <p:nvPr>
            <p:ph idx="1"/>
          </p:nvPr>
        </p:nvSpPr>
        <p:spPr/>
        <p:txBody>
          <a:bodyPr/>
          <a:lstStyle/>
          <a:p>
            <a:r>
              <a:rPr lang="en-US" sz="2000" dirty="0"/>
              <a:t>Do you support to have two SR fields (4 bits each, total 8 bits), with granularity of half PPDU BW, but no smaller than 20MHz, in the U-SIG of TB PPDU?</a:t>
            </a:r>
          </a:p>
          <a:p>
            <a:endParaRPr lang="en-US" sz="2000" dirty="0"/>
          </a:p>
          <a:p>
            <a:r>
              <a:rPr lang="en-US" sz="2000" dirty="0"/>
              <a:t>Y/N/A</a:t>
            </a:r>
          </a:p>
          <a:p>
            <a:endParaRPr lang="en-US" sz="2000" dirty="0"/>
          </a:p>
        </p:txBody>
      </p:sp>
      <p:sp>
        <p:nvSpPr>
          <p:cNvPr id="4" name="Date Placeholder 3">
            <a:extLst>
              <a:ext uri="{FF2B5EF4-FFF2-40B4-BE49-F238E27FC236}">
                <a16:creationId xmlns:a16="http://schemas.microsoft.com/office/drawing/2014/main" id="{447E6014-F41F-4523-B866-BBBA3B9B4746}"/>
              </a:ext>
            </a:extLst>
          </p:cNvPr>
          <p:cNvSpPr>
            <a:spLocks noGrp="1"/>
          </p:cNvSpPr>
          <p:nvPr>
            <p:ph type="dt" sz="half" idx="10"/>
          </p:nvPr>
        </p:nvSpPr>
        <p:spPr/>
        <p:txBody>
          <a:bodyPr/>
          <a:lstStyle/>
          <a:p>
            <a:pPr>
              <a:defRPr/>
            </a:pPr>
            <a:r>
              <a:rPr lang="en-US" altLang="en-US" dirty="0"/>
              <a:t>September 2020</a:t>
            </a:r>
            <a:endParaRPr lang="en-GB" altLang="en-US" dirty="0"/>
          </a:p>
        </p:txBody>
      </p:sp>
      <p:sp>
        <p:nvSpPr>
          <p:cNvPr id="5" name="Footer Placeholder 4">
            <a:extLst>
              <a:ext uri="{FF2B5EF4-FFF2-40B4-BE49-F238E27FC236}">
                <a16:creationId xmlns:a16="http://schemas.microsoft.com/office/drawing/2014/main" id="{97306D7D-80A7-4D6F-9EE0-B4DC5F834EF7}"/>
              </a:ext>
            </a:extLst>
          </p:cNvPr>
          <p:cNvSpPr>
            <a:spLocks noGrp="1"/>
          </p:cNvSpPr>
          <p:nvPr>
            <p:ph type="ftr" sz="quarter" idx="11"/>
          </p:nvPr>
        </p:nvSpPr>
        <p:spPr/>
        <p:txBody>
          <a:bodyPr/>
          <a:lstStyle/>
          <a:p>
            <a:pPr>
              <a:defRPr/>
            </a:pPr>
            <a:r>
              <a:rPr lang="en-GB" dirty="0"/>
              <a:t>Alice Chen (Qualcomm)</a:t>
            </a:r>
          </a:p>
        </p:txBody>
      </p:sp>
      <p:sp>
        <p:nvSpPr>
          <p:cNvPr id="6" name="Slide Number Placeholder 5">
            <a:extLst>
              <a:ext uri="{FF2B5EF4-FFF2-40B4-BE49-F238E27FC236}">
                <a16:creationId xmlns:a16="http://schemas.microsoft.com/office/drawing/2014/main" id="{EC26EF99-FDCB-4505-B12F-E2CE230EE72F}"/>
              </a:ext>
            </a:extLst>
          </p:cNvPr>
          <p:cNvSpPr>
            <a:spLocks noGrp="1"/>
          </p:cNvSpPr>
          <p:nvPr>
            <p:ph type="sldNum" sz="quarter" idx="12"/>
          </p:nvPr>
        </p:nvSpPr>
        <p:spPr/>
        <p:txBody>
          <a:bodyPr/>
          <a:lstStyle/>
          <a:p>
            <a:pPr>
              <a:defRPr/>
            </a:pPr>
            <a:r>
              <a:rPr lang="en-GB" altLang="en-US" dirty="0"/>
              <a:t>Slide </a:t>
            </a:r>
            <a:fld id="{6D24465E-2B0A-4D96-BA39-EC98956D452B}" type="slidenum">
              <a:rPr lang="en-GB" altLang="en-US" smtClean="0"/>
              <a:pPr>
                <a:defRPr/>
              </a:pPr>
              <a:t>8</a:t>
            </a:fld>
            <a:endParaRPr lang="en-GB" altLang="en-US" dirty="0"/>
          </a:p>
        </p:txBody>
      </p:sp>
    </p:spTree>
    <p:extLst>
      <p:ext uri="{BB962C8B-B14F-4D97-AF65-F5344CB8AC3E}">
        <p14:creationId xmlns:p14="http://schemas.microsoft.com/office/powerpoint/2010/main" val="4244326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7E3F1-51D5-4339-9DF0-B6954C96CA7A}"/>
              </a:ext>
            </a:extLst>
          </p:cNvPr>
          <p:cNvSpPr>
            <a:spLocks noGrp="1"/>
          </p:cNvSpPr>
          <p:nvPr>
            <p:ph type="title"/>
          </p:nvPr>
        </p:nvSpPr>
        <p:spPr/>
        <p:txBody>
          <a:bodyPr/>
          <a:lstStyle/>
          <a:p>
            <a:r>
              <a:rPr lang="en-US" dirty="0"/>
              <a:t>appendix</a:t>
            </a:r>
          </a:p>
        </p:txBody>
      </p:sp>
      <p:sp>
        <p:nvSpPr>
          <p:cNvPr id="3" name="Text Placeholder 2">
            <a:extLst>
              <a:ext uri="{FF2B5EF4-FFF2-40B4-BE49-F238E27FC236}">
                <a16:creationId xmlns:a16="http://schemas.microsoft.com/office/drawing/2014/main" id="{B79CA281-8F81-4259-957C-1831C216E0D0}"/>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BA624DD0-1C65-4D84-8473-7610C87BEF4C}"/>
              </a:ext>
            </a:extLst>
          </p:cNvPr>
          <p:cNvSpPr>
            <a:spLocks noGrp="1"/>
          </p:cNvSpPr>
          <p:nvPr>
            <p:ph type="dt" sz="half" idx="10"/>
          </p:nvPr>
        </p:nvSpPr>
        <p:spPr/>
        <p:txBody>
          <a:bodyPr/>
          <a:lstStyle/>
          <a:p>
            <a:pPr>
              <a:defRPr/>
            </a:pPr>
            <a:r>
              <a:rPr lang="en-US" altLang="en-US" dirty="0"/>
              <a:t>September 2020</a:t>
            </a:r>
            <a:endParaRPr lang="en-GB" altLang="en-US" dirty="0"/>
          </a:p>
        </p:txBody>
      </p:sp>
      <p:sp>
        <p:nvSpPr>
          <p:cNvPr id="5" name="Footer Placeholder 4">
            <a:extLst>
              <a:ext uri="{FF2B5EF4-FFF2-40B4-BE49-F238E27FC236}">
                <a16:creationId xmlns:a16="http://schemas.microsoft.com/office/drawing/2014/main" id="{31522752-23C4-4349-A53B-7651782F6A28}"/>
              </a:ext>
            </a:extLst>
          </p:cNvPr>
          <p:cNvSpPr>
            <a:spLocks noGrp="1"/>
          </p:cNvSpPr>
          <p:nvPr>
            <p:ph type="ftr" sz="quarter" idx="11"/>
          </p:nvPr>
        </p:nvSpPr>
        <p:spPr/>
        <p:txBody>
          <a:bodyPr/>
          <a:lstStyle/>
          <a:p>
            <a:pPr>
              <a:defRPr/>
            </a:pPr>
            <a:r>
              <a:rPr lang="en-GB" dirty="0"/>
              <a:t>Alice Chen (Qualcomm)</a:t>
            </a:r>
          </a:p>
        </p:txBody>
      </p:sp>
      <p:sp>
        <p:nvSpPr>
          <p:cNvPr id="6" name="Slide Number Placeholder 5">
            <a:extLst>
              <a:ext uri="{FF2B5EF4-FFF2-40B4-BE49-F238E27FC236}">
                <a16:creationId xmlns:a16="http://schemas.microsoft.com/office/drawing/2014/main" id="{140C8FF1-A6FC-403C-AE59-8A7C32218A39}"/>
              </a:ext>
            </a:extLst>
          </p:cNvPr>
          <p:cNvSpPr>
            <a:spLocks noGrp="1"/>
          </p:cNvSpPr>
          <p:nvPr>
            <p:ph type="sldNum" sz="quarter" idx="12"/>
          </p:nvPr>
        </p:nvSpPr>
        <p:spPr/>
        <p:txBody>
          <a:bodyPr/>
          <a:lstStyle/>
          <a:p>
            <a:pPr>
              <a:defRPr/>
            </a:pPr>
            <a:r>
              <a:rPr lang="en-GB" altLang="en-US" dirty="0"/>
              <a:t>Slide </a:t>
            </a:r>
            <a:fld id="{1A8E2A3D-E627-4495-87FA-07CADBD1A42B}" type="slidenum">
              <a:rPr lang="en-GB" altLang="en-US" smtClean="0"/>
              <a:pPr>
                <a:defRPr/>
              </a:pPr>
              <a:t>9</a:t>
            </a:fld>
            <a:endParaRPr lang="en-GB" altLang="en-US" dirty="0"/>
          </a:p>
        </p:txBody>
      </p:sp>
    </p:spTree>
    <p:extLst>
      <p:ext uri="{BB962C8B-B14F-4D97-AF65-F5344CB8AC3E}">
        <p14:creationId xmlns:p14="http://schemas.microsoft.com/office/powerpoint/2010/main" val="68049364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90e74063cb67d0dfb101fe90279f1d5">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95a38a1b693e6628e2c625e43d54e718"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ACA9F04-E94D-482F-8101-3DAC2EC8B1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8C3D0F6-227E-4886-83EA-263E2CFB811B}">
  <ds:schemaRefs>
    <ds:schemaRef ds:uri="http://schemas.microsoft.com/sharepoint/v3/contenttype/forms"/>
  </ds:schemaRefs>
</ds:datastoreItem>
</file>

<file path=customXml/itemProps3.xml><?xml version="1.0" encoding="utf-8"?>
<ds:datastoreItem xmlns:ds="http://schemas.openxmlformats.org/officeDocument/2006/customXml" ds:itemID="{169931ED-F01D-4178-8068-7A73BD8BB3F4}">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75520</TotalTime>
  <Words>956</Words>
  <Application>Microsoft Office PowerPoint</Application>
  <PresentationFormat>On-screen Show (4:3)</PresentationFormat>
  <Paragraphs>235</Paragraphs>
  <Slides>11</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11</vt:i4>
      </vt:variant>
    </vt:vector>
  </HeadingPairs>
  <TitlesOfParts>
    <vt:vector size="13" baseType="lpstr">
      <vt:lpstr>Times New Roman</vt:lpstr>
      <vt:lpstr>802-11-Submission</vt:lpstr>
      <vt:lpstr>U-SIG Design for TB PPDU</vt:lpstr>
      <vt:lpstr>Introduction: EHT TB PPDU</vt:lpstr>
      <vt:lpstr>U-SIG Design in TB PPDU</vt:lpstr>
      <vt:lpstr>Punctured Channel Indication</vt:lpstr>
      <vt:lpstr>Spatial Reuse</vt:lpstr>
      <vt:lpstr>U-SIG Design in TB PPDU</vt:lpstr>
      <vt:lpstr>SP 1</vt:lpstr>
      <vt:lpstr>SP 2</vt:lpstr>
      <vt:lpstr>appendix</vt:lpstr>
      <vt:lpstr>Spatial Reuse Field in TB PPDU</vt:lpstr>
      <vt:lpstr>Recap: HE-SIG-A in HE TB PPDU</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Alice Chen</cp:lastModifiedBy>
  <cp:revision>1316</cp:revision>
  <cp:lastPrinted>1998-02-10T13:28:06Z</cp:lastPrinted>
  <dcterms:created xsi:type="dcterms:W3CDTF">2004-12-02T14:01:45Z</dcterms:created>
  <dcterms:modified xsi:type="dcterms:W3CDTF">2020-09-29T02:25:46Z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0x010100EB28163D68FE8E4D9361964FDD814FC4</vt:lpwstr>
  </property>
  <property fmtid="{D5CDD505-2E9C-101B-9397-08002B2CF9AE}" pid="4" name="_AdHocReviewCycleID">
    <vt:i4>1265209981</vt:i4>
  </property>
  <property fmtid="{D5CDD505-2E9C-101B-9397-08002B2CF9AE}" pid="5" name="_EmailSubject">
    <vt:lpwstr>Preamble slides (document 1238)</vt:lpwstr>
  </property>
  <property fmtid="{D5CDD505-2E9C-101B-9397-08002B2CF9AE}" pid="6" name="_AuthorEmail">
    <vt:lpwstr>svverman@qti.qualcomm.com</vt:lpwstr>
  </property>
  <property fmtid="{D5CDD505-2E9C-101B-9397-08002B2CF9AE}" pid="7" name="_AuthorEmailDisplayName">
    <vt:lpwstr>Sameer Vermani</vt:lpwstr>
  </property>
  <property fmtid="{D5CDD505-2E9C-101B-9397-08002B2CF9AE}" pid="8" name="_PreviousAdHocReviewCycleID">
    <vt:i4>-946869708</vt:i4>
  </property>
</Properties>
</file>