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6" r:id="rId4"/>
    <p:sldId id="285" r:id="rId5"/>
    <p:sldId id="290" r:id="rId6"/>
    <p:sldId id="265" r:id="rId7"/>
    <p:sldId id="266" r:id="rId8"/>
    <p:sldId id="282" r:id="rId9"/>
    <p:sldId id="267" r:id="rId10"/>
    <p:sldId id="268" r:id="rId11"/>
    <p:sldId id="269" r:id="rId12"/>
    <p:sldId id="276" r:id="rId13"/>
    <p:sldId id="287" r:id="rId14"/>
    <p:sldId id="288" r:id="rId15"/>
    <p:sldId id="277" r:id="rId16"/>
    <p:sldId id="270" r:id="rId17"/>
    <p:sldId id="284" r:id="rId18"/>
    <p:sldId id="271" r:id="rId19"/>
    <p:sldId id="272" r:id="rId20"/>
    <p:sldId id="279" r:id="rId21"/>
    <p:sldId id="264" r:id="rId2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rav Patwardhan" initials="GP" lastIdx="2" clrIdx="0">
    <p:extLst>
      <p:ext uri="{19B8F6BF-5375-455C-9EA6-DF929625EA0E}">
        <p15:presenceInfo xmlns:p15="http://schemas.microsoft.com/office/powerpoint/2012/main" userId="Gaurav Patward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5489"/>
  </p:normalViewPr>
  <p:slideViewPr>
    <p:cSldViewPr>
      <p:cViewPr varScale="1">
        <p:scale>
          <a:sx n="144" d="100"/>
          <a:sy n="144" d="100"/>
        </p:scale>
        <p:origin x="1280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5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25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8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4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9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15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38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4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84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07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Fig 12-18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0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4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October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802.11-20/1545r0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1262-15-00be-specification-framework-for-tgbe.doc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MLD Security Considerations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2020-10-01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58243"/>
              </p:ext>
            </p:extLst>
          </p:nvPr>
        </p:nvGraphicFramePr>
        <p:xfrm>
          <a:off x="508000" y="2289175"/>
          <a:ext cx="8156575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Document" r:id="rId5" imgW="8255000" imgH="2514600" progId="Word.Document.8">
                  <p:embed/>
                </p:oleObj>
              </mc:Choice>
              <mc:Fallback>
                <p:oleObj name="Document" r:id="rId5" imgW="8255000" imgH="2514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289175"/>
                        <a:ext cx="8156575" cy="247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246CA-2A38-1D40-A2CB-7A49DA66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(general concept)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F441-003B-214F-A21F-2660D090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39624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Changes from baseline spec: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u="sng" dirty="0"/>
              <a:t>Replacing of relevant and required Addresses (out of A1, A2,A3 and A4) to relevant MLD MAC during AAD Construction </a:t>
            </a:r>
            <a:r>
              <a:rPr lang="en-US" sz="1800" dirty="0"/>
              <a:t>(which is used in MIC generation) for individually addressed Data frames. </a:t>
            </a:r>
            <a:r>
              <a:rPr lang="en-US" sz="1800" u="sng" dirty="0"/>
              <a:t>Relevant MLD MAC used in A2 which is used for Nonce construction</a:t>
            </a:r>
            <a:r>
              <a:rPr lang="en-US" sz="1800" dirty="0"/>
              <a:t> for these frames.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74EBE-C0A5-5644-9AB4-A69387436A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D2A31-FF3E-E94F-B26E-6639946314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15A171-724D-8147-9E90-940191C3A52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5AA80-CCF3-8D4A-B8C7-CD11AF5F02C7}"/>
              </a:ext>
            </a:extLst>
          </p:cNvPr>
          <p:cNvSpPr txBox="1"/>
          <p:nvPr/>
        </p:nvSpPr>
        <p:spPr>
          <a:xfrm>
            <a:off x="6096000" y="40137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Fig. 12-18 CCMP encapsulation block diagram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(P802.11REVmd_D5.0)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8693A-B4D4-B249-B6AA-79441017E9B2}"/>
              </a:ext>
            </a:extLst>
          </p:cNvPr>
          <p:cNvSpPr txBox="1"/>
          <p:nvPr/>
        </p:nvSpPr>
        <p:spPr>
          <a:xfrm>
            <a:off x="1295400" y="5377388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tx1"/>
                </a:solidFill>
              </a:rPr>
              <a:t>Details</a:t>
            </a:r>
            <a:r>
              <a:rPr lang="en-US" i="1" dirty="0">
                <a:solidFill>
                  <a:schemeClr val="tx1"/>
                </a:solidFill>
              </a:rPr>
              <a:t> for specific conditions where </a:t>
            </a:r>
            <a:r>
              <a:rPr lang="en-US" i="1" u="sng" dirty="0">
                <a:solidFill>
                  <a:schemeClr val="tx1"/>
                </a:solidFill>
              </a:rPr>
              <a:t>only relevant addresses are replaced </a:t>
            </a:r>
            <a:r>
              <a:rPr lang="en-US" i="1" dirty="0">
                <a:solidFill>
                  <a:schemeClr val="tx1"/>
                </a:solidFill>
              </a:rPr>
              <a:t>are given in proceeding slides.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F34BCB-C381-914C-8998-842B11DBB5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1"/>
          <a:stretch/>
        </p:blipFill>
        <p:spPr>
          <a:xfrm>
            <a:off x="4114800" y="2016642"/>
            <a:ext cx="4800600" cy="18695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ADBCD9-35DC-7C4E-B701-FC1633C4A807}"/>
              </a:ext>
            </a:extLst>
          </p:cNvPr>
          <p:cNvSpPr/>
          <p:nvPr/>
        </p:nvSpPr>
        <p:spPr bwMode="auto">
          <a:xfrm>
            <a:off x="6051442" y="2344207"/>
            <a:ext cx="457200" cy="3048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B5B9A2-87A4-A249-BD69-B1C10D1DD15F}"/>
              </a:ext>
            </a:extLst>
          </p:cNvPr>
          <p:cNvSpPr/>
          <p:nvPr/>
        </p:nvSpPr>
        <p:spPr bwMode="auto">
          <a:xfrm>
            <a:off x="5406971" y="2649006"/>
            <a:ext cx="155629" cy="20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71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BE02-F94E-9D41-87C6-5A9A238F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(details)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972A-B432-384F-9560-3F424D8E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7805"/>
            <a:ext cx="3055749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Address 1 and Address 2 (</a:t>
            </a:r>
            <a:r>
              <a:rPr lang="en-US" sz="2000" b="0" dirty="0">
                <a:solidFill>
                  <a:schemeClr val="accent2"/>
                </a:solidFill>
              </a:rPr>
              <a:t>blue</a:t>
            </a:r>
            <a:r>
              <a:rPr lang="en-US" sz="2000" b="0" dirty="0"/>
              <a:t> box) are the local MAC addresses to Receive and Transmit on the WM. Hence they can be </a:t>
            </a:r>
            <a:r>
              <a:rPr lang="en-US" sz="2000" u="sng" dirty="0"/>
              <a:t>replaced with MLD MAC addresses for AAD computation</a:t>
            </a:r>
            <a:r>
              <a:rPr lang="en-US" sz="2000" b="0" dirty="0"/>
              <a:t>. (i.e. A1 = non-AP MLD, A2 = AP MLD)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AP MLD MAC to be used in Address 2 for Nonce computation.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E1AEA-F549-9B48-AA97-EB49929B1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8F57-6A8E-7E45-807F-D7C974204D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681930-CBD3-154D-BA4D-F341FC85EB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B8E9B-563D-4C42-80C0-4644E13AA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19797"/>
            <a:ext cx="4564251" cy="27792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7FEA26-B95C-2E45-8621-EC5964B8AC3E}"/>
              </a:ext>
            </a:extLst>
          </p:cNvPr>
          <p:cNvSpPr/>
          <p:nvPr/>
        </p:nvSpPr>
        <p:spPr bwMode="auto">
          <a:xfrm>
            <a:off x="4873625" y="3159328"/>
            <a:ext cx="1298575" cy="34587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7D9FFC-5A67-2142-BADC-815CB3C6C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88" y="5515815"/>
            <a:ext cx="3956198" cy="8455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B3A856-087A-C14C-8CB7-922CCE8749F1}"/>
              </a:ext>
            </a:extLst>
          </p:cNvPr>
          <p:cNvSpPr txBox="1"/>
          <p:nvPr/>
        </p:nvSpPr>
        <p:spPr>
          <a:xfrm>
            <a:off x="4751153" y="4920032"/>
            <a:ext cx="1070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Non-AP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5CE98-D3C2-2A49-A79C-F03C4D1F71DF}"/>
              </a:ext>
            </a:extLst>
          </p:cNvPr>
          <p:cNvSpPr txBox="1"/>
          <p:nvPr/>
        </p:nvSpPr>
        <p:spPr>
          <a:xfrm>
            <a:off x="5794981" y="4920032"/>
            <a:ext cx="106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27FA08-BED9-3848-B3B0-343545D00EF6}"/>
              </a:ext>
            </a:extLst>
          </p:cNvPr>
          <p:cNvCxnSpPr>
            <a:stCxn id="11" idx="2"/>
          </p:cNvCxnSpPr>
          <p:nvPr/>
        </p:nvCxnSpPr>
        <p:spPr bwMode="auto">
          <a:xfrm>
            <a:off x="5286268" y="5381697"/>
            <a:ext cx="236644" cy="1809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0EB9D3-1A75-6D49-9D53-1F8DAB179E95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 flipH="1">
            <a:off x="6015215" y="5381697"/>
            <a:ext cx="313502" cy="2571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8952BD-0646-604B-BE5C-B57433667A15}"/>
              </a:ext>
            </a:extLst>
          </p:cNvPr>
          <p:cNvSpPr txBox="1"/>
          <p:nvPr/>
        </p:nvSpPr>
        <p:spPr>
          <a:xfrm>
            <a:off x="4381176" y="1370735"/>
            <a:ext cx="4305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Table 9-30- Address field contents [2] 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[Shown just for reference. Address fields in the MAC header of the frame transmitted over the air will not be changed.</a:t>
            </a:r>
            <a:r>
              <a:rPr lang="en-US" sz="1400" dirty="0">
                <a:solidFill>
                  <a:schemeClr val="tx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2597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BE02-F94E-9D41-87C6-5A9A238F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 Proposed solution (details)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972A-B432-384F-9560-3F424D8E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7805"/>
            <a:ext cx="3055749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Address 3 will only be </a:t>
            </a:r>
            <a:r>
              <a:rPr lang="en-US" sz="2000" u="sng" dirty="0"/>
              <a:t>replaced by AP MLD MAC for AAD computation</a:t>
            </a:r>
            <a:r>
              <a:rPr lang="en-US" sz="2000" b="0" dirty="0"/>
              <a:t> for the Basic A-MSDU case (</a:t>
            </a:r>
            <a:r>
              <a:rPr lang="en-US" sz="2000" b="0" dirty="0">
                <a:solidFill>
                  <a:schemeClr val="accent2"/>
                </a:solidFill>
              </a:rPr>
              <a:t>blue</a:t>
            </a:r>
            <a:r>
              <a:rPr lang="en-US" sz="2000" b="0" dirty="0"/>
              <a:t> box).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Caveat: When Address 3 is SA (</a:t>
            </a:r>
            <a:r>
              <a:rPr lang="en-US" sz="2000" b="0" dirty="0">
                <a:solidFill>
                  <a:schemeClr val="accent1"/>
                </a:solidFill>
              </a:rPr>
              <a:t>green</a:t>
            </a:r>
            <a:r>
              <a:rPr lang="en-US" sz="2000" b="0" dirty="0"/>
              <a:t> box</a:t>
            </a:r>
            <a:r>
              <a:rPr lang="en-US" sz="2000" b="0" u="sng" dirty="0"/>
              <a:t>) we cannot replace A3 with AP MLD MAC</a:t>
            </a:r>
            <a:r>
              <a:rPr lang="en-US" sz="2000" b="0" dirty="0"/>
              <a:t> as MIC needs to be computed using SA.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E1AEA-F549-9B48-AA97-EB49929B1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8F57-6A8E-7E45-807F-D7C974204D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681930-CBD3-154D-BA4D-F341FC85EB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B8E9B-563D-4C42-80C0-4644E13AA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62" y="2103015"/>
            <a:ext cx="4259451" cy="27557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255063-7F54-5F41-B395-85CC0F96E192}"/>
              </a:ext>
            </a:extLst>
          </p:cNvPr>
          <p:cNvSpPr/>
          <p:nvPr/>
        </p:nvSpPr>
        <p:spPr bwMode="auto">
          <a:xfrm>
            <a:off x="6612903" y="3200400"/>
            <a:ext cx="626097" cy="3810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5AC776-86E7-D543-A56C-595C8E37B9B4}"/>
              </a:ext>
            </a:extLst>
          </p:cNvPr>
          <p:cNvSpPr/>
          <p:nvPr/>
        </p:nvSpPr>
        <p:spPr bwMode="auto">
          <a:xfrm>
            <a:off x="6007177" y="3200400"/>
            <a:ext cx="546023" cy="381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A893C-EA5C-904F-B4D6-F62B700EE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88" y="5515815"/>
            <a:ext cx="3956198" cy="84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D56487-2850-C44C-81E8-2FE8533A0328}"/>
              </a:ext>
            </a:extLst>
          </p:cNvPr>
          <p:cNvSpPr txBox="1"/>
          <p:nvPr/>
        </p:nvSpPr>
        <p:spPr>
          <a:xfrm>
            <a:off x="4751153" y="4920032"/>
            <a:ext cx="1070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Non-AP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7FF5B-B1B7-164A-A429-758585E63610}"/>
              </a:ext>
            </a:extLst>
          </p:cNvPr>
          <p:cNvSpPr txBox="1"/>
          <p:nvPr/>
        </p:nvSpPr>
        <p:spPr>
          <a:xfrm>
            <a:off x="5794981" y="4920032"/>
            <a:ext cx="106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F8E044-C085-2D4D-B16B-ECAA755538B7}"/>
              </a:ext>
            </a:extLst>
          </p:cNvPr>
          <p:cNvCxnSpPr>
            <a:stCxn id="12" idx="2"/>
          </p:cNvCxnSpPr>
          <p:nvPr/>
        </p:nvCxnSpPr>
        <p:spPr bwMode="auto">
          <a:xfrm>
            <a:off x="5286268" y="5381697"/>
            <a:ext cx="236644" cy="1809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F8905B-E163-B446-A66C-72E2B07BE40F}"/>
              </a:ext>
            </a:extLst>
          </p:cNvPr>
          <p:cNvCxnSpPr>
            <a:cxnSpLocks/>
          </p:cNvCxnSpPr>
          <p:nvPr/>
        </p:nvCxnSpPr>
        <p:spPr bwMode="auto">
          <a:xfrm flipH="1">
            <a:off x="6022647" y="5330222"/>
            <a:ext cx="313502" cy="2571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8F1015B-27B9-8341-80B8-F25E57CCC1C0}"/>
              </a:ext>
            </a:extLst>
          </p:cNvPr>
          <p:cNvSpPr txBox="1"/>
          <p:nvPr/>
        </p:nvSpPr>
        <p:spPr>
          <a:xfrm>
            <a:off x="6914208" y="4920031"/>
            <a:ext cx="177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AP MLD MAC Address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F4CC31-E28D-C144-8082-51A4B69BBA02}"/>
              </a:ext>
            </a:extLst>
          </p:cNvPr>
          <p:cNvCxnSpPr>
            <a:cxnSpLocks/>
          </p:cNvCxnSpPr>
          <p:nvPr/>
        </p:nvCxnSpPr>
        <p:spPr bwMode="auto">
          <a:xfrm flipH="1">
            <a:off x="6481117" y="5257800"/>
            <a:ext cx="986484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FC3A021-FBC2-1247-AAFF-1C9AB517D1F2}"/>
              </a:ext>
            </a:extLst>
          </p:cNvPr>
          <p:cNvSpPr txBox="1"/>
          <p:nvPr/>
        </p:nvSpPr>
        <p:spPr>
          <a:xfrm>
            <a:off x="4381176" y="1370735"/>
            <a:ext cx="4305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Table 9-30- Address field contents [2] 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[Shown just for reference. Address fields in the MAC header of the frame transmitted over the air will not be changed.</a:t>
            </a:r>
            <a:r>
              <a:rPr lang="en-US" sz="1400" dirty="0">
                <a:solidFill>
                  <a:schemeClr val="tx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1021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BE02-F94E-9D41-87C6-5A9A238F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 Proposed solution (details)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972A-B432-384F-9560-3F424D8E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7805"/>
            <a:ext cx="3055749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Address 1 and Address 2 (</a:t>
            </a:r>
            <a:r>
              <a:rPr lang="en-US" sz="2000" b="0" dirty="0">
                <a:solidFill>
                  <a:schemeClr val="accent2"/>
                </a:solidFill>
              </a:rPr>
              <a:t>blue</a:t>
            </a:r>
            <a:r>
              <a:rPr lang="en-US" sz="2000" b="0" dirty="0"/>
              <a:t> box) are the local MAC addresses to Receive and Transmit on the WM. Hence they can be </a:t>
            </a:r>
            <a:r>
              <a:rPr lang="en-US" sz="2000" u="sng" dirty="0"/>
              <a:t>replaced with MLD MAC addresses for AAD computation</a:t>
            </a:r>
            <a:r>
              <a:rPr lang="en-US" sz="2000" b="0" dirty="0"/>
              <a:t>. (i.e. A1 = AP MLD, A2 = non-AP MLD)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Non-AP MLD MAC to be used in Address 2 for Nonce computation.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E1AEA-F549-9B48-AA97-EB49929B1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8F57-6A8E-7E45-807F-D7C974204D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681930-CBD3-154D-BA4D-F341FC85EB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B8E9B-563D-4C42-80C0-4644E13AA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91" y="2107371"/>
            <a:ext cx="4494213" cy="27274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7FEA26-B95C-2E45-8621-EC5964B8AC3E}"/>
              </a:ext>
            </a:extLst>
          </p:cNvPr>
          <p:cNvSpPr/>
          <p:nvPr/>
        </p:nvSpPr>
        <p:spPr bwMode="auto">
          <a:xfrm>
            <a:off x="4624804" y="3581401"/>
            <a:ext cx="1242596" cy="381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05829-C443-554E-8DC5-5D4AC3E67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88" y="5515815"/>
            <a:ext cx="3956198" cy="845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31BF10-90F4-5B4B-93BD-6A7730D74498}"/>
              </a:ext>
            </a:extLst>
          </p:cNvPr>
          <p:cNvSpPr txBox="1"/>
          <p:nvPr/>
        </p:nvSpPr>
        <p:spPr>
          <a:xfrm>
            <a:off x="4751153" y="4920032"/>
            <a:ext cx="1070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9E29AE-3013-C944-B350-BC2131BEE04F}"/>
              </a:ext>
            </a:extLst>
          </p:cNvPr>
          <p:cNvSpPr txBox="1"/>
          <p:nvPr/>
        </p:nvSpPr>
        <p:spPr>
          <a:xfrm>
            <a:off x="5794981" y="4920032"/>
            <a:ext cx="106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Non-AP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BA55F9-5462-2E4B-8C8C-14F265216142}"/>
              </a:ext>
            </a:extLst>
          </p:cNvPr>
          <p:cNvCxnSpPr>
            <a:stCxn id="14" idx="2"/>
          </p:cNvCxnSpPr>
          <p:nvPr/>
        </p:nvCxnSpPr>
        <p:spPr bwMode="auto">
          <a:xfrm>
            <a:off x="5286268" y="5381697"/>
            <a:ext cx="236644" cy="1809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6058CC-EA47-1845-9835-9E0A00844387}"/>
              </a:ext>
            </a:extLst>
          </p:cNvPr>
          <p:cNvCxnSpPr>
            <a:cxnSpLocks/>
          </p:cNvCxnSpPr>
          <p:nvPr/>
        </p:nvCxnSpPr>
        <p:spPr bwMode="auto">
          <a:xfrm flipH="1">
            <a:off x="6022647" y="5330222"/>
            <a:ext cx="313502" cy="2571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392EC3B-93A3-F54E-935E-ED5D8A8AEA7E}"/>
              </a:ext>
            </a:extLst>
          </p:cNvPr>
          <p:cNvSpPr txBox="1"/>
          <p:nvPr/>
        </p:nvSpPr>
        <p:spPr>
          <a:xfrm>
            <a:off x="4381176" y="1370735"/>
            <a:ext cx="4305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Table 9-30- Address field contents [2] 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[Shown just for reference. Address fields in the MAC header of the frame transmitted over the air will not be changed.</a:t>
            </a:r>
            <a:r>
              <a:rPr lang="en-US" sz="1400" dirty="0">
                <a:solidFill>
                  <a:schemeClr val="tx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4362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BE02-F94E-9D41-87C6-5A9A238F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 Proposed solution (details)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972A-B432-384F-9560-3F424D8E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7805"/>
            <a:ext cx="3055749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Address 3 will only be </a:t>
            </a:r>
            <a:r>
              <a:rPr lang="en-US" sz="2000" u="sng" dirty="0"/>
              <a:t>replaced by AP MLD MAC for AAD computation</a:t>
            </a:r>
            <a:r>
              <a:rPr lang="en-US" sz="2000" b="0" u="sng" dirty="0"/>
              <a:t> </a:t>
            </a:r>
            <a:r>
              <a:rPr lang="en-US" sz="2000" b="0" dirty="0"/>
              <a:t>for the Basic A-MSDU case (</a:t>
            </a:r>
            <a:r>
              <a:rPr lang="en-US" sz="2000" b="0" dirty="0">
                <a:solidFill>
                  <a:schemeClr val="accent2"/>
                </a:solidFill>
              </a:rPr>
              <a:t>blue</a:t>
            </a:r>
            <a:r>
              <a:rPr lang="en-US" sz="2000" b="0" dirty="0"/>
              <a:t> box).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Caveat: When Address 3 is DA (</a:t>
            </a:r>
            <a:r>
              <a:rPr lang="en-US" sz="2000" b="0" dirty="0">
                <a:solidFill>
                  <a:schemeClr val="accent1"/>
                </a:solidFill>
              </a:rPr>
              <a:t>green</a:t>
            </a:r>
            <a:r>
              <a:rPr lang="en-US" sz="2000" b="0" dirty="0"/>
              <a:t> box</a:t>
            </a:r>
            <a:r>
              <a:rPr lang="en-US" sz="2000" b="0" u="sng" dirty="0"/>
              <a:t>) we cannot replace A3 with non-AP MLD MAC</a:t>
            </a:r>
            <a:r>
              <a:rPr lang="en-US" sz="2000" b="0" dirty="0"/>
              <a:t> as MIC needs to be computed using 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E1AEA-F549-9B48-AA97-EB49929B1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8F57-6A8E-7E45-807F-D7C974204D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681930-CBD3-154D-BA4D-F341FC85EB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B8E9B-563D-4C42-80C0-4644E13AA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87986"/>
            <a:ext cx="4243953" cy="266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255063-7F54-5F41-B395-85CC0F96E192}"/>
              </a:ext>
            </a:extLst>
          </p:cNvPr>
          <p:cNvSpPr/>
          <p:nvPr/>
        </p:nvSpPr>
        <p:spPr bwMode="auto">
          <a:xfrm>
            <a:off x="6400327" y="3535255"/>
            <a:ext cx="709048" cy="3810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5AC776-86E7-D543-A56C-595C8E37B9B4}"/>
              </a:ext>
            </a:extLst>
          </p:cNvPr>
          <p:cNvSpPr/>
          <p:nvPr/>
        </p:nvSpPr>
        <p:spPr bwMode="auto">
          <a:xfrm>
            <a:off x="5863640" y="3541713"/>
            <a:ext cx="536687" cy="381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C77F4F-7A5C-014F-85C4-C72BEAC0A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88" y="5515815"/>
            <a:ext cx="3956198" cy="8455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C356ED-D3DC-534F-9EA6-BA386A67F17B}"/>
              </a:ext>
            </a:extLst>
          </p:cNvPr>
          <p:cNvSpPr txBox="1"/>
          <p:nvPr/>
        </p:nvSpPr>
        <p:spPr>
          <a:xfrm>
            <a:off x="4751153" y="4920032"/>
            <a:ext cx="1070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99F3C1-7B76-C245-BAE8-C847BAC84F4C}"/>
              </a:ext>
            </a:extLst>
          </p:cNvPr>
          <p:cNvSpPr txBox="1"/>
          <p:nvPr/>
        </p:nvSpPr>
        <p:spPr>
          <a:xfrm>
            <a:off x="5794981" y="4920032"/>
            <a:ext cx="106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Non-AP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104904-4E2B-E040-9D96-8D8C67C80468}"/>
              </a:ext>
            </a:extLst>
          </p:cNvPr>
          <p:cNvCxnSpPr>
            <a:stCxn id="16" idx="2"/>
          </p:cNvCxnSpPr>
          <p:nvPr/>
        </p:nvCxnSpPr>
        <p:spPr bwMode="auto">
          <a:xfrm>
            <a:off x="5286268" y="5381697"/>
            <a:ext cx="236644" cy="1809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207484-1882-A24D-A066-8564D1873997}"/>
              </a:ext>
            </a:extLst>
          </p:cNvPr>
          <p:cNvCxnSpPr>
            <a:cxnSpLocks/>
          </p:cNvCxnSpPr>
          <p:nvPr/>
        </p:nvCxnSpPr>
        <p:spPr bwMode="auto">
          <a:xfrm flipH="1">
            <a:off x="6022647" y="5330222"/>
            <a:ext cx="313502" cy="2571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92BBCDF-0B67-3B42-B53F-11D1CC65EBF3}"/>
              </a:ext>
            </a:extLst>
          </p:cNvPr>
          <p:cNvSpPr txBox="1"/>
          <p:nvPr/>
        </p:nvSpPr>
        <p:spPr>
          <a:xfrm>
            <a:off x="6927151" y="4955827"/>
            <a:ext cx="177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AP MLD MAC Address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4E2DA9-AC85-EB42-820C-C0258381CE7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81117" y="5306374"/>
            <a:ext cx="757883" cy="2562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FCDF3A4-7C68-5047-A460-EB34277C2D4B}"/>
              </a:ext>
            </a:extLst>
          </p:cNvPr>
          <p:cNvSpPr txBox="1"/>
          <p:nvPr/>
        </p:nvSpPr>
        <p:spPr>
          <a:xfrm>
            <a:off x="4381176" y="1370735"/>
            <a:ext cx="4305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Table 9-30- Address field contents [2] 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[Shown just for reference. Address fields in the MAC header of the frame transmitted over the air will not be changed.</a:t>
            </a:r>
            <a:r>
              <a:rPr lang="en-US" sz="1400" dirty="0">
                <a:solidFill>
                  <a:schemeClr val="tx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35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BE02-F94E-9D41-87C6-5A9A238F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 Proposed solution (details)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972A-B432-384F-9560-3F424D8E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7805"/>
            <a:ext cx="3055749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mesh deployment use cases, consider the row in Table 9-30 with: To DS = 1, From DS = 1.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As before, Addresses (A1-A4) shown in blue boxes can be replaced with relevant MLD MAC addresses.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E1AEA-F549-9B48-AA97-EB49929B1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8F57-6A8E-7E45-807F-D7C974204D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681930-CBD3-154D-BA4D-F341FC85EB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B8E9B-563D-4C42-80C0-4644E13AA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49" y="2151115"/>
            <a:ext cx="5278774" cy="3620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255063-7F54-5F41-B395-85CC0F96E192}"/>
              </a:ext>
            </a:extLst>
          </p:cNvPr>
          <p:cNvSpPr/>
          <p:nvPr/>
        </p:nvSpPr>
        <p:spPr bwMode="auto">
          <a:xfrm>
            <a:off x="4558248" y="4572000"/>
            <a:ext cx="1461551" cy="2286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2838EC-F750-B147-ADF5-C2740CDD75EA}"/>
              </a:ext>
            </a:extLst>
          </p:cNvPr>
          <p:cNvSpPr/>
          <p:nvPr/>
        </p:nvSpPr>
        <p:spPr bwMode="auto">
          <a:xfrm>
            <a:off x="6705600" y="4588711"/>
            <a:ext cx="762000" cy="2286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087F43-57C9-7548-80F8-F706558834F6}"/>
              </a:ext>
            </a:extLst>
          </p:cNvPr>
          <p:cNvSpPr/>
          <p:nvPr/>
        </p:nvSpPr>
        <p:spPr bwMode="auto">
          <a:xfrm>
            <a:off x="8218753" y="4588711"/>
            <a:ext cx="647170" cy="2286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9700A2-A6D8-B845-AF99-2FCBC1E422EC}"/>
              </a:ext>
            </a:extLst>
          </p:cNvPr>
          <p:cNvSpPr txBox="1"/>
          <p:nvPr/>
        </p:nvSpPr>
        <p:spPr>
          <a:xfrm>
            <a:off x="4381176" y="1370735"/>
            <a:ext cx="4305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Table 9-30- Address field contents [2] 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[Shown just for reference. Address fields in the MAC header of the frame transmitted over the air will not be changed.</a:t>
            </a:r>
            <a:r>
              <a:rPr lang="en-US" sz="1400" dirty="0">
                <a:solidFill>
                  <a:schemeClr val="tx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7214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1EDF-1F78-7044-BC5F-C8F12EDF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the 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BCA59-4209-954C-973C-0B7A8D919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676400"/>
            <a:ext cx="79248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Minor changes to spec text to support a broadly used WLAN deployment use case.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Minimal changes to the AAD computation block.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Cleanly separates encryption from link transmission.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Allows possible single encryption engine for multiple links in MLO.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Can scale to more links in the future.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Allows faster retransmission (without MIC re-computation) on other enabled links.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D31B5-D3CC-974A-A534-532FFE3266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3F461-CF67-954C-A8B6-979C380385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91A9C4-23FA-194B-B2BE-74DB96EF43A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03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287B-ADB0-B941-9B08-AD20E8A7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extra security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9E64-E1D3-E349-A97D-469107833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73408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802.11i defined a security property of PTK i.e. a PTK is bound to the MAC address which derives it and it is that MAC address which sends the encrypted frame.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Benefit: Does not allow frame sent in one BSS to be replayed in another 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 802.11be, PTK is derived using MLD MAC and so it is bound to the MLD entity. Therefore, only the MLD is allowed to send the frame encrypted with that PTK.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But, A1/A2/A3 populated in MPDU are link specific.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That means we are intentionally are doing away with the property which 802.11i defined (above) and sharing the PTK between 2 different local link addresses (</a:t>
            </a:r>
            <a:r>
              <a:rPr lang="en-US" sz="1600" dirty="0" err="1"/>
              <a:t>Eg</a:t>
            </a:r>
            <a:r>
              <a:rPr lang="en-US" sz="1600" dirty="0"/>
              <a:t>: 2 APs within an AP MLD).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Additionally in D0.1 we have KDE exchanged during 4-way handshake between 2 MLDs which has Link IDs and other keys.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So, for example in case of DL traffic the non-AP MLD ‘knows’ which other entities (APs in an AP MLD) the PTK has been already shared with. Same is the case for UL traffic from non-AP MLD.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Therefore we are not losing any existing security guarantees with this proposal.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0A2E1-74F2-A945-BED9-C43A3F5F27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956BB-2290-3D4A-8075-9074E7C3D67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6BDB1B-AF1C-0640-9415-81F0CD98352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036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35CA-1BAD-0F4D-977F-9A11C5F1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51489-1CC5-2443-BF93-CA7F999F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External key-holder is a well known and widely used entity for WLAN operation.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External encryption when using MLO in its current form is not suitable.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propose a change to the existing spec text to support MLO fully using an external key-holder.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F0B42-C127-F74D-85DC-B08E920C14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7A6C7-6FB5-6743-9AE8-1593F03BEA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E2FA73-CFAC-444E-88EE-6D849558C4E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683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15A7-C05C-1646-A797-D9B27C4E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8F24-31ED-A04C-8730-56C0797F5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R1 do you support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replacing Addresses A1 and A2 with MLD MAC Addresses for AAD computation,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replacing Address A3 (only in case when A3 is set to BSSID) with MLD MAC Address for AAD computation,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Using MLD MAC address in A2 for constructing Nonce </a:t>
            </a:r>
          </a:p>
          <a:p>
            <a:pPr marL="0" indent="0"/>
            <a:r>
              <a:rPr lang="en-US" sz="2000" dirty="0"/>
              <a:t>for the cases &lt;To DS =0, From DS = 1&gt; and &lt;To DS = 1, From DS = 0&gt; for individually addressed Data frames?</a:t>
            </a:r>
          </a:p>
          <a:p>
            <a:endParaRPr lang="en-US" sz="2000" dirty="0"/>
          </a:p>
          <a:p>
            <a:r>
              <a:rPr lang="en-US" sz="2000" dirty="0"/>
              <a:t>Y/N/A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8D5B4-55F6-F143-8AA5-ABDF66D497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20B65-5E3B-4842-B258-0AD605470C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B61CD5-DB8C-B645-9DA1-874C19B9E5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68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Single PTK is shared across links for MLO [1]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Extending the existing [2] security framework for sharing a single PTK across multiple links breaks widely used WLAN deployments.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We explain this use case along with a proposed fix.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15A7-C05C-1646-A797-D9B27C4E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8F24-31ED-A04C-8730-56C0797F5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R1 do you support: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replacing Addresses A1 and A2 with MLD MAC Addresses for AAD computation,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replacing Addresses A3 and A4 (only in case when A3 and A4 both are set to BSSID) with MLD MAC Addresses for AAD computation,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Using MLD MAC address in A2 for constructing Nonce </a:t>
            </a:r>
          </a:p>
          <a:p>
            <a:pPr marL="0" indent="0"/>
            <a:r>
              <a:rPr lang="en-US" sz="2000" dirty="0"/>
              <a:t>for the case &lt;To DS =1, From DS = 1&gt; for individually addressed Data frames?</a:t>
            </a:r>
          </a:p>
          <a:p>
            <a:endParaRPr lang="en-US" sz="2000" dirty="0"/>
          </a:p>
          <a:p>
            <a:r>
              <a:rPr lang="en-US" sz="2000" dirty="0"/>
              <a:t>Y/N/A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8D5B4-55F6-F143-8AA5-ABDF66D497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20B65-5E3B-4842-B258-0AD605470C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B61CD5-DB8C-B645-9DA1-874C19B9E5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421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dirty="0"/>
              <a:t>[1] </a:t>
            </a:r>
            <a:r>
              <a:rPr lang="en-US" dirty="0">
                <a:hlinkClick r:id="rId3"/>
              </a:rPr>
              <a:t>https://mentor.ieee.org/802.11/dcn/19/11-19-1262-15-00be-specification-framework-for-tgbe.docx</a:t>
            </a:r>
            <a:endParaRPr lang="en-US" dirty="0"/>
          </a:p>
          <a:p>
            <a:endParaRPr lang="en-US" dirty="0"/>
          </a:p>
          <a:p>
            <a:r>
              <a:rPr lang="en-US" dirty="0"/>
              <a:t>[2] Draft P802.11REVmd_D5.0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71AD3-9BEE-7443-89FA-36A769F6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External keyholder encrypts/decrypts MPDUs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22BFF-A735-8A40-B71A-265B96E8DC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D3C5-07B6-9540-9158-3D22124D85B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68C8A3-D4FB-7A43-A6A9-F4F088894EF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E0529F-295D-0D49-BB12-8F077FB63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20" y="1824912"/>
            <a:ext cx="8499360" cy="3469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69767B-06DD-B145-B102-DFC969EB672F}"/>
              </a:ext>
            </a:extLst>
          </p:cNvPr>
          <p:cNvSpPr txBox="1"/>
          <p:nvPr/>
        </p:nvSpPr>
        <p:spPr>
          <a:xfrm>
            <a:off x="681036" y="5447407"/>
            <a:ext cx="8005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 this case, STA1 is a transmitter and STA 2 is a receiver.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encryption keys are not shared outside of the key sharing boundary for both the key- holder entities.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Consider STA1 and STA2 as 802.11 capable entities within a larger system. </a:t>
            </a:r>
            <a:r>
              <a:rPr lang="en-US" sz="1400" dirty="0" err="1">
                <a:solidFill>
                  <a:schemeClr val="tx1"/>
                </a:solidFill>
              </a:rPr>
              <a:t>Eg</a:t>
            </a:r>
            <a:r>
              <a:rPr lang="en-US" sz="1400" dirty="0">
                <a:solidFill>
                  <a:schemeClr val="tx1"/>
                </a:solidFill>
              </a:rPr>
              <a:t>: Wireless subsystem in a smartphone or a laptop, wireless subsystem in an ‘hardware AP box’.</a:t>
            </a:r>
          </a:p>
        </p:txBody>
      </p:sp>
    </p:spTree>
    <p:extLst>
      <p:ext uri="{BB962C8B-B14F-4D97-AF65-F5344CB8AC3E}">
        <p14:creationId xmlns:p14="http://schemas.microsoft.com/office/powerpoint/2010/main" val="413398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7AFD7E-ACBB-EB4A-A704-8D8C234C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examples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B9ECB4-87E2-D34C-8E48-7D2111D7E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46" y="1219200"/>
            <a:ext cx="4040188" cy="4602163"/>
          </a:xfrm>
        </p:spPr>
        <p:txBody>
          <a:bodyPr/>
          <a:lstStyle/>
          <a:p>
            <a:pPr marL="0" indent="0"/>
            <a:r>
              <a:rPr lang="en-GB" sz="1600" dirty="0"/>
              <a:t>Example for DL traffic transmission: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MPDUs are encrypted at an entity external to the AP.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/>
              <a:t>Entity can reside in the ‘AP hardware box’ as a separate hardware module, it can be a pure software solution like a private cloud server instance or it can be other hardware devices like wireless controller or a middlebox appliance, or any hybrid thereof, etc.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/>
              <a:t>Encryption keys don’t leave the entity and are securely stored.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Encrypted MPDUs are sent to the AP.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Frames are transmitted by AP over the air (OTA) to the non-AP STA.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All BA session management (e.g. SN reordering) is still performed by the AP.</a:t>
            </a:r>
          </a:p>
          <a:p>
            <a:pPr>
              <a:buFont typeface="+mj-lt"/>
              <a:buAutoNum type="arabicPeriod"/>
            </a:pPr>
            <a:r>
              <a:rPr lang="en-GB" sz="1600" dirty="0" err="1"/>
              <a:t>Eg</a:t>
            </a:r>
            <a:r>
              <a:rPr lang="en-GB" sz="1600" dirty="0"/>
              <a:t>: STA1 would be AP and STA2 would be non-AP STA on slide #3, etc.</a:t>
            </a:r>
          </a:p>
          <a:p>
            <a:endParaRPr lang="en-US" sz="1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A45C59-5AD8-F444-B4F0-8BD51D5B2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4820" y="1224366"/>
            <a:ext cx="4041775" cy="4602163"/>
          </a:xfrm>
        </p:spPr>
        <p:txBody>
          <a:bodyPr/>
          <a:lstStyle/>
          <a:p>
            <a:r>
              <a:rPr lang="en-GB" sz="1600" dirty="0"/>
              <a:t>Example for UL traffic transmission: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MPDUs are encrypted at an entity external to the non-AP STA.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400" dirty="0"/>
              <a:t>Entity can be hardware entity, it can be a sub-system of an operating system, etc. It holds the keys and encrypts MPDUs in order to be security compliant. For example FIPS compliant wireless clients, etc.</a:t>
            </a:r>
            <a:endParaRPr lang="en-GB" sz="500" dirty="0"/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Encrypted MPDUs are sent to the non-AP STA.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Frames are transmitted by the non-AP STA over the air to the AP.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All BA session management (e.g. SN reordering) is still performed by the non-AP STA.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err="1"/>
              <a:t>Eg</a:t>
            </a:r>
            <a:r>
              <a:rPr lang="en-GB" sz="1600" dirty="0"/>
              <a:t>: STA1 would be non-AP STA and STA2 would be AP on slide #3.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Diagram on next slide for more explanation.</a:t>
            </a:r>
          </a:p>
          <a:p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07A7E1-12EE-3B4A-85F6-042F4C0FC0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2CE55-9C98-A546-8DF4-7F53DCDDCF9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C8429-8C19-1F43-BF1D-BB1088C03B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64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1F83D-307E-F449-BABB-A42DE75F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 Use Case: non-AP STA WPA Pass Through Mode (Figure)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E26A2-F136-7C49-92AE-2E1DF96A25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91770-0052-5448-B025-98D095E1984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4FC6B8-6449-1E4E-99D2-DB50598412C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57F05C-8020-40FF-8CDB-7047B8A8A40B}"/>
              </a:ext>
            </a:extLst>
          </p:cNvPr>
          <p:cNvSpPr/>
          <p:nvPr/>
        </p:nvSpPr>
        <p:spPr bwMode="auto">
          <a:xfrm>
            <a:off x="1219200" y="2522396"/>
            <a:ext cx="1981200" cy="2514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927CA6-145B-4719-985E-8C3B9D7E1F01}"/>
              </a:ext>
            </a:extLst>
          </p:cNvPr>
          <p:cNvSpPr txBox="1"/>
          <p:nvPr/>
        </p:nvSpPr>
        <p:spPr>
          <a:xfrm>
            <a:off x="1162375" y="2217596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Host Device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0518FB-3B04-453D-8357-52C765DB248A}"/>
              </a:ext>
            </a:extLst>
          </p:cNvPr>
          <p:cNvSpPr/>
          <p:nvPr/>
        </p:nvSpPr>
        <p:spPr bwMode="auto">
          <a:xfrm>
            <a:off x="1440257" y="3512996"/>
            <a:ext cx="819135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66D5E-E091-4B36-AB10-DEF4C74B7664}"/>
              </a:ext>
            </a:extLst>
          </p:cNvPr>
          <p:cNvSpPr txBox="1"/>
          <p:nvPr/>
        </p:nvSpPr>
        <p:spPr>
          <a:xfrm>
            <a:off x="1367343" y="3286221"/>
            <a:ext cx="1101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Crypto Module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B9312A-BF95-4971-B2A2-4E38E1C44364}"/>
              </a:ext>
            </a:extLst>
          </p:cNvPr>
          <p:cNvCxnSpPr>
            <a:stCxn id="13" idx="3"/>
            <a:endCxn id="11" idx="3"/>
          </p:cNvCxnSpPr>
          <p:nvPr/>
        </p:nvCxnSpPr>
        <p:spPr bwMode="auto">
          <a:xfrm>
            <a:off x="2259392" y="3779696"/>
            <a:ext cx="94100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804BD54-9A9C-4B5E-84C4-773171FD8E86}"/>
              </a:ext>
            </a:extLst>
          </p:cNvPr>
          <p:cNvSpPr/>
          <p:nvPr/>
        </p:nvSpPr>
        <p:spPr bwMode="auto">
          <a:xfrm>
            <a:off x="3733800" y="2522396"/>
            <a:ext cx="1447800" cy="2514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2E67A0-97B7-4548-8EC8-5EE07EF37A7C}"/>
              </a:ext>
            </a:extLst>
          </p:cNvPr>
          <p:cNvSpPr txBox="1"/>
          <p:nvPr/>
        </p:nvSpPr>
        <p:spPr>
          <a:xfrm>
            <a:off x="3790915" y="2217596"/>
            <a:ext cx="1333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Non-AP STA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CB8FA1-ECBF-410B-83BB-B888C6DAD303}"/>
              </a:ext>
            </a:extLst>
          </p:cNvPr>
          <p:cNvCxnSpPr>
            <a:cxnSpLocks/>
            <a:endCxn id="18" idx="1"/>
          </p:cNvCxnSpPr>
          <p:nvPr/>
        </p:nvCxnSpPr>
        <p:spPr bwMode="auto">
          <a:xfrm>
            <a:off x="3200400" y="3779696"/>
            <a:ext cx="533400" cy="0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1411603-4C52-4D3E-9A12-E106857200EE}"/>
              </a:ext>
            </a:extLst>
          </p:cNvPr>
          <p:cNvSpPr txBox="1"/>
          <p:nvPr/>
        </p:nvSpPr>
        <p:spPr>
          <a:xfrm>
            <a:off x="3175604" y="3417026"/>
            <a:ext cx="582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Host Interface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714722-C05B-471A-9E85-A2439E4FC370}"/>
              </a:ext>
            </a:extLst>
          </p:cNvPr>
          <p:cNvSpPr/>
          <p:nvPr/>
        </p:nvSpPr>
        <p:spPr bwMode="auto">
          <a:xfrm>
            <a:off x="5029200" y="2674796"/>
            <a:ext cx="304799" cy="9497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2.4 GHz Radio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Address: S1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6D3CC2-F702-4B15-9AD2-DB184F045A85}"/>
              </a:ext>
            </a:extLst>
          </p:cNvPr>
          <p:cNvSpPr/>
          <p:nvPr/>
        </p:nvSpPr>
        <p:spPr bwMode="auto">
          <a:xfrm>
            <a:off x="5029199" y="3855896"/>
            <a:ext cx="304799" cy="9497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GHz Radio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Address: S2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01C2A9-3081-479E-A9D6-A3CD85A9B8DB}"/>
              </a:ext>
            </a:extLst>
          </p:cNvPr>
          <p:cNvSpPr/>
          <p:nvPr/>
        </p:nvSpPr>
        <p:spPr bwMode="auto">
          <a:xfrm>
            <a:off x="4344988" y="2799311"/>
            <a:ext cx="684211" cy="261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 Queue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7C2DD7-344B-486A-A6C4-B6423E3EC59F}"/>
              </a:ext>
            </a:extLst>
          </p:cNvPr>
          <p:cNvSpPr/>
          <p:nvPr/>
        </p:nvSpPr>
        <p:spPr bwMode="auto">
          <a:xfrm>
            <a:off x="4344988" y="4432653"/>
            <a:ext cx="684211" cy="261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Queue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102513-A8B3-46E9-BCFC-BDC65643418A}"/>
              </a:ext>
            </a:extLst>
          </p:cNvPr>
          <p:cNvCxnSpPr>
            <a:cxnSpLocks/>
            <a:stCxn id="18" idx="1"/>
            <a:endCxn id="27" idx="1"/>
          </p:cNvCxnSpPr>
          <p:nvPr/>
        </p:nvCxnSpPr>
        <p:spPr bwMode="auto">
          <a:xfrm>
            <a:off x="3733800" y="3779696"/>
            <a:ext cx="611188" cy="7837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95F952E-95C9-4E66-B878-48666E18B1FC}"/>
              </a:ext>
            </a:extLst>
          </p:cNvPr>
          <p:cNvSpPr/>
          <p:nvPr/>
        </p:nvSpPr>
        <p:spPr bwMode="auto">
          <a:xfrm>
            <a:off x="7194995" y="2498280"/>
            <a:ext cx="806005" cy="2514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AF716-1DC9-42B1-BCBD-5DA81A67D704}"/>
              </a:ext>
            </a:extLst>
          </p:cNvPr>
          <p:cNvSpPr txBox="1"/>
          <p:nvPr/>
        </p:nvSpPr>
        <p:spPr>
          <a:xfrm>
            <a:off x="7347393" y="2209800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9402ED-07DA-4789-92C5-976BFCA2D0DE}"/>
              </a:ext>
            </a:extLst>
          </p:cNvPr>
          <p:cNvSpPr/>
          <p:nvPr/>
        </p:nvSpPr>
        <p:spPr bwMode="auto">
          <a:xfrm>
            <a:off x="7042595" y="2674796"/>
            <a:ext cx="304799" cy="9497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2.4 GHz Radio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Address: R1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6044C4-DCD5-456C-89E4-9EB3B0C2B57E}"/>
              </a:ext>
            </a:extLst>
          </p:cNvPr>
          <p:cNvSpPr/>
          <p:nvPr/>
        </p:nvSpPr>
        <p:spPr bwMode="auto">
          <a:xfrm>
            <a:off x="7042594" y="3855896"/>
            <a:ext cx="304799" cy="9497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GHz Radio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Address: R2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5570EB-2555-45BF-94FF-7F9A943096D0}"/>
              </a:ext>
            </a:extLst>
          </p:cNvPr>
          <p:cNvCxnSpPr>
            <a:cxnSpLocks/>
          </p:cNvCxnSpPr>
          <p:nvPr/>
        </p:nvCxnSpPr>
        <p:spPr bwMode="auto">
          <a:xfrm>
            <a:off x="5472541" y="4348833"/>
            <a:ext cx="1403795" cy="176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4737095-F610-4D66-9382-75C0783EC58C}"/>
              </a:ext>
            </a:extLst>
          </p:cNvPr>
          <p:cNvCxnSpPr>
            <a:cxnSpLocks/>
            <a:stCxn id="52" idx="1"/>
            <a:endCxn id="18" idx="1"/>
          </p:cNvCxnSpPr>
          <p:nvPr/>
        </p:nvCxnSpPr>
        <p:spPr bwMode="auto">
          <a:xfrm flipH="1" flipV="1">
            <a:off x="3733800" y="3779696"/>
            <a:ext cx="755129" cy="3495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1949FC8-11BA-4C79-921F-6BF1A4F57112}"/>
              </a:ext>
            </a:extLst>
          </p:cNvPr>
          <p:cNvSpPr/>
          <p:nvPr/>
        </p:nvSpPr>
        <p:spPr bwMode="auto">
          <a:xfrm>
            <a:off x="4491990" y="3179517"/>
            <a:ext cx="533399" cy="261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FIFO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0AC37A-FA13-44AA-81CF-B34ED61C234D}"/>
              </a:ext>
            </a:extLst>
          </p:cNvPr>
          <p:cNvSpPr/>
          <p:nvPr/>
        </p:nvSpPr>
        <p:spPr bwMode="auto">
          <a:xfrm>
            <a:off x="4488929" y="3998478"/>
            <a:ext cx="533399" cy="261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FIFO</a:t>
            </a:r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CD4BC005-C4F1-4AB9-9476-F30F29C83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5279682"/>
            <a:ext cx="7770814" cy="988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600" b="0" kern="0" dirty="0"/>
              <a:t>All key data maintained only within the Crypto Module with no access by non-AP STA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600" b="0" kern="0" dirty="0"/>
              <a:t>Only encrypted frames exchanged over the host interface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600" b="0" kern="0" dirty="0"/>
              <a:t>Crypto Module typically implemented as a software module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53F54E7-8225-4EB4-BA19-692141498DE6}"/>
              </a:ext>
            </a:extLst>
          </p:cNvPr>
          <p:cNvSpPr/>
          <p:nvPr/>
        </p:nvSpPr>
        <p:spPr bwMode="auto">
          <a:xfrm>
            <a:off x="1485588" y="3706575"/>
            <a:ext cx="387217" cy="29190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Cipher Keys</a:t>
            </a:r>
          </a:p>
        </p:txBody>
      </p:sp>
    </p:spTree>
    <p:extLst>
      <p:ext uri="{BB962C8B-B14F-4D97-AF65-F5344CB8AC3E}">
        <p14:creationId xmlns:p14="http://schemas.microsoft.com/office/powerpoint/2010/main" val="148049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EAA1-2B79-4C44-A3F2-69FD1711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this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78C4-1D0E-714C-AB98-0E763535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3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Highly secure WLAN deployments use external key-holder mode.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Used in conjunction with security compliance certifications.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Eg</a:t>
            </a:r>
            <a:r>
              <a:rPr lang="en-US" dirty="0"/>
              <a:t>: FIPS certified products and solutions,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Eg</a:t>
            </a:r>
            <a:r>
              <a:rPr lang="en-US" dirty="0"/>
              <a:t>: Federal/National and Local govt. administrative networks, Law enforcement networks, WLAN at public utilities infrastructure, Financial institutions, health industry, military usage,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Many other network deployments also use this external key-holder mode of WLAN deployment.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 </a:t>
            </a:r>
            <a:r>
              <a:rPr lang="en-GB" dirty="0" err="1"/>
              <a:t>Eg</a:t>
            </a:r>
            <a:r>
              <a:rPr lang="en-GB" dirty="0"/>
              <a:t>: Enterprises, stadiums, airports, universities, K-12 schools, shopping malls, etc. as it provides better security, firewalling ,etc.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8789D-368D-5D43-BCA7-BCECD7C9E4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0BECB-DE82-184A-A2C6-5A90F2A7518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3E047F-9A2B-4343-BA6E-4A3A47CC6C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45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0950-71E0-6E4C-B8DE-BE0F4ED5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key-holder issues with MLO </a:t>
            </a:r>
            <a:r>
              <a:rPr lang="en-US" dirty="0" err="1"/>
              <a:t>wrt</a:t>
            </a:r>
            <a:r>
              <a:rPr lang="en-US" dirty="0"/>
              <a:t> Security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DF378-5F0A-4C4E-85EE-A9EAEF603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06" y="1950043"/>
            <a:ext cx="8305799" cy="44967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In MLO, A1/A2/A3 in a frame can change based on the link selected to transmit the frame and so will corresponding MIC generation.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So, either the link in MLO for traffic transmission is selected at a prior time in the external entity where encryption takes place: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 some use cases the benefits of real-time link selection are lost.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OR to preserve real-time MLO link selection, use of external key-holder is not possible.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Existing deployments </a:t>
            </a:r>
            <a:r>
              <a:rPr lang="en-US" sz="1600" u="sng" dirty="0"/>
              <a:t>are not</a:t>
            </a:r>
            <a:r>
              <a:rPr lang="en-US" sz="1600" dirty="0"/>
              <a:t> directly upgrade-able to 802.11be compatible WLANs with the same performance level and security assurance. This is because security certifications </a:t>
            </a:r>
            <a:r>
              <a:rPr lang="en-US" sz="1600" u="sng" dirty="0"/>
              <a:t>require</a:t>
            </a:r>
            <a:r>
              <a:rPr lang="en-US" sz="1600" dirty="0"/>
              <a:t> a good ‘key hygiene’ including a well-defined key sharing boundary which would be difficult in the case of MLO.</a:t>
            </a:r>
            <a:endParaRPr lang="en-US" sz="14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problem applies to both, AP MLD and non-AP MLD.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Figure with the issue mentioned above is shown on the next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B3D13-512C-424A-94CA-4614D5E317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49E4C-1086-0B43-8E39-0C901AAF53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A5B4D8-4C22-0B4D-AF67-D58BA971F1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75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1080-DE31-3E41-A2C8-8F94711A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key-holder issues with MLO </a:t>
            </a:r>
            <a:r>
              <a:rPr lang="en-US" dirty="0" err="1"/>
              <a:t>wrt</a:t>
            </a:r>
            <a:r>
              <a:rPr lang="en-US" dirty="0"/>
              <a:t> Security framework (Figure)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DB43-AD54-0E47-8B4A-9D9B61D4D4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8DF47-927F-AC4C-8F6C-2EFD52AB2C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43C6DE-5302-DB4F-B948-3011938DB28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91B49-B8AB-9E48-80C4-0AE2EAB3F081}"/>
              </a:ext>
            </a:extLst>
          </p:cNvPr>
          <p:cNvSpPr txBox="1"/>
          <p:nvPr/>
        </p:nvSpPr>
        <p:spPr>
          <a:xfrm>
            <a:off x="681037" y="5447407"/>
            <a:ext cx="7856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 this case: MLD1 is transmitter and MLD2 is receiver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encryption keys are not shared outside of the key sharing boundary.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Consider MLD1 and MLD2 as 802.11 capable entities within a larger system. </a:t>
            </a:r>
            <a:r>
              <a:rPr lang="en-US" sz="1400" dirty="0" err="1">
                <a:solidFill>
                  <a:schemeClr val="tx1"/>
                </a:solidFill>
              </a:rPr>
              <a:t>Eg</a:t>
            </a:r>
            <a:r>
              <a:rPr lang="en-US" sz="1400" dirty="0">
                <a:solidFill>
                  <a:schemeClr val="tx1"/>
                </a:solidFill>
              </a:rPr>
              <a:t>: Wireless chipsets in a smartphone, wireless chipset in an ‘hardware AP box’.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895DC-556C-EB47-8F4B-464746000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1856746"/>
            <a:ext cx="8153400" cy="35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1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D37C-BF7A-134C-BAF5-95965EB1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FD742-1B4B-E94D-B54D-9591CDFA9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002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solution focuses on individually addressed Data frames.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cases do not compel a change for handling Management frames.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CEB39-9DDC-0043-97C6-10C977D87E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A1FBB-D764-6047-B577-A8F9D7A2C5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133488-DC39-484A-83EE-58F899D23A1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948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3489</TotalTime>
  <Words>2485</Words>
  <Application>Microsoft Macintosh PowerPoint</Application>
  <PresentationFormat>On-screen Show (4:3)</PresentationFormat>
  <Paragraphs>288</Paragraphs>
  <Slides>21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Office Theme</vt:lpstr>
      <vt:lpstr>Document</vt:lpstr>
      <vt:lpstr>MLD Security Considerations</vt:lpstr>
      <vt:lpstr>Abstract</vt:lpstr>
      <vt:lpstr>Use Case: External keyholder encrypts/decrypts MPDUs</vt:lpstr>
      <vt:lpstr>Use case examples</vt:lpstr>
      <vt:lpstr>Contd. Use Case: non-AP STA WPA Pass Through Mode (Figure)</vt:lpstr>
      <vt:lpstr>Importance of this use case</vt:lpstr>
      <vt:lpstr>External key-holder issues with MLO wrt Security framework</vt:lpstr>
      <vt:lpstr>External key-holder issues with MLO wrt Security framework (Figure)</vt:lpstr>
      <vt:lpstr>Scope of solution</vt:lpstr>
      <vt:lpstr>Proposed solution (general concept)</vt:lpstr>
      <vt:lpstr>Proposed solution (details)</vt:lpstr>
      <vt:lpstr>Contd. Proposed solution (details)</vt:lpstr>
      <vt:lpstr>Contd. Proposed solution (details)</vt:lpstr>
      <vt:lpstr>Contd. Proposed solution (details)</vt:lpstr>
      <vt:lpstr>Contd. Proposed solution (details)</vt:lpstr>
      <vt:lpstr>Advantages of the proposed solution</vt:lpstr>
      <vt:lpstr>No extra security implications</vt:lpstr>
      <vt:lpstr>Summary</vt:lpstr>
      <vt:lpstr>Straw Poll 1</vt:lpstr>
      <vt:lpstr>Straw Poll 2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MLD Security Considerations</dc:title>
  <dc:subject/>
  <dc:creator>Gaurav Patwardhan</dc:creator>
  <cp:keywords/>
  <dc:description/>
  <cp:lastModifiedBy>Gaurav Patwardhan</cp:lastModifiedBy>
  <cp:revision>199</cp:revision>
  <cp:lastPrinted>1601-01-01T00:00:00Z</cp:lastPrinted>
  <dcterms:created xsi:type="dcterms:W3CDTF">2020-10-02T06:29:14Z</dcterms:created>
  <dcterms:modified xsi:type="dcterms:W3CDTF">2020-11-04T01:31:39Z</dcterms:modified>
  <cp:category/>
</cp:coreProperties>
</file>