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6"/>
  </p:notesMasterIdLst>
  <p:handoutMasterIdLst>
    <p:handoutMasterId r:id="rId17"/>
  </p:handoutMasterIdLst>
  <p:sldIdLst>
    <p:sldId id="256" r:id="rId5"/>
    <p:sldId id="257" r:id="rId6"/>
    <p:sldId id="265" r:id="rId7"/>
    <p:sldId id="368" r:id="rId8"/>
    <p:sldId id="268" r:id="rId9"/>
    <p:sldId id="280" r:id="rId10"/>
    <p:sldId id="266" r:id="rId11"/>
    <p:sldId id="370" r:id="rId12"/>
    <p:sldId id="270" r:id="rId13"/>
    <p:sldId id="369" r:id="rId14"/>
    <p:sldId id="365"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p:cViewPr varScale="1">
        <p:scale>
          <a:sx n="62" d="100"/>
          <a:sy n="62" d="100"/>
        </p:scale>
        <p:origin x="808" y="5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2" d="100"/>
          <a:sy n="52" d="100"/>
        </p:scale>
        <p:origin x="26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9/27/2020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5</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7</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11</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49799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2020</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September 2020</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2020</a:t>
            </a:r>
            <a:endParaRPr lang="en-GB" dirty="0"/>
          </a:p>
        </p:txBody>
      </p:sp>
      <p:sp>
        <p:nvSpPr>
          <p:cNvPr id="6" name="Footer Placeholder 5"/>
          <p:cNvSpPr>
            <a:spLocks noGrp="1"/>
          </p:cNvSpPr>
          <p:nvPr>
            <p:ph type="ftr" idx="11"/>
          </p:nvPr>
        </p:nvSpPr>
        <p:spPr/>
        <p:txBody>
          <a:bodyPr/>
          <a:lstStyle>
            <a:lvl1pPr>
              <a:defRPr/>
            </a:lvl1pPr>
          </a:lstStyle>
          <a:p>
            <a:r>
              <a:rPr lang="en-GB" dirty="0"/>
              <a:t>Hassan Yaghoobi (Intel Corp.)</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September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Hassan Yaghoobi (Intel Corp.)</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2020</a:t>
            </a:r>
            <a:endParaRPr lang="en-GB" dirty="0"/>
          </a:p>
        </p:txBody>
      </p:sp>
      <p:sp>
        <p:nvSpPr>
          <p:cNvPr id="4" name="Footer Placeholder 3"/>
          <p:cNvSpPr>
            <a:spLocks noGrp="1"/>
          </p:cNvSpPr>
          <p:nvPr>
            <p:ph type="ftr" idx="11"/>
          </p:nvPr>
        </p:nvSpPr>
        <p:spPr/>
        <p:txBody>
          <a:bodyPr/>
          <a:lstStyle>
            <a:lvl1pPr>
              <a:defRPr/>
            </a:lvl1pPr>
          </a:lstStyle>
          <a:p>
            <a:r>
              <a:rPr lang="en-GB" dirty="0"/>
              <a:t>Hassan Yaghoobi (Intel Corp.)</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2020</a:t>
            </a:r>
            <a:endParaRPr lang="en-GB" dirty="0"/>
          </a:p>
        </p:txBody>
      </p:sp>
      <p:sp>
        <p:nvSpPr>
          <p:cNvPr id="3" name="Footer Placeholder 2"/>
          <p:cNvSpPr>
            <a:spLocks noGrp="1"/>
          </p:cNvSpPr>
          <p:nvPr>
            <p:ph type="ftr" idx="11"/>
          </p:nvPr>
        </p:nvSpPr>
        <p:spPr/>
        <p:txBody>
          <a:bodyPr/>
          <a:lstStyle>
            <a:lvl1pPr>
              <a:defRPr/>
            </a:lvl1pPr>
          </a:lstStyle>
          <a:p>
            <a:r>
              <a:rPr lang="en-GB" dirty="0"/>
              <a:t>Hassan Yaghoobi (Intel Corp.)</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2020</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2020</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a:t>
            </a:r>
            <a:r>
              <a:rPr kumimoji="0" lang="en-US" sz="1800" b="1" i="0" u="none" strike="noStrike" kern="1200" cap="none" spc="0" normalizeH="0" baseline="0" dirty="0">
                <a:ln>
                  <a:noFill/>
                </a:ln>
                <a:solidFill>
                  <a:srgbClr val="000000"/>
                </a:solidFill>
                <a:effectLst/>
                <a:uLnTx/>
                <a:uFillTx/>
                <a:latin typeface="Times New Roman" pitchFamily="16" charset="0"/>
                <a:ea typeface="MS Gothic" charset="-128"/>
                <a:cs typeface="Arial Unicode MS" charset="0"/>
              </a:rPr>
              <a:t>1542</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19/18-19-0157-00-0000-an-update-on-the-recommendation-itu-r-m-1450-5.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www.itu.int/md/meetingdoc.asp?lang=en&amp;parent=R19-WP5A-C-0043" TargetMode="External"/><Relationship Id="rId5" Type="http://schemas.openxmlformats.org/officeDocument/2006/relationships/hyperlink" Target="https://www.itu.int/md/meetingdoc.asp?lang=en&amp;parent=R19-WP5A-C-0044" TargetMode="External"/><Relationship Id="rId4" Type="http://schemas.openxmlformats.org/officeDocument/2006/relationships/hyperlink" Target="https://www.itu.int/dms_pubrec/itu-r/rec/m/R-REC-M.1801-2-201302-I!!PDF-E.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20/11-20-1537-00-0itu-itu-ahg-minutes-for-sep-16-2020.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ITU Liaison Ad Hoc Group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2020-09-28</a:t>
            </a:r>
          </a:p>
        </p:txBody>
      </p:sp>
      <p:sp>
        <p:nvSpPr>
          <p:cNvPr id="7" name="Footer Placeholder 4"/>
          <p:cNvSpPr>
            <a:spLocks noGrp="1"/>
          </p:cNvSpPr>
          <p:nvPr>
            <p:ph type="ftr" idx="14"/>
          </p:nvPr>
        </p:nvSpPr>
        <p:spPr/>
        <p:txBody>
          <a:bodyPr/>
          <a:lstStyle/>
          <a:p>
            <a:r>
              <a:rPr lang="en-GB" dirty="0"/>
              <a:t>Hassan Yaghoobi (Intel Corp.)</a:t>
            </a:r>
          </a:p>
        </p:txBody>
      </p:sp>
      <p:sp>
        <p:nvSpPr>
          <p:cNvPr id="6" name="Date Placeholder 3"/>
          <p:cNvSpPr>
            <a:spLocks noGrp="1"/>
          </p:cNvSpPr>
          <p:nvPr>
            <p:ph type="dt" idx="15"/>
          </p:nvPr>
        </p:nvSpPr>
        <p:spPr/>
        <p:txBody>
          <a:bodyPr/>
          <a:lstStyle/>
          <a:p>
            <a:r>
              <a:rPr lang="en-US" dirty="0"/>
              <a:t>September 2020</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392433305"/>
              </p:ext>
            </p:extLst>
          </p:nvPr>
        </p:nvGraphicFramePr>
        <p:xfrm>
          <a:off x="457200" y="2505075"/>
          <a:ext cx="11101388" cy="3825875"/>
        </p:xfrm>
        <a:graphic>
          <a:graphicData uri="http://schemas.openxmlformats.org/presentationml/2006/ole">
            <mc:AlternateContent xmlns:mc="http://schemas.openxmlformats.org/markup-compatibility/2006">
              <mc:Choice xmlns:v="urn:schemas-microsoft-com:vml" Requires="v">
                <p:oleObj spid="_x0000_s1123" name="Document" r:id="rId4" imgW="8245941" imgH="2853485" progId="Word.Document.8">
                  <p:embed/>
                </p:oleObj>
              </mc:Choice>
              <mc:Fallback>
                <p:oleObj name="Document" r:id="rId4" imgW="8245941" imgH="2853485" progId="Word.Document.8">
                  <p:embed/>
                  <p:pic>
                    <p:nvPicPr>
                      <p:cNvPr id="9" name="Object 3"/>
                      <p:cNvPicPr>
                        <a:picLocks noChangeAspect="1" noChangeArrowheads="1"/>
                      </p:cNvPicPr>
                      <p:nvPr/>
                    </p:nvPicPr>
                    <p:blipFill>
                      <a:blip r:embed="rId5"/>
                      <a:srcRect/>
                      <a:stretch>
                        <a:fillRect/>
                      </a:stretch>
                    </p:blipFill>
                    <p:spPr bwMode="auto">
                      <a:xfrm>
                        <a:off x="457200" y="2505075"/>
                        <a:ext cx="11101388" cy="3825875"/>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ltLang="en-US" dirty="0"/>
              <a:t>Next Steps and Meetings</a:t>
            </a:r>
          </a:p>
        </p:txBody>
      </p:sp>
      <p:sp>
        <p:nvSpPr>
          <p:cNvPr id="6147" name="Content Placeholder 2"/>
          <p:cNvSpPr>
            <a:spLocks noGrp="1"/>
          </p:cNvSpPr>
          <p:nvPr>
            <p:ph idx="1"/>
          </p:nvPr>
        </p:nvSpPr>
        <p:spPr>
          <a:xfrm>
            <a:off x="1447800" y="1600201"/>
            <a:ext cx="9372599" cy="4875213"/>
          </a:xfrm>
        </p:spPr>
        <p:txBody>
          <a:bodyPr/>
          <a:lstStyle/>
          <a:p>
            <a:pPr marL="342900" lvl="2" indent="-342900">
              <a:spcBef>
                <a:spcPts val="300"/>
              </a:spcBef>
              <a:spcAft>
                <a:spcPts val="0"/>
              </a:spcAft>
              <a:buFont typeface="Arial" panose="020B0604020202020204" pitchFamily="34" charset="0"/>
              <a:buChar char="•"/>
              <a:defRPr/>
            </a:pPr>
            <a:r>
              <a:rPr lang="en-US" sz="2200" b="1" dirty="0"/>
              <a:t>Submission of ITU AHG recommendations to 802.11 &amp; 802.18 after September 28</a:t>
            </a:r>
            <a:r>
              <a:rPr lang="en-US" sz="2200" b="1" baseline="30000" dirty="0"/>
              <a:t>th</a:t>
            </a:r>
            <a:r>
              <a:rPr lang="en-US" sz="2200" b="1" dirty="0"/>
              <a:t> meeting</a:t>
            </a:r>
          </a:p>
          <a:p>
            <a:pPr marL="342900" lvl="2" indent="-342900">
              <a:spcBef>
                <a:spcPts val="300"/>
              </a:spcBef>
              <a:spcAft>
                <a:spcPts val="0"/>
              </a:spcAft>
              <a:buFont typeface="Arial" panose="020B0604020202020204" pitchFamily="34" charset="0"/>
              <a:buChar char="•"/>
              <a:defRPr/>
            </a:pPr>
            <a:r>
              <a:rPr lang="en-US" sz="2200" b="1" dirty="0"/>
              <a:t>Presenting to 802.18 on Oct 1, 2020</a:t>
            </a:r>
          </a:p>
          <a:p>
            <a:pPr marL="342900" lvl="2" indent="-342900">
              <a:spcBef>
                <a:spcPts val="300"/>
              </a:spcBef>
              <a:spcAft>
                <a:spcPts val="0"/>
              </a:spcAft>
              <a:buFont typeface="Arial" panose="020B0604020202020204" pitchFamily="34" charset="0"/>
              <a:buChar char="•"/>
              <a:defRPr/>
            </a:pPr>
            <a:r>
              <a:rPr lang="en-US" sz="2200" b="1" dirty="0"/>
              <a:t>802.18 to ask for EC Approval for submission to WP 5A</a:t>
            </a:r>
          </a:p>
          <a:p>
            <a:pPr marL="342900" lvl="2" indent="-342900">
              <a:spcBef>
                <a:spcPts val="300"/>
              </a:spcBef>
              <a:spcAft>
                <a:spcPts val="0"/>
              </a:spcAft>
              <a:buFont typeface="Arial" panose="020B0604020202020204" pitchFamily="34" charset="0"/>
              <a:buChar char="•"/>
              <a:defRPr/>
            </a:pPr>
            <a:r>
              <a:rPr lang="en-US" sz="2200" b="1" dirty="0"/>
              <a:t>Working Party 5A Meeting</a:t>
            </a:r>
          </a:p>
          <a:p>
            <a:pPr marL="800100" lvl="3" indent="-342900">
              <a:spcBef>
                <a:spcPts val="300"/>
              </a:spcBef>
              <a:spcAft>
                <a:spcPts val="0"/>
              </a:spcAft>
              <a:buFont typeface="Arial" panose="020B0604020202020204" pitchFamily="34" charset="0"/>
              <a:buChar char="•"/>
              <a:defRPr/>
            </a:pPr>
            <a:r>
              <a:rPr lang="en-US" sz="2200" dirty="0"/>
              <a:t>Meeting dates: </a:t>
            </a:r>
            <a:r>
              <a:rPr lang="pt-BR" sz="2200" dirty="0"/>
              <a:t>ITU-R WG 5A 09-20 November 2020</a:t>
            </a:r>
          </a:p>
          <a:p>
            <a:pPr marL="342900" lvl="2" indent="-342900">
              <a:spcBef>
                <a:spcPts val="300"/>
              </a:spcBef>
              <a:spcAft>
                <a:spcPts val="0"/>
              </a:spcAft>
              <a:buFont typeface="Arial" panose="020B0604020202020204" pitchFamily="34" charset="0"/>
              <a:buChar char="•"/>
              <a:defRPr/>
            </a:pPr>
            <a:r>
              <a:rPr lang="en-US" sz="2400" b="1" dirty="0"/>
              <a:t>Monitoring WP 5A after Nov 2020 for any needed contributions going forward</a:t>
            </a:r>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September 2020</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a:t>Minyoung Park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10</a:t>
            </a:fld>
            <a:endParaRPr lang="en-US" altLang="en-US" sz="1200" b="0"/>
          </a:p>
        </p:txBody>
      </p:sp>
    </p:spTree>
    <p:extLst>
      <p:ext uri="{BB962C8B-B14F-4D97-AF65-F5344CB8AC3E}">
        <p14:creationId xmlns:p14="http://schemas.microsoft.com/office/powerpoint/2010/main" val="817327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24080" y="492919"/>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Appendix</a:t>
            </a:r>
          </a:p>
        </p:txBody>
      </p:sp>
      <p:sp>
        <p:nvSpPr>
          <p:cNvPr id="2" name="Content Placeholder 1"/>
          <p:cNvSpPr>
            <a:spLocks noGrp="1"/>
          </p:cNvSpPr>
          <p:nvPr>
            <p:ph idx="1"/>
          </p:nvPr>
        </p:nvSpPr>
        <p:spPr>
          <a:xfrm>
            <a:off x="924080" y="1372393"/>
            <a:ext cx="10361084" cy="4113213"/>
          </a:xfrm>
        </p:spPr>
        <p:txBody>
          <a:bodyPr/>
          <a:lstStyle/>
          <a:p>
            <a:r>
              <a:rPr lang="en-US" dirty="0"/>
              <a:t>ITU AHG – Background Material</a:t>
            </a:r>
          </a:p>
          <a:p>
            <a:pPr marL="457200" indent="-457200">
              <a:spcBef>
                <a:spcPts val="200"/>
              </a:spcBef>
              <a:buFont typeface="+mj-lt"/>
              <a:buAutoNum type="arabicPeriod"/>
              <a:defRPr/>
            </a:pPr>
            <a:r>
              <a:rPr lang="en-US" sz="2000" dirty="0"/>
              <a:t>ITU-R M.1450-5 (R-REC-M.1450-5-201404-I!!PDF-E): Characteristics of broadband radio local area networks, (02/2014) </a:t>
            </a:r>
          </a:p>
          <a:p>
            <a:pPr marL="400050" lvl="1" indent="0">
              <a:spcBef>
                <a:spcPts val="200"/>
              </a:spcBef>
              <a:defRPr/>
            </a:pPr>
            <a:r>
              <a:rPr lang="en-US" sz="1800" u="sng" dirty="0">
                <a:hlinkClick r:id="rId3"/>
              </a:rPr>
              <a:t>https://mentor.ieee.org/802.18/dcn/19/18-19-0157-00-0000-an-update-on-the-recommendation-itu-r-m-1450-5.pptx</a:t>
            </a:r>
            <a:endParaRPr lang="en-US" sz="1800" dirty="0"/>
          </a:p>
          <a:p>
            <a:pPr marL="457200" indent="-457200">
              <a:spcBef>
                <a:spcPts val="200"/>
              </a:spcBef>
              <a:buFont typeface="+mj-lt"/>
              <a:buAutoNum type="arabicPeriod"/>
              <a:defRPr/>
            </a:pPr>
            <a:r>
              <a:rPr lang="en-US" sz="2000" dirty="0"/>
              <a:t>ITU-R M.1801-2 (R-REC-M.1801-2-201302-I!!PDF-E): Radio interface standards for broadband wireless access systems, including mobile and nomadic applications, in the mobile service operating below 6 GHz, (02/2013)</a:t>
            </a:r>
            <a:endParaRPr lang="en-GB" sz="2000" dirty="0"/>
          </a:p>
          <a:p>
            <a:pPr marL="0" indent="0">
              <a:spcBef>
                <a:spcPts val="200"/>
              </a:spcBef>
              <a:defRPr/>
            </a:pPr>
            <a:r>
              <a:rPr lang="en-GB" sz="2000" u="sng" dirty="0">
                <a:hlinkClick r:id="rId4"/>
              </a:rPr>
              <a:t>	</a:t>
            </a:r>
            <a:r>
              <a:rPr lang="en-US" sz="1800" u="sng" dirty="0">
                <a:hlinkClick r:id="rId4"/>
              </a:rPr>
              <a:t>https://www.itu.int/dms_pubrec/itu-r/rec/m/R-REC-M.1801-2-201302-I!!PDF-E.pdf</a:t>
            </a:r>
            <a:endParaRPr lang="en-US" sz="1800" u="sng" dirty="0"/>
          </a:p>
          <a:p>
            <a:pPr marL="0" indent="0">
              <a:spcBef>
                <a:spcPts val="200"/>
              </a:spcBef>
              <a:defRPr/>
            </a:pPr>
            <a:endParaRPr lang="en-US" sz="1800" dirty="0">
              <a:solidFill>
                <a:srgbClr val="0000CC"/>
              </a:solidFill>
            </a:endParaRPr>
          </a:p>
          <a:p>
            <a:pPr>
              <a:defRPr/>
            </a:pPr>
            <a:r>
              <a:rPr lang="en-US" dirty="0"/>
              <a:t>IEEE 802 contributions to WP5A July 2020 Meeting under agenda item RLAN characteristics</a:t>
            </a:r>
          </a:p>
          <a:p>
            <a:pPr marL="457200" lvl="2" indent="-457200">
              <a:spcBef>
                <a:spcPts val="300"/>
              </a:spcBef>
              <a:spcAft>
                <a:spcPts val="0"/>
              </a:spcAft>
              <a:buFont typeface="+mj-lt"/>
              <a:buAutoNum type="arabicPeriod" startAt="3"/>
              <a:defRPr/>
            </a:pPr>
            <a:r>
              <a:rPr lang="en-US" sz="2000" b="1" dirty="0">
                <a:cs typeface="+mn-cs"/>
              </a:rPr>
              <a:t>Proposed modification to Recommendation ITU-R M.1450-5 </a:t>
            </a:r>
            <a:r>
              <a:rPr lang="en-US" sz="2200" dirty="0">
                <a:hlinkClick r:id="rId5"/>
              </a:rPr>
              <a:t>[44]</a:t>
            </a:r>
            <a:endParaRPr lang="en-US" sz="2200" dirty="0"/>
          </a:p>
          <a:p>
            <a:pPr marL="457200" lvl="2" indent="-457200">
              <a:spcBef>
                <a:spcPts val="300"/>
              </a:spcBef>
              <a:spcAft>
                <a:spcPts val="0"/>
              </a:spcAft>
              <a:buFont typeface="+mj-lt"/>
              <a:buAutoNum type="arabicPeriod" startAt="3"/>
              <a:defRPr/>
            </a:pPr>
            <a:r>
              <a:rPr lang="en-US" sz="2000" b="1" dirty="0">
                <a:cs typeface="+mn-cs"/>
              </a:rPr>
              <a:t>Proposed modification to Recommendation ITU-R M.1801-2 </a:t>
            </a:r>
            <a:r>
              <a:rPr lang="en-US" sz="2200" dirty="0">
                <a:hlinkClick r:id="rId6"/>
              </a:rPr>
              <a:t>[43]</a:t>
            </a:r>
            <a:endParaRPr lang="en-US" sz="2000" u="sng" dirty="0"/>
          </a:p>
          <a:p>
            <a:pPr marL="400050" lvl="1" indent="0">
              <a:spcBef>
                <a:spcPts val="200"/>
              </a:spcBef>
              <a:defRPr/>
            </a:pPr>
            <a:endParaRPr lang="en-US" sz="1800" u="sng" dirty="0"/>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September 2020</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8427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 802.11 ITU AHG</a:t>
            </a:r>
            <a:br>
              <a:rPr lang="en-US" altLang="en-US" sz="2800" dirty="0"/>
            </a:br>
            <a:r>
              <a:rPr lang="en-US" altLang="en-US" dirty="0"/>
              <a:t>(ITU Liaison Ad Hoc Group)</a:t>
            </a:r>
          </a:p>
          <a:p>
            <a:pPr algn="ctr"/>
            <a:r>
              <a:rPr lang="en-US" altLang="en-US" dirty="0"/>
              <a:t>September 28, 2020</a:t>
            </a:r>
            <a:endParaRPr lang="en-GB" dirty="0"/>
          </a:p>
          <a:p>
            <a:pPr algn="ctr"/>
            <a:r>
              <a:rPr lang="en-US" altLang="en-US" dirty="0"/>
              <a:t>Chair: Hassan Yaghoobi (Intel Corp.)</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September 2020</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r>
              <a:rPr lang="en-US" altLang="en-US" sz="2800" dirty="0"/>
              <a:t>Rules</a:t>
            </a:r>
          </a:p>
          <a:p>
            <a:pPr lvl="1"/>
            <a:r>
              <a:rPr lang="en-US" altLang="en-US" sz="2400" dirty="0"/>
              <a:t>No formal rules – agree to our own process</a:t>
            </a:r>
          </a:p>
          <a:p>
            <a:pPr lvl="1"/>
            <a:r>
              <a:rPr lang="en-US" altLang="en-US" sz="2400" dirty="0"/>
              <a:t>No motions (straw polls are okay)</a:t>
            </a:r>
          </a:p>
          <a:p>
            <a:pPr lvl="1" eaLnBrk="1" hangingPunct="1"/>
            <a:r>
              <a:rPr lang="en-US" altLang="en-US" sz="2400"/>
              <a:t>Participation </a:t>
            </a:r>
            <a:r>
              <a:rPr lang="en-US" altLang="en-US" sz="2400" dirty="0"/>
              <a:t>in the ITU AHG at this meeting counts towards 802.11 voting rights</a:t>
            </a: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September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46113"/>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September 2020</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Hassan Yaghoobi (Intel Corp.)</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a:t>Slide </a:t>
            </a:r>
            <a:fld id="{06B781AF-4CCF-49B0-A572-DE54FBE5D942}" type="slidenum">
              <a:rPr lang="en-GB" smtClean="0"/>
              <a:pPr/>
              <a:t>4</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03312"/>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September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Hassan Yaghoobi (Intel Corp.)</a:t>
            </a:r>
          </a:p>
        </p:txBody>
      </p:sp>
      <p:sp>
        <p:nvSpPr>
          <p:cNvPr id="5" name="Date Placeholder 4"/>
          <p:cNvSpPr>
            <a:spLocks noGrp="1"/>
          </p:cNvSpPr>
          <p:nvPr>
            <p:ph type="dt" idx="15"/>
          </p:nvPr>
        </p:nvSpPr>
        <p:spPr/>
        <p:txBody>
          <a:bodyPr/>
          <a:lstStyle/>
          <a:p>
            <a:r>
              <a:rPr lang="en-US" dirty="0"/>
              <a:t>September 2020</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373187"/>
            <a:ext cx="10978036" cy="5256213"/>
          </a:xfrm>
        </p:spPr>
        <p:txBody>
          <a:bodyPr/>
          <a:lstStyle/>
          <a:p>
            <a:pPr marL="457200" indent="-457200">
              <a:spcBef>
                <a:spcPts val="200"/>
              </a:spcBef>
              <a:buFont typeface="Times New Roman" panose="02020603050405020304" pitchFamily="18" charset="0"/>
              <a:buAutoNum type="arabicPeriod"/>
              <a:defRPr/>
            </a:pPr>
            <a:r>
              <a:rPr lang="en-US" altLang="en-US" sz="2000" dirty="0"/>
              <a:t>Administrative: Reminders, Rules, Guidelines, Resources</a:t>
            </a:r>
          </a:p>
          <a:p>
            <a:pPr marL="457200" indent="-457200">
              <a:spcBef>
                <a:spcPts val="200"/>
              </a:spcBef>
              <a:buFont typeface="Times New Roman" panose="02020603050405020304" pitchFamily="18" charset="0"/>
              <a:buAutoNum type="arabicPeriod"/>
              <a:defRPr/>
            </a:pPr>
            <a:r>
              <a:rPr lang="en-US" altLang="en-US" sz="2000" dirty="0"/>
              <a:t>Roll Call</a:t>
            </a:r>
          </a:p>
          <a:p>
            <a:pPr marL="457200" indent="-457200">
              <a:spcBef>
                <a:spcPts val="200"/>
              </a:spcBef>
              <a:buFont typeface="Times New Roman" panose="02020603050405020304" pitchFamily="18" charset="0"/>
              <a:buAutoNum type="arabicPeriod"/>
              <a:defRPr/>
            </a:pPr>
            <a:r>
              <a:rPr lang="en-US" altLang="en-US" sz="2000" dirty="0"/>
              <a:t>Approval of Agenda</a:t>
            </a:r>
          </a:p>
          <a:p>
            <a:pPr marL="457200" indent="-457200">
              <a:spcBef>
                <a:spcPts val="200"/>
              </a:spcBef>
              <a:buFont typeface="Times New Roman" panose="02020603050405020304" pitchFamily="18" charset="0"/>
              <a:buAutoNum type="arabicPeriod"/>
              <a:defRPr/>
            </a:pPr>
            <a:r>
              <a:rPr lang="en-US" altLang="en-US" sz="2000" dirty="0"/>
              <a:t>Approval of Minutes of Previous Meeting</a:t>
            </a:r>
          </a:p>
          <a:p>
            <a:pPr marL="457200" indent="-457200">
              <a:spcBef>
                <a:spcPts val="200"/>
              </a:spcBef>
              <a:buFont typeface="Times New Roman" panose="02020603050405020304" pitchFamily="18" charset="0"/>
              <a:buAutoNum type="arabicPeriod"/>
              <a:defRPr/>
            </a:pPr>
            <a:r>
              <a:rPr lang="en-US" sz="2000" dirty="0"/>
              <a:t>Contributions</a:t>
            </a:r>
          </a:p>
          <a:p>
            <a:pPr marL="857250" lvl="1" indent="-457200">
              <a:spcBef>
                <a:spcPts val="200"/>
              </a:spcBef>
              <a:buFont typeface="+mj-lt"/>
              <a:buAutoNum type="alphaLcPeriod"/>
              <a:defRPr/>
            </a:pPr>
            <a:r>
              <a:rPr lang="en-US" dirty="0"/>
              <a:t>New Contributions: 11-20-1538-06-0itu, Proposed modifications to ITU-R M.1450-5, Hassan Yaghoobi (Intel, ITU AHG Chair)</a:t>
            </a:r>
          </a:p>
          <a:p>
            <a:pPr marL="857250" lvl="1" indent="-457200">
              <a:spcBef>
                <a:spcPts val="200"/>
              </a:spcBef>
              <a:buFont typeface="+mj-lt"/>
              <a:buAutoNum type="alphaLcPeriod"/>
              <a:defRPr/>
            </a:pPr>
            <a:r>
              <a:rPr lang="en-US" dirty="0"/>
              <a:t>New Contributions: 11-20-1539-06-0itu, Proposed modifications to ITU-R M.1801-2, Hassan Yaghoobi (Intel, ITU AHG Chair)</a:t>
            </a:r>
          </a:p>
          <a:p>
            <a:pPr marL="457200" indent="-457200">
              <a:spcBef>
                <a:spcPts val="200"/>
              </a:spcBef>
              <a:buFont typeface="Times New Roman" panose="02020603050405020304" pitchFamily="18" charset="0"/>
              <a:buAutoNum type="arabicPeriod"/>
              <a:defRPr/>
            </a:pPr>
            <a:r>
              <a:rPr lang="en-US" sz="2000" dirty="0"/>
              <a:t>Plan for going forward</a:t>
            </a:r>
          </a:p>
          <a:p>
            <a:pPr marL="457200" indent="-457200">
              <a:spcBef>
                <a:spcPts val="200"/>
              </a:spcBef>
              <a:buFont typeface="Times New Roman" panose="02020603050405020304" pitchFamily="18" charset="0"/>
              <a:buAutoNum type="arabicPeriod"/>
              <a:defRPr/>
            </a:pPr>
            <a:r>
              <a:rPr lang="en-US" sz="2000" dirty="0"/>
              <a:t>Any Other Business?</a:t>
            </a:r>
          </a:p>
          <a:p>
            <a:pPr marL="457200" indent="-457200">
              <a:spcBef>
                <a:spcPts val="200"/>
              </a:spcBef>
              <a:buFont typeface="Times New Roman" panose="02020603050405020304" pitchFamily="18" charset="0"/>
              <a:buAutoNum type="arabicPeriod"/>
              <a:defRPr/>
            </a:pPr>
            <a:r>
              <a:rPr lang="en-US" sz="2000" dirty="0"/>
              <a:t>Next Meetings</a:t>
            </a: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September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a:t>Approval of Minutes of Previous Meeting</a:t>
            </a:r>
            <a:endParaRPr lang="en-US" altLang="en-US" dirty="0"/>
          </a:p>
        </p:txBody>
      </p:sp>
      <p:sp>
        <p:nvSpPr>
          <p:cNvPr id="18435" name="Content Placeholder 2"/>
          <p:cNvSpPr>
            <a:spLocks noGrp="1"/>
          </p:cNvSpPr>
          <p:nvPr>
            <p:ph idx="1"/>
          </p:nvPr>
        </p:nvSpPr>
        <p:spPr>
          <a:xfrm>
            <a:off x="914401" y="1371600"/>
            <a:ext cx="10361084" cy="5103814"/>
          </a:xfrm>
        </p:spPr>
        <p:txBody>
          <a:bodyPr/>
          <a:lstStyle/>
          <a:p>
            <a:pPr>
              <a:spcBef>
                <a:spcPts val="200"/>
              </a:spcBef>
              <a:buFont typeface="Arial" panose="020B0604020202020204" pitchFamily="34" charset="0"/>
              <a:buChar char="•"/>
              <a:defRPr/>
            </a:pPr>
            <a:r>
              <a:rPr lang="en-US" altLang="en-US" b="0" dirty="0"/>
              <a:t>Meeting of September 16, 2020 </a:t>
            </a:r>
          </a:p>
          <a:p>
            <a:pPr marL="400050" lvl="1" indent="0">
              <a:spcBef>
                <a:spcPts val="200"/>
              </a:spcBef>
              <a:defRPr/>
            </a:pPr>
            <a:r>
              <a:rPr lang="en-US" altLang="en-US" b="0" dirty="0">
                <a:hlinkClick r:id="rId2"/>
              </a:rPr>
              <a:t>https://mentor.ieee.org/802.11/dcn/20/11-20-1537-00-0itu-itu-ahg-minutes-for-sep-16-2020.docx</a:t>
            </a:r>
            <a:r>
              <a:rPr lang="en-US" altLang="en-US" b="0" dirty="0"/>
              <a:t>   </a:t>
            </a: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September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880020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a:t>Contributions</a:t>
            </a:r>
            <a:endParaRPr lang="en-US" altLang="en-US" dirty="0"/>
          </a:p>
        </p:txBody>
      </p:sp>
      <p:sp>
        <p:nvSpPr>
          <p:cNvPr id="18435" name="Content Placeholder 2"/>
          <p:cNvSpPr>
            <a:spLocks noGrp="1"/>
          </p:cNvSpPr>
          <p:nvPr>
            <p:ph idx="1"/>
          </p:nvPr>
        </p:nvSpPr>
        <p:spPr>
          <a:xfrm>
            <a:off x="914401" y="1371600"/>
            <a:ext cx="10361084" cy="5103814"/>
          </a:xfrm>
        </p:spPr>
        <p:txBody>
          <a:bodyPr/>
          <a:lstStyle/>
          <a:p>
            <a:pPr marL="457200" indent="-457200">
              <a:spcBef>
                <a:spcPts val="200"/>
              </a:spcBef>
              <a:buFont typeface="+mj-lt"/>
              <a:buAutoNum type="alphaLcPeriod"/>
              <a:defRPr/>
            </a:pPr>
            <a:r>
              <a:rPr lang="en-US" dirty="0"/>
              <a:t>New Contributions: 11-20-1538-06-0itu, Proposed modifications to ITU-R M.1450-5, Hassan Yaghoobi (Intel, ITU AHG Chair)</a:t>
            </a:r>
          </a:p>
          <a:p>
            <a:pPr marL="457200" indent="-457200">
              <a:spcBef>
                <a:spcPts val="200"/>
              </a:spcBef>
              <a:buFont typeface="+mj-lt"/>
              <a:buAutoNum type="alphaLcPeriod"/>
              <a:defRPr/>
            </a:pPr>
            <a:r>
              <a:rPr lang="en-US" dirty="0"/>
              <a:t>New Contributions: 11-20-1539-06-0itu, Proposed modifications to ITU-R M.1801-2, Hassan Yaghoobi (Intel, ITU AHG Chair)</a:t>
            </a: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September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408770945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1B35010-95F5-442D-8F5B-357EDA6B4347}">
  <ds:schemaRefs>
    <ds:schemaRef ds:uri="http://schemas.microsoft.com/office/2006/metadata/properties"/>
    <ds:schemaRef ds:uri="http://purl.org/dc/terms/"/>
    <ds:schemaRef ds:uri="60873816-0101-4504-946e-6fdefec58fb5"/>
    <ds:schemaRef ds:uri="http://schemas.microsoft.com/office/2006/documentManagement/types"/>
    <ds:schemaRef ds:uri="http://schemas.openxmlformats.org/package/2006/metadata/core-properties"/>
    <ds:schemaRef ds:uri="http://purl.org/dc/elements/1.1/"/>
    <ds:schemaRef ds:uri="http://schemas.microsoft.com/office/infopath/2007/PartnerControls"/>
    <ds:schemaRef ds:uri="4e36d776-f4f9-4739-bb28-fcc060563e14"/>
    <ds:schemaRef ds:uri="http://www.w3.org/XML/1998/namespace"/>
    <ds:schemaRef ds:uri="http://purl.org/dc/dcmitype/"/>
  </ds:schemaRefs>
</ds:datastoreItem>
</file>

<file path=customXml/itemProps2.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3.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47379</TotalTime>
  <Words>1251</Words>
  <Application>Microsoft Office PowerPoint</Application>
  <PresentationFormat>Widescreen</PresentationFormat>
  <Paragraphs>140</Paragraphs>
  <Slides>11</Slides>
  <Notes>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6" baseType="lpstr">
      <vt:lpstr>Arial</vt:lpstr>
      <vt:lpstr>Monotype Sorts</vt:lpstr>
      <vt:lpstr>Times New Roman</vt:lpstr>
      <vt:lpstr>Office Theme</vt:lpstr>
      <vt:lpstr>Document</vt:lpstr>
      <vt:lpstr>ITU Liaison Ad Hoc Group Agenda</vt:lpstr>
      <vt:lpstr>Abstract</vt:lpstr>
      <vt:lpstr>Reminders and Rules</vt:lpstr>
      <vt:lpstr>Guidelines for IEEE-SA Meetings</vt:lpstr>
      <vt:lpstr>Resources – URLs</vt:lpstr>
      <vt:lpstr>Participation in IEEE 802 Meetings</vt:lpstr>
      <vt:lpstr>Agenda</vt:lpstr>
      <vt:lpstr>Approval of Minutes of Previous Meeting</vt:lpstr>
      <vt:lpstr>Contributions</vt:lpstr>
      <vt:lpstr>Next Steps and Meetings</vt:lpstr>
      <vt:lpstr>Appendix</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11-19-2127-00-AANI-aani-sc-agenda-january-2020</dc:title>
  <dc:creator>Levy, Joseph</dc:creator>
  <cp:keywords>CTPClassification=CTP_NT</cp:keywords>
  <cp:lastModifiedBy>Editor</cp:lastModifiedBy>
  <cp:revision>487</cp:revision>
  <cp:lastPrinted>1601-01-01T00:00:00Z</cp:lastPrinted>
  <dcterms:created xsi:type="dcterms:W3CDTF">2017-06-02T20:57:23Z</dcterms:created>
  <dcterms:modified xsi:type="dcterms:W3CDTF">2020-09-28T03:30:37Z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y fmtid="{D5CDD505-2E9C-101B-9397-08002B2CF9AE}" pid="3" name="TitusGUID">
    <vt:lpwstr>1194dee6-3893-43b1-bb55-8a0b6423a622</vt:lpwstr>
  </property>
  <property fmtid="{D5CDD505-2E9C-101B-9397-08002B2CF9AE}" pid="4" name="CTP_TimeStamp">
    <vt:lpwstr>2020-03-30 16:51:19Z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