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2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9441d485da_2_67: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119" name="Google Shape;119;g9441d485da_2_67: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120" name="Google Shape;120;g9441d485da_2_67: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1" name="Google Shape;121;g9441d485da_2_67: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2" name="Google Shape;122;g9441d485da_2_67: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3" name="Google Shape;123;g9441d485da_2_67: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9441d485da_2_1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79" name="Google Shape;179;g9441d485da_2_1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9441d485da_2_11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85" name="Google Shape;185;g9441d485da_2_1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9441d485d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91" name="Google Shape;191;g9441d485d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942eceae9d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97" name="Google Shape;197;g942eceae9d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95d87eacc2_5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03" name="Google Shape;203;g95d87eacc2_5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9441d485da_2_1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09" name="Google Shape;209;g9441d485da_2_1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95d87eacc2_5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r>
              <a:rPr lang="en"/>
              <a:t> </a:t>
            </a:r>
            <a:endParaRPr/>
          </a:p>
        </p:txBody>
      </p:sp>
      <p:sp>
        <p:nvSpPr>
          <p:cNvPr id="215" name="Google Shape;215;g95d87eacc2_5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9441d485da_2_13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21" name="Google Shape;221;g9441d485da_2_1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95d87eacc2_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27" name="Google Shape;227;g95d87eacc2_5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9441d485da_2_1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3" name="Google Shape;233;g9441d485da_2_1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9441d485da_2_8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1" name="Google Shape;131;g9441d485da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95d87eacc2_5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9" name="Google Shape;239;g95d87eacc2_5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9441d485da_2_141:notes"/>
          <p:cNvSpPr txBox="1">
            <a:spLocks noGrp="1"/>
          </p:cNvSpPr>
          <p:nvPr>
            <p:ph type="body" idx="1"/>
          </p:nvPr>
        </p:nvSpPr>
        <p:spPr>
          <a:xfrm>
            <a:off x="913332" y="4342523"/>
            <a:ext cx="5031336" cy="411743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5" name="Google Shape;245;g9441d485da_2_141: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9441d485da_2_8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7" name="Google Shape;137;g9441d485da_2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9441d485da_2_9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3" name="Google Shape;143;g9441d485da_2_9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9441d485da_6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9" name="Google Shape;149;g9441d485da_6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9441d485da_6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55" name="Google Shape;155;g9441d485da_6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9441d485da_2_10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61" name="Google Shape;161;g9441d485da_2_10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942eceae9d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67" name="Google Shape;167;g942eceae9d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942eceae9d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73" name="Google Shape;173;g942eceae9d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2" name="Google Shape;62;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3" name="Google Shape;63;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6" name="Google Shape;66;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a:endParaRPr/>
          </a:p>
        </p:txBody>
      </p:sp>
      <p:sp>
        <p:nvSpPr>
          <p:cNvPr id="67" name="Google Shape;67;p1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lnSpc>
                <a:spcPct val="100000"/>
              </a:lnSpc>
              <a:spcBef>
                <a:spcPts val="0"/>
              </a:spcBef>
              <a:spcAft>
                <a:spcPts val="0"/>
              </a:spcAft>
              <a:buSzPts val="1400"/>
              <a:buNone/>
              <a:defRPr sz="4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1" name="Google Shape;71;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00"/>
              </a:spcBef>
              <a:spcAft>
                <a:spcPts val="0"/>
              </a:spcAft>
              <a:buClr>
                <a:schemeClr val="dk1"/>
              </a:buClr>
              <a:buSzPts val="2000"/>
              <a:buFont typeface="Times New Roman"/>
              <a:buNone/>
              <a:defRPr sz="2000"/>
            </a:lvl1pPr>
            <a:lvl2pPr marL="914400" lvl="1" indent="-228600" algn="l">
              <a:lnSpc>
                <a:spcPct val="100000"/>
              </a:lnSpc>
              <a:spcBef>
                <a:spcPts val="360"/>
              </a:spcBef>
              <a:spcAft>
                <a:spcPts val="0"/>
              </a:spcAft>
              <a:buClr>
                <a:schemeClr val="dk1"/>
              </a:buClr>
              <a:buSzPts val="1800"/>
              <a:buFont typeface="Times New Roman"/>
              <a:buNone/>
              <a:defRPr sz="1800"/>
            </a:lvl2pPr>
            <a:lvl3pPr marL="1371600" lvl="2" indent="-228600" algn="l">
              <a:lnSpc>
                <a:spcPct val="100000"/>
              </a:lnSpc>
              <a:spcBef>
                <a:spcPts val="320"/>
              </a:spcBef>
              <a:spcAft>
                <a:spcPts val="0"/>
              </a:spcAft>
              <a:buClr>
                <a:schemeClr val="dk1"/>
              </a:buClr>
              <a:buSzPts val="1600"/>
              <a:buFont typeface="Times New Roman"/>
              <a:buNone/>
              <a:defRPr sz="1600"/>
            </a:lvl3pPr>
            <a:lvl4pPr marL="1828800" lvl="3" indent="-228600" algn="l">
              <a:lnSpc>
                <a:spcPct val="100000"/>
              </a:lnSpc>
              <a:spcBef>
                <a:spcPts val="280"/>
              </a:spcBef>
              <a:spcAft>
                <a:spcPts val="0"/>
              </a:spcAft>
              <a:buClr>
                <a:schemeClr val="dk1"/>
              </a:buClr>
              <a:buSzPts val="1400"/>
              <a:buFont typeface="Times New Roman"/>
              <a:buNone/>
              <a:defRPr sz="1400"/>
            </a:lvl4pPr>
            <a:lvl5pPr marL="2286000" lvl="4" indent="-228600" algn="l">
              <a:lnSpc>
                <a:spcPct val="100000"/>
              </a:lnSpc>
              <a:spcBef>
                <a:spcPts val="280"/>
              </a:spcBef>
              <a:spcAft>
                <a:spcPts val="0"/>
              </a:spcAft>
              <a:buClr>
                <a:schemeClr val="dk1"/>
              </a:buClr>
              <a:buSzPts val="1400"/>
              <a:buFont typeface="Times New Roman"/>
              <a:buNone/>
              <a:defRPr sz="1400"/>
            </a:lvl5pPr>
            <a:lvl6pPr marL="2743200" lvl="5" indent="-228600" algn="l">
              <a:lnSpc>
                <a:spcPct val="100000"/>
              </a:lnSpc>
              <a:spcBef>
                <a:spcPts val="280"/>
              </a:spcBef>
              <a:spcAft>
                <a:spcPts val="0"/>
              </a:spcAft>
              <a:buClr>
                <a:schemeClr val="dk1"/>
              </a:buClr>
              <a:buSzPts val="1400"/>
              <a:buFont typeface="Times New Roman"/>
              <a:buNone/>
              <a:defRPr sz="1400"/>
            </a:lvl6pPr>
            <a:lvl7pPr marL="3200400" lvl="6" indent="-228600" algn="l">
              <a:lnSpc>
                <a:spcPct val="100000"/>
              </a:lnSpc>
              <a:spcBef>
                <a:spcPts val="280"/>
              </a:spcBef>
              <a:spcAft>
                <a:spcPts val="0"/>
              </a:spcAft>
              <a:buClr>
                <a:schemeClr val="dk1"/>
              </a:buClr>
              <a:buSzPts val="1400"/>
              <a:buFont typeface="Times New Roman"/>
              <a:buNone/>
              <a:defRPr sz="1400"/>
            </a:lvl7pPr>
            <a:lvl8pPr marL="3657600" lvl="7" indent="-228600" algn="l">
              <a:lnSpc>
                <a:spcPct val="100000"/>
              </a:lnSpc>
              <a:spcBef>
                <a:spcPts val="280"/>
              </a:spcBef>
              <a:spcAft>
                <a:spcPts val="0"/>
              </a:spcAft>
              <a:buClr>
                <a:schemeClr val="dk1"/>
              </a:buClr>
              <a:buSzPts val="1400"/>
              <a:buFont typeface="Times New Roman"/>
              <a:buNone/>
              <a:defRPr sz="1400"/>
            </a:lvl8pPr>
            <a:lvl9pPr marL="4114800" lvl="8" indent="-228600" algn="l">
              <a:lnSpc>
                <a:spcPct val="100000"/>
              </a:lnSpc>
              <a:spcBef>
                <a:spcPts val="280"/>
              </a:spcBef>
              <a:spcAft>
                <a:spcPts val="0"/>
              </a:spcAft>
              <a:buClr>
                <a:schemeClr val="dk1"/>
              </a:buClr>
              <a:buSzPts val="1400"/>
              <a:buFont typeface="Times New Roman"/>
              <a:buNone/>
              <a:defRPr sz="1400"/>
            </a:lvl9pPr>
          </a:lstStyle>
          <a:p>
            <a:endParaRPr/>
          </a:p>
        </p:txBody>
      </p:sp>
      <p:sp>
        <p:nvSpPr>
          <p:cNvPr id="72" name="Google Shape;72;p1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6" name="Google Shape;76;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8" name="Google Shape;78;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2" name="Google Shape;82;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3" name="Google Shape;83;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4" name="Google Shape;84;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5" name="Google Shape;85;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6" name="Google Shape;86;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0" name="Google Shape;90;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5"/>
        <p:cNvGrpSpPr/>
        <p:nvPr/>
      </p:nvGrpSpPr>
      <p:grpSpPr>
        <a:xfrm>
          <a:off x="0" y="0"/>
          <a:ext cx="0" cy="0"/>
          <a:chOff x="0" y="0"/>
          <a:chExt cx="0" cy="0"/>
        </a:xfrm>
      </p:grpSpPr>
      <p:sp>
        <p:nvSpPr>
          <p:cNvPr id="96" name="Google Shape;96;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7" name="Google Shape;97;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lnSpc>
                <a:spcPct val="100000"/>
              </a:lnSpc>
              <a:spcBef>
                <a:spcPts val="640"/>
              </a:spcBef>
              <a:spcAft>
                <a:spcPts val="0"/>
              </a:spcAft>
              <a:buClr>
                <a:schemeClr val="dk1"/>
              </a:buClr>
              <a:buSzPts val="3200"/>
              <a:buFont typeface="Times New Roman"/>
              <a:buChar char="•"/>
              <a:defRPr sz="3200"/>
            </a:lvl1pPr>
            <a:lvl2pPr marL="914400" lvl="1" indent="-406400" algn="l">
              <a:lnSpc>
                <a:spcPct val="100000"/>
              </a:lnSpc>
              <a:spcBef>
                <a:spcPts val="560"/>
              </a:spcBef>
              <a:spcAft>
                <a:spcPts val="0"/>
              </a:spcAft>
              <a:buClr>
                <a:schemeClr val="dk1"/>
              </a:buClr>
              <a:buSzPts val="2800"/>
              <a:buFont typeface="Times New Roman"/>
              <a:buChar char="–"/>
              <a:defRPr sz="2800"/>
            </a:lvl2pPr>
            <a:lvl3pPr marL="1371600" lvl="2" indent="-381000" algn="l">
              <a:lnSpc>
                <a:spcPct val="100000"/>
              </a:lnSpc>
              <a:spcBef>
                <a:spcPts val="480"/>
              </a:spcBef>
              <a:spcAft>
                <a:spcPts val="0"/>
              </a:spcAft>
              <a:buClr>
                <a:schemeClr val="dk1"/>
              </a:buClr>
              <a:buSzPts val="2400"/>
              <a:buFont typeface="Times New Roman"/>
              <a:buChar char="•"/>
              <a:defRPr sz="2400"/>
            </a:lvl3pPr>
            <a:lvl4pPr marL="1828800" lvl="3" indent="-355600" algn="l">
              <a:lnSpc>
                <a:spcPct val="100000"/>
              </a:lnSpc>
              <a:spcBef>
                <a:spcPts val="400"/>
              </a:spcBef>
              <a:spcAft>
                <a:spcPts val="0"/>
              </a:spcAft>
              <a:buClr>
                <a:schemeClr val="dk1"/>
              </a:buClr>
              <a:buSzPts val="2000"/>
              <a:buFont typeface="Times New Roman"/>
              <a:buChar char="–"/>
              <a:defRPr sz="2000"/>
            </a:lvl4pPr>
            <a:lvl5pPr marL="2286000" lvl="4" indent="-355600" algn="l">
              <a:lnSpc>
                <a:spcPct val="100000"/>
              </a:lnSpc>
              <a:spcBef>
                <a:spcPts val="400"/>
              </a:spcBef>
              <a:spcAft>
                <a:spcPts val="0"/>
              </a:spcAft>
              <a:buClr>
                <a:schemeClr val="dk1"/>
              </a:buClr>
              <a:buSzPts val="2000"/>
              <a:buFont typeface="Times New Roman"/>
              <a:buChar char="•"/>
              <a:defRPr sz="2000"/>
            </a:lvl5pPr>
            <a:lvl6pPr marL="2743200" lvl="5" indent="-355600" algn="l">
              <a:lnSpc>
                <a:spcPct val="100000"/>
              </a:lnSpc>
              <a:spcBef>
                <a:spcPts val="400"/>
              </a:spcBef>
              <a:spcAft>
                <a:spcPts val="0"/>
              </a:spcAft>
              <a:buClr>
                <a:schemeClr val="dk1"/>
              </a:buClr>
              <a:buSzPts val="2000"/>
              <a:buFont typeface="Times New Roman"/>
              <a:buChar char="•"/>
              <a:defRPr sz="2000"/>
            </a:lvl6pPr>
            <a:lvl7pPr marL="3200400" lvl="6" indent="-355600" algn="l">
              <a:lnSpc>
                <a:spcPct val="100000"/>
              </a:lnSpc>
              <a:spcBef>
                <a:spcPts val="400"/>
              </a:spcBef>
              <a:spcAft>
                <a:spcPts val="0"/>
              </a:spcAft>
              <a:buClr>
                <a:schemeClr val="dk1"/>
              </a:buClr>
              <a:buSzPts val="2000"/>
              <a:buFont typeface="Times New Roman"/>
              <a:buChar char="•"/>
              <a:defRPr sz="2000"/>
            </a:lvl7pPr>
            <a:lvl8pPr marL="3657600" lvl="7" indent="-355600" algn="l">
              <a:lnSpc>
                <a:spcPct val="100000"/>
              </a:lnSpc>
              <a:spcBef>
                <a:spcPts val="400"/>
              </a:spcBef>
              <a:spcAft>
                <a:spcPts val="0"/>
              </a:spcAft>
              <a:buClr>
                <a:schemeClr val="dk1"/>
              </a:buClr>
              <a:buSzPts val="2000"/>
              <a:buFont typeface="Times New Roman"/>
              <a:buChar char="•"/>
              <a:defRPr sz="2000"/>
            </a:lvl8pPr>
            <a:lvl9pPr marL="4114800" lvl="8" indent="-355600" algn="l">
              <a:lnSpc>
                <a:spcPct val="100000"/>
              </a:lnSpc>
              <a:spcBef>
                <a:spcPts val="400"/>
              </a:spcBef>
              <a:spcAft>
                <a:spcPts val="0"/>
              </a:spcAft>
              <a:buClr>
                <a:schemeClr val="dk1"/>
              </a:buClr>
              <a:buSzPts val="2000"/>
              <a:buFont typeface="Times New Roman"/>
              <a:buChar char="•"/>
              <a:defRPr sz="2000"/>
            </a:lvl9pPr>
          </a:lstStyle>
          <a:p>
            <a:endParaRPr/>
          </a:p>
        </p:txBody>
      </p:sp>
      <p:sp>
        <p:nvSpPr>
          <p:cNvPr id="98" name="Google Shape;98;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99" name="Google Shape;99;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1"/>
        <p:cNvGrpSpPr/>
        <p:nvPr/>
      </p:nvGrpSpPr>
      <p:grpSpPr>
        <a:xfrm>
          <a:off x="0" y="0"/>
          <a:ext cx="0" cy="0"/>
          <a:chOff x="0" y="0"/>
          <a:chExt cx="0" cy="0"/>
        </a:xfrm>
      </p:grpSpPr>
      <p:sp>
        <p:nvSpPr>
          <p:cNvPr id="102" name="Google Shape;102;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3" name="Google Shape;103;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4" name="Google Shape;104;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105" name="Google Shape;105;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7"/>
        <p:cNvGrpSpPr/>
        <p:nvPr/>
      </p:nvGrpSpPr>
      <p:grpSpPr>
        <a:xfrm>
          <a:off x="0" y="0"/>
          <a:ext cx="0" cy="0"/>
          <a:chOff x="0" y="0"/>
          <a:chExt cx="0" cy="0"/>
        </a:xfrm>
      </p:grpSpPr>
      <p:sp>
        <p:nvSpPr>
          <p:cNvPr id="108" name="Google Shape;10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9" name="Google Shape;10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0" name="Google Shape;110;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4" name="Google Shape;114;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5" name="Google Shape;115;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dirty="0">
                <a:solidFill>
                  <a:schemeClr val="dk1"/>
                </a:solidFill>
                <a:latin typeface="Times New Roman"/>
                <a:ea typeface="Times New Roman"/>
                <a:cs typeface="Times New Roman"/>
                <a:sym typeface="Times New Roman"/>
              </a:rPr>
              <a:t>doc.: IEEE </a:t>
            </a:r>
            <a:r>
              <a:rPr lang="en" sz="1800" b="1" i="0" u="none" strike="noStrike" cap="none" dirty="0" smtClean="0">
                <a:solidFill>
                  <a:schemeClr val="dk1"/>
                </a:solidFill>
                <a:latin typeface="Times New Roman"/>
                <a:ea typeface="Times New Roman"/>
                <a:cs typeface="Times New Roman"/>
                <a:sym typeface="Times New Roman"/>
              </a:rPr>
              <a:t>802.11-20/1540r0</a:t>
            </a:r>
            <a:endParaRPr sz="1800" b="1" i="0" u="none" strike="noStrike" cap="none" dirty="0">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ubhodeep.adhikari@broadcom.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mailto:Vinko.erceg@Broadcom.com" TargetMode="External"/><Relationship Id="rId5" Type="http://schemas.openxmlformats.org/officeDocument/2006/relationships/hyperlink" Target="mailto:matthew.fischer@broadcom.com" TargetMode="External"/><Relationship Id="rId4" Type="http://schemas.openxmlformats.org/officeDocument/2006/relationships/hyperlink" Target="mailto:sindhu.verma@broadcom.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200"/>
              <a:buFont typeface="Times New Roman"/>
              <a:buNone/>
            </a:pPr>
            <a:r>
              <a:rPr lang="en"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6" name="Google Shape;126;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a:t>Proposals for an NSTR soft AP</a:t>
            </a:r>
            <a:endParaRPr/>
          </a:p>
        </p:txBody>
      </p:sp>
      <p:sp>
        <p:nvSpPr>
          <p:cNvPr id="127" name="Google Shape;127;p25"/>
          <p:cNvSpPr txBox="1">
            <a:spLocks noGrp="1"/>
          </p:cNvSpPr>
          <p:nvPr>
            <p:ph type="body" idx="1"/>
          </p:nvPr>
        </p:nvSpPr>
        <p:spPr>
          <a:xfrm>
            <a:off x="685799" y="1478527"/>
            <a:ext cx="7772400" cy="28575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dirty="0"/>
              <a:t>Date:</a:t>
            </a:r>
            <a:r>
              <a:rPr lang="en" sz="2000" b="0" dirty="0"/>
              <a:t> </a:t>
            </a:r>
            <a:r>
              <a:rPr lang="en" sz="2000" b="0" dirty="0" smtClean="0"/>
              <a:t>2020-09-13</a:t>
            </a:r>
            <a:endParaRPr sz="2000" b="0" dirty="0"/>
          </a:p>
        </p:txBody>
      </p:sp>
      <p:sp>
        <p:nvSpPr>
          <p:cNvPr id="128" name="Google Shape;128;p25"/>
          <p:cNvSpPr txBox="1">
            <a:spLocks noGrp="1"/>
          </p:cNvSpPr>
          <p:nvPr>
            <p:ph type="dt" idx="10"/>
          </p:nvPr>
        </p:nvSpPr>
        <p:spPr>
          <a:xfrm>
            <a:off x="696913" y="249451"/>
            <a:ext cx="1607672" cy="170309"/>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 dirty="0" smtClean="0"/>
              <a:t>September</a:t>
            </a:r>
            <a:r>
              <a:rPr lang="en" dirty="0" smtClean="0"/>
              <a:t> </a:t>
            </a:r>
            <a:r>
              <a:rPr lang="en" dirty="0"/>
              <a:t>2020</a:t>
            </a:r>
            <a:endParaRPr dirty="0"/>
          </a:p>
        </p:txBody>
      </p:sp>
      <p:graphicFrame>
        <p:nvGraphicFramePr>
          <p:cNvPr id="6" name="Google Shape;129;p25"/>
          <p:cNvGraphicFramePr/>
          <p:nvPr>
            <p:extLst>
              <p:ext uri="{D42A27DB-BD31-4B8C-83A1-F6EECF244321}">
                <p14:modId xmlns:p14="http://schemas.microsoft.com/office/powerpoint/2010/main" val="1167277254"/>
              </p:ext>
            </p:extLst>
          </p:nvPr>
        </p:nvGraphicFramePr>
        <p:xfrm>
          <a:off x="345686" y="2302012"/>
          <a:ext cx="8452626" cy="1971840"/>
        </p:xfrm>
        <a:graphic>
          <a:graphicData uri="http://schemas.openxmlformats.org/drawingml/2006/table">
            <a:tbl>
              <a:tblPr firstRow="1" bandRow="1">
                <a:noFill/>
              </a:tblPr>
              <a:tblGrid>
                <a:gridCol w="2011608">
                  <a:extLst>
                    <a:ext uri="{9D8B030D-6E8A-4147-A177-3AD203B41FA5}">
                      <a16:colId xmlns:a16="http://schemas.microsoft.com/office/drawing/2014/main" val="20000"/>
                    </a:ext>
                  </a:extLst>
                </a:gridCol>
                <a:gridCol w="928004">
                  <a:extLst>
                    <a:ext uri="{9D8B030D-6E8A-4147-A177-3AD203B41FA5}">
                      <a16:colId xmlns:a16="http://schemas.microsoft.com/office/drawing/2014/main" val="20001"/>
                    </a:ext>
                  </a:extLst>
                </a:gridCol>
                <a:gridCol w="2467268">
                  <a:extLst>
                    <a:ext uri="{9D8B030D-6E8A-4147-A177-3AD203B41FA5}">
                      <a16:colId xmlns:a16="http://schemas.microsoft.com/office/drawing/2014/main" val="20002"/>
                    </a:ext>
                  </a:extLst>
                </a:gridCol>
                <a:gridCol w="668614">
                  <a:extLst>
                    <a:ext uri="{9D8B030D-6E8A-4147-A177-3AD203B41FA5}">
                      <a16:colId xmlns:a16="http://schemas.microsoft.com/office/drawing/2014/main" val="20003"/>
                    </a:ext>
                  </a:extLst>
                </a:gridCol>
                <a:gridCol w="2377132">
                  <a:extLst>
                    <a:ext uri="{9D8B030D-6E8A-4147-A177-3AD203B41FA5}">
                      <a16:colId xmlns:a16="http://schemas.microsoft.com/office/drawing/2014/main" val="20004"/>
                    </a:ext>
                  </a:extLst>
                </a:gridCol>
              </a:tblGrid>
              <a:tr h="333425">
                <a:tc>
                  <a:txBody>
                    <a:bodyPr/>
                    <a:lstStyle/>
                    <a:p>
                      <a:pPr marL="0" marR="0" lvl="0" indent="0" algn="ctr" rtl="0">
                        <a:spcBef>
                          <a:spcPts val="0"/>
                        </a:spcBef>
                        <a:spcAft>
                          <a:spcPts val="0"/>
                        </a:spcAft>
                        <a:buNone/>
                      </a:pPr>
                      <a:r>
                        <a:rPr lang="en" sz="1050" u="none" strike="noStrike" cap="none" dirty="0">
                          <a:solidFill>
                            <a:schemeClr val="dk1"/>
                          </a:solidFill>
                        </a:rPr>
                        <a:t>Name</a:t>
                      </a:r>
                      <a:endParaRPr sz="1400" dirty="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 sz="1050" u="none" strike="noStrike" cap="none" dirty="0">
                          <a:solidFill>
                            <a:schemeClr val="dk1"/>
                          </a:solidFill>
                        </a:rPr>
                        <a:t>Affiliations</a:t>
                      </a:r>
                      <a:endParaRPr sz="1400" dirty="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 sz="1050" u="none" strike="noStrike" cap="none" dirty="0">
                          <a:solidFill>
                            <a:schemeClr val="dk1"/>
                          </a:solidFill>
                        </a:rPr>
                        <a:t>Address</a:t>
                      </a:r>
                      <a:endParaRPr sz="1400" dirty="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 sz="1050" u="none" strike="noStrike" cap="none">
                          <a:solidFill>
                            <a:schemeClr val="dk1"/>
                          </a:solidFill>
                        </a:rPr>
                        <a:t>Phone</a:t>
                      </a:r>
                      <a:endParaRPr sz="14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 sz="1050" u="none" strike="noStrike" cap="none" dirty="0">
                          <a:solidFill>
                            <a:schemeClr val="dk1"/>
                          </a:solidFill>
                        </a:rPr>
                        <a:t>Email</a:t>
                      </a:r>
                      <a:endParaRPr sz="1400" dirty="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0"/>
                  </a:ext>
                </a:extLst>
              </a:tr>
              <a:tr h="14990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800"/>
                        <a:buFont typeface="Times New Roman"/>
                        <a:buNone/>
                        <a:tabLst/>
                        <a:defRPr/>
                      </a:pPr>
                      <a:r>
                        <a:rPr lang="en-US" sz="1100" u="none" strike="noStrike" cap="none" dirty="0" smtClean="0"/>
                        <a:t>Shubhodeep Adhikari</a:t>
                      </a: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rowSpan="5">
                  <a:txBody>
                    <a:bodyPr/>
                    <a:lstStyle/>
                    <a:p>
                      <a:pPr marL="0" marR="0" lvl="0" indent="0" algn="ctr" rtl="0">
                        <a:spcBef>
                          <a:spcPts val="0"/>
                        </a:spcBef>
                        <a:spcAft>
                          <a:spcPts val="0"/>
                        </a:spcAft>
                        <a:buNone/>
                      </a:pPr>
                      <a:r>
                        <a:rPr lang="en" sz="1100" u="none" strike="noStrike" cap="none" dirty="0"/>
                        <a:t>Broadcom</a:t>
                      </a:r>
                      <a:endParaRPr sz="1100" u="none" strike="noStrike" cap="none" dirty="0"/>
                    </a:p>
                  </a:txBody>
                  <a:tcPr marL="91450" marR="91450" marT="34300" marB="34300" anchor="ctr">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rowSpan="3">
                  <a:txBody>
                    <a:bodyPr/>
                    <a:lstStyle/>
                    <a:p>
                      <a:pPr marL="0" lvl="0" indent="0" algn="l" rtl="0">
                        <a:spcBef>
                          <a:spcPts val="0"/>
                        </a:spcBef>
                        <a:spcAft>
                          <a:spcPts val="0"/>
                        </a:spcAft>
                        <a:buNone/>
                      </a:pPr>
                      <a:r>
                        <a:rPr lang="en" sz="1100" dirty="0">
                          <a:solidFill>
                            <a:schemeClr val="dk1"/>
                          </a:solidFill>
                          <a:latin typeface="Times New Roman"/>
                          <a:ea typeface="Times New Roman"/>
                          <a:cs typeface="Times New Roman"/>
                          <a:sym typeface="Times New Roman"/>
                        </a:rPr>
                        <a:t>S1, Wipro Electronic City SEZ,</a:t>
                      </a:r>
                      <a:r>
                        <a:rPr lang="en" sz="1100" dirty="0"/>
                        <a:t> </a:t>
                      </a:r>
                      <a:r>
                        <a:rPr lang="en" sz="1100" dirty="0">
                          <a:solidFill>
                            <a:schemeClr val="dk1"/>
                          </a:solidFill>
                          <a:latin typeface="Times New Roman"/>
                          <a:ea typeface="Times New Roman"/>
                          <a:cs typeface="Times New Roman"/>
                          <a:sym typeface="Times New Roman"/>
                        </a:rPr>
                        <a:t>Bangalore, 560100</a:t>
                      </a:r>
                      <a:endParaRPr sz="1100" dirty="0">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endParaRPr sz="1100" u="none" strike="noStrike" cap="none" dirty="0">
                        <a:solidFill>
                          <a:schemeClr val="dk1"/>
                        </a:solidFill>
                        <a:latin typeface="Times New Roman"/>
                        <a:ea typeface="Times New Roman"/>
                        <a:cs typeface="Times New Roman"/>
                        <a:sym typeface="Times New Roman"/>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sng" strike="noStrike" cap="none" dirty="0" smtClean="0">
                          <a:solidFill>
                            <a:schemeClr val="hlink"/>
                          </a:solidFill>
                          <a:latin typeface="Times New Roman"/>
                          <a:ea typeface="Times New Roman"/>
                          <a:cs typeface="Times New Roman"/>
                          <a:sym typeface="Arial"/>
                        </a:rPr>
                        <a:t>s</a:t>
                      </a:r>
                      <a:r>
                        <a:rPr lang="en-US" sz="1100" b="0" i="0" u="sng" strike="noStrike" cap="none" dirty="0" smtClean="0">
                          <a:solidFill>
                            <a:schemeClr val="hlink"/>
                          </a:solidFill>
                          <a:latin typeface="Times New Roman"/>
                          <a:ea typeface="Times New Roman"/>
                          <a:cs typeface="Times New Roman"/>
                          <a:sym typeface="Arial"/>
                          <a:hlinkClick r:id="rId3"/>
                        </a:rPr>
                        <a:t>hubhodeep.adhikari@broadcom.com</a:t>
                      </a:r>
                      <a:endParaRPr lang="en-US" sz="1100" b="0" i="0" u="sng" strike="noStrike" cap="none" dirty="0" smtClean="0">
                        <a:solidFill>
                          <a:schemeClr val="hlink"/>
                        </a:solidFill>
                        <a:latin typeface="Times New Roman"/>
                        <a:ea typeface="Times New Roman"/>
                        <a:cs typeface="Times New Roman"/>
                        <a:sym typeface="Arial"/>
                      </a:endParaRPr>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1"/>
                  </a:ext>
                </a:extLst>
              </a:tr>
              <a:tr h="0">
                <a:tc vMerge="1">
                  <a:txBody>
                    <a:bodyPr/>
                    <a:lstStyle/>
                    <a:p>
                      <a:pPr marL="0" marR="0" lvl="0" indent="0" algn="ctr" rtl="0">
                        <a:lnSpc>
                          <a:spcPct val="100000"/>
                        </a:lnSpc>
                        <a:spcBef>
                          <a:spcPts val="0"/>
                        </a:spcBef>
                        <a:spcAft>
                          <a:spcPts val="0"/>
                        </a:spcAft>
                        <a:buClr>
                          <a:schemeClr val="dk1"/>
                        </a:buClr>
                        <a:buSzPts val="800"/>
                        <a:buFont typeface="Times New Roman"/>
                        <a:buNone/>
                      </a:pPr>
                      <a:endParaRPr sz="1100" u="none" strike="noStrike" cap="none" dirty="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vMerge="1">
                  <a:txBody>
                    <a:bodyPr/>
                    <a:lstStyle/>
                    <a:p>
                      <a:endParaRPr lang="en-US"/>
                    </a:p>
                  </a:txBody>
                  <a:tcPr/>
                </a:tc>
                <a:tc vMerge="1">
                  <a:txBody>
                    <a:bodyPr/>
                    <a:lstStyle/>
                    <a:p>
                      <a:endParaRPr lang="en-US"/>
                    </a:p>
                  </a:txBody>
                  <a:tcPr/>
                </a:tc>
                <a:tc rowSpan="2">
                  <a:txBody>
                    <a:bodyPr/>
                    <a:lstStyle/>
                    <a:p>
                      <a:pPr marL="0" marR="0" lvl="0" indent="0" algn="l" rtl="0">
                        <a:spcBef>
                          <a:spcPts val="0"/>
                        </a:spcBef>
                        <a:spcAft>
                          <a:spcPts val="0"/>
                        </a:spcAft>
                        <a:buNone/>
                      </a:pPr>
                      <a:endParaRPr sz="110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rowSpan="2">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u="sng" dirty="0" smtClean="0">
                          <a:solidFill>
                            <a:schemeClr val="hlink"/>
                          </a:solidFill>
                          <a:hlinkClick r:id="rId4"/>
                        </a:rPr>
                        <a:t>si</a:t>
                      </a:r>
                      <a:r>
                        <a:rPr lang="en-US" sz="1100" u="sng" strike="noStrike" cap="none" dirty="0" smtClean="0">
                          <a:solidFill>
                            <a:schemeClr val="hlink"/>
                          </a:solidFill>
                          <a:hlinkClick r:id="rId4"/>
                        </a:rPr>
                        <a:t>ndhu.verma@</a:t>
                      </a:r>
                      <a:r>
                        <a:rPr lang="en-US" sz="1100" u="sng" dirty="0" smtClean="0">
                          <a:solidFill>
                            <a:schemeClr val="hlink"/>
                          </a:solidFill>
                          <a:hlinkClick r:id="rId4"/>
                        </a:rPr>
                        <a:t>b</a:t>
                      </a:r>
                      <a:r>
                        <a:rPr lang="en-US" sz="1100" u="sng" strike="noStrike" cap="none" dirty="0" smtClean="0">
                          <a:solidFill>
                            <a:schemeClr val="hlink"/>
                          </a:solidFill>
                          <a:hlinkClick r:id="rId4"/>
                        </a:rPr>
                        <a:t>roadcom.com</a:t>
                      </a:r>
                      <a:endParaRPr lang="en-US" sz="1100" u="none" strike="noStrike" cap="none" dirty="0" smtClean="0"/>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0002"/>
                  </a:ext>
                </a:extLst>
              </a:tr>
              <a:tr h="312865">
                <a:tc>
                  <a:txBody>
                    <a:bodyPr/>
                    <a:lstStyle/>
                    <a:p>
                      <a:pPr marL="0" marR="0" lvl="0" indent="0" algn="ctr" rtl="0">
                        <a:lnSpc>
                          <a:spcPct val="100000"/>
                        </a:lnSpc>
                        <a:spcBef>
                          <a:spcPts val="0"/>
                        </a:spcBef>
                        <a:spcAft>
                          <a:spcPts val="0"/>
                        </a:spcAft>
                        <a:buClr>
                          <a:schemeClr val="dk1"/>
                        </a:buClr>
                        <a:buSzPts val="800"/>
                        <a:buFont typeface="Times New Roman"/>
                        <a:buNone/>
                      </a:pPr>
                      <a:r>
                        <a:rPr lang="en-US" sz="1100" u="none" strike="noStrike" cap="none" dirty="0" smtClean="0"/>
                        <a:t>Sindhu Verma</a:t>
                      </a:r>
                      <a:endParaRPr lang="en-US" sz="1100" u="none" strike="noStrike" cap="none" dirty="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vMerge="1">
                  <a:txBody>
                    <a:bodyPr/>
                    <a:lstStyle/>
                    <a:p>
                      <a:pPr marL="0" marR="0" lvl="0" indent="0" algn="ctr" rtl="0">
                        <a:spcBef>
                          <a:spcPts val="0"/>
                        </a:spcBef>
                        <a:spcAft>
                          <a:spcPts val="0"/>
                        </a:spcAft>
                        <a:buNone/>
                      </a:pPr>
                      <a:endParaRPr sz="1100" u="none" strike="noStrike" cap="none" dirty="0"/>
                    </a:p>
                  </a:txBody>
                  <a:tcPr marL="91450" marR="91450" marT="34300" marB="3430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67218629"/>
                  </a:ext>
                </a:extLst>
              </a:tr>
              <a:tr h="312865">
                <a:tc>
                  <a:txBody>
                    <a:bodyPr/>
                    <a:lstStyle/>
                    <a:p>
                      <a:pPr marL="0" marR="0" lvl="0" indent="0" algn="ctr" rtl="0">
                        <a:lnSpc>
                          <a:spcPct val="100000"/>
                        </a:lnSpc>
                        <a:spcBef>
                          <a:spcPts val="0"/>
                        </a:spcBef>
                        <a:spcAft>
                          <a:spcPts val="0"/>
                        </a:spcAft>
                        <a:buClr>
                          <a:schemeClr val="dk1"/>
                        </a:buClr>
                        <a:buSzPts val="800"/>
                        <a:buFont typeface="Times New Roman"/>
                        <a:buNone/>
                      </a:pPr>
                      <a:r>
                        <a:rPr lang="en-US" sz="1100" u="none" strike="noStrike" cap="none" dirty="0" smtClean="0"/>
                        <a:t>Matthew Fischer</a:t>
                      </a:r>
                      <a:endParaRPr sz="1100" u="none" strike="noStrike" cap="none" dirty="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vMerge="1">
                  <a:txBody>
                    <a:bodyPr/>
                    <a:lstStyle/>
                    <a:p>
                      <a:pPr marL="0" marR="0" lvl="0" indent="0" algn="ctr" rtl="0">
                        <a:spcBef>
                          <a:spcPts val="0"/>
                        </a:spcBef>
                        <a:spcAft>
                          <a:spcPts val="0"/>
                        </a:spcAft>
                        <a:buNone/>
                      </a:pPr>
                      <a:endParaRPr sz="1100" u="none" strike="noStrike" cap="none" dirty="0"/>
                    </a:p>
                  </a:txBody>
                  <a:tcPr marL="91450" marR="91450" marT="34300" marB="3430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100" dirty="0" smtClean="0"/>
                        <a:t>250 Innovation Dr, San Jose, CA 95134</a:t>
                      </a:r>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110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u="sng" dirty="0" smtClean="0">
                          <a:solidFill>
                            <a:schemeClr val="hlink"/>
                          </a:solidFill>
                          <a:hlinkClick r:id="rId5"/>
                        </a:rPr>
                        <a:t>matthew.fischer@broadcom.com</a:t>
                      </a:r>
                      <a:r>
                        <a:rPr lang="en-US" sz="1100" dirty="0" smtClean="0"/>
                        <a:t> </a:t>
                      </a:r>
                    </a:p>
                  </a:txBody>
                  <a:tcPr marL="91450" marR="91450" marT="34300" marB="343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854759701"/>
                  </a:ext>
                </a:extLst>
              </a:tr>
              <a:tr h="312865">
                <a:tc>
                  <a:txBody>
                    <a:bodyPr/>
                    <a:lstStyle/>
                    <a:p>
                      <a:pPr marL="0" marR="0" lvl="0" indent="0" algn="ctr" defTabSz="914400" rtl="0" eaLnBrk="1" fontAlgn="auto" latinLnBrk="0" hangingPunct="1">
                        <a:lnSpc>
                          <a:spcPct val="100000"/>
                        </a:lnSpc>
                        <a:spcBef>
                          <a:spcPts val="0"/>
                        </a:spcBef>
                        <a:spcAft>
                          <a:spcPts val="0"/>
                        </a:spcAft>
                        <a:buClr>
                          <a:schemeClr val="dk1"/>
                        </a:buClr>
                        <a:buSzPts val="800"/>
                        <a:buFont typeface="Times New Roman"/>
                        <a:buNone/>
                        <a:tabLst/>
                        <a:defRPr/>
                      </a:pPr>
                      <a:r>
                        <a:rPr lang="en-US" sz="1100" dirty="0" smtClean="0"/>
                        <a:t>Vinko Erceg</a:t>
                      </a:r>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vMerge="1">
                  <a:txBody>
                    <a:bodyPr/>
                    <a:lstStyle/>
                    <a:p>
                      <a:pPr marL="0" marR="0" lvl="0" indent="0" algn="ctr" rtl="0">
                        <a:spcBef>
                          <a:spcPts val="0"/>
                        </a:spcBef>
                        <a:spcAft>
                          <a:spcPts val="0"/>
                        </a:spcAft>
                        <a:buNone/>
                      </a:pPr>
                      <a:endParaRPr sz="1100" u="none" strike="noStrike" cap="none" dirty="0"/>
                    </a:p>
                  </a:txBody>
                  <a:tcPr marL="91450" marR="91450" marT="34300" marB="3430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l" rtl="0">
                        <a:spcBef>
                          <a:spcPts val="0"/>
                        </a:spcBef>
                        <a:spcAft>
                          <a:spcPts val="0"/>
                        </a:spcAft>
                        <a:buNone/>
                      </a:pPr>
                      <a:endParaRPr sz="1100" dirty="0">
                        <a:solidFill>
                          <a:schemeClr val="dk1"/>
                        </a:solidFill>
                        <a:latin typeface="Times New Roman"/>
                        <a:ea typeface="Times New Roman"/>
                        <a:cs typeface="Times New Roman"/>
                        <a:sym typeface="Times New Roman"/>
                      </a:endParaRPr>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110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u="sng" dirty="0" smtClean="0">
                          <a:solidFill>
                            <a:schemeClr val="hlink"/>
                          </a:solidFill>
                          <a:hlinkClick r:id="rId6"/>
                        </a:rPr>
                        <a:t>vinko.erceg@broadcom.com</a:t>
                      </a:r>
                      <a:endParaRPr lang="en-US" sz="1100" dirty="0" smtClean="0"/>
                    </a:p>
                  </a:txBody>
                  <a:tcPr marL="91450" marR="91450" marT="34300" marB="343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425756285"/>
                  </a:ext>
                </a:extLst>
              </a:tr>
              <a:tr h="312865">
                <a:tc>
                  <a:txBody>
                    <a:bodyPr/>
                    <a:lstStyle/>
                    <a:p>
                      <a:pPr marL="0" marR="0" lvl="0" indent="0" algn="ctr" rtl="0">
                        <a:lnSpc>
                          <a:spcPct val="100000"/>
                        </a:lnSpc>
                        <a:spcBef>
                          <a:spcPts val="0"/>
                        </a:spcBef>
                        <a:spcAft>
                          <a:spcPts val="0"/>
                        </a:spcAft>
                        <a:buClr>
                          <a:schemeClr val="dk1"/>
                        </a:buClr>
                        <a:buSzPts val="800"/>
                        <a:buFont typeface="Times New Roman"/>
                        <a:buNone/>
                      </a:pPr>
                      <a:endParaRPr sz="1100" u="none" strike="noStrike" cap="none" dirty="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endParaRPr sz="1100" u="none" strike="noStrike" cap="none" dirty="0"/>
                    </a:p>
                  </a:txBody>
                  <a:tcPr marL="91450" marR="91450" marT="34300" marB="3430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l" rtl="0">
                        <a:spcBef>
                          <a:spcPts val="0"/>
                        </a:spcBef>
                        <a:spcAft>
                          <a:spcPts val="0"/>
                        </a:spcAft>
                        <a:buNone/>
                      </a:pPr>
                      <a:endParaRPr sz="1100" dirty="0">
                        <a:solidFill>
                          <a:schemeClr val="dk1"/>
                        </a:solidFill>
                        <a:latin typeface="Times New Roman"/>
                        <a:ea typeface="Times New Roman"/>
                        <a:cs typeface="Times New Roman"/>
                        <a:sym typeface="Times New Roman"/>
                      </a:endParaRPr>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1100"/>
                    </a:p>
                  </a:txBody>
                  <a:tcPr marL="91450" marR="91450" marT="34300" marB="34300">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endParaRPr sz="1100" b="0" i="0" u="sng" strike="noStrike" cap="none" dirty="0">
                        <a:solidFill>
                          <a:schemeClr val="hlink"/>
                        </a:solidFill>
                        <a:latin typeface="Times New Roman"/>
                        <a:ea typeface="Times New Roman"/>
                        <a:cs typeface="Times New Roman"/>
                        <a:sym typeface="Arial"/>
                      </a:endParaRPr>
                    </a:p>
                  </a:txBody>
                  <a:tcPr marL="91450" marR="91450" marT="34300" marB="343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863999039"/>
                  </a:ext>
                </a:extLst>
              </a:tr>
            </a:tbl>
          </a:graphicData>
        </a:graphic>
      </p:graphicFrame>
      <p:sp>
        <p:nvSpPr>
          <p:cNvPr id="7" name="Google Shape;128;p25"/>
          <p:cNvSpPr/>
          <p:nvPr/>
        </p:nvSpPr>
        <p:spPr>
          <a:xfrm>
            <a:off x="495300" y="1921672"/>
            <a:ext cx="1447800" cy="285750"/>
          </a:xfrm>
          <a:prstGeom prst="rect">
            <a:avLst/>
          </a:prstGeom>
          <a:noFill/>
          <a:ln>
            <a:noFill/>
          </a:ln>
        </p:spPr>
        <p:txBody>
          <a:bodyPr spcFirstLastPara="1" wrap="square" lIns="92075" tIns="46025" rIns="92075" bIns="46025" anchor="t" anchorCtr="0">
            <a:noAutofit/>
          </a:bodyPr>
          <a:lstStyle/>
          <a:p>
            <a:pPr marL="342900" marR="0" lvl="0" indent="-342900" algn="l" rtl="0">
              <a:spcBef>
                <a:spcPts val="0"/>
              </a:spcBef>
              <a:spcAft>
                <a:spcPts val="0"/>
              </a:spcAft>
              <a:buClr>
                <a:schemeClr val="dk1"/>
              </a:buClr>
              <a:buSzPts val="2000"/>
              <a:buFont typeface="Times New Roman"/>
              <a:buNone/>
            </a:pPr>
            <a:r>
              <a:rPr lang="en" sz="2000" b="1" i="0" u="none" strike="noStrike" cap="none" dirty="0">
                <a:solidFill>
                  <a:schemeClr val="dk1"/>
                </a:solidFill>
                <a:latin typeface="Times New Roman"/>
                <a:ea typeface="Times New Roman"/>
                <a:cs typeface="Times New Roman"/>
                <a:sym typeface="Times New Roman"/>
              </a:rPr>
              <a:t>Authors:</a:t>
            </a:r>
            <a:endParaRPr sz="2000" b="0"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4"/>
          <p:cNvSpPr txBox="1">
            <a:spLocks noGrp="1"/>
          </p:cNvSpPr>
          <p:nvPr>
            <p:ph type="title"/>
          </p:nvPr>
        </p:nvSpPr>
        <p:spPr>
          <a:xfrm>
            <a:off x="430475" y="569625"/>
            <a:ext cx="8713500" cy="492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Additions to the baseline NSTR soft AP proposal –</a:t>
            </a:r>
            <a:r>
              <a:rPr lang="en" sz="2100" i="1">
                <a:solidFill>
                  <a:schemeClr val="dk1"/>
                </a:solidFill>
              </a:rPr>
              <a:t>NSTR soft AP connected to non-APs a significant % of which are 11ax or 11be </a:t>
            </a:r>
            <a:r>
              <a:rPr lang="en" sz="2100"/>
              <a:t>(1)</a:t>
            </a:r>
            <a:endParaRPr sz="2100">
              <a:solidFill>
                <a:srgbClr val="FF0000"/>
              </a:solidFill>
            </a:endParaRPr>
          </a:p>
        </p:txBody>
      </p:sp>
      <p:sp>
        <p:nvSpPr>
          <p:cNvPr id="182" name="Google Shape;182;p34"/>
          <p:cNvSpPr txBox="1">
            <a:spLocks noGrp="1"/>
          </p:cNvSpPr>
          <p:nvPr>
            <p:ph type="body" idx="1"/>
          </p:nvPr>
        </p:nvSpPr>
        <p:spPr>
          <a:xfrm>
            <a:off x="430475" y="1062225"/>
            <a:ext cx="8433000" cy="38019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900"/>
              </a:spcBef>
              <a:spcAft>
                <a:spcPts val="0"/>
              </a:spcAft>
              <a:buNone/>
            </a:pPr>
            <a:r>
              <a:rPr lang="en" sz="1600"/>
              <a:t>Proposal 1: </a:t>
            </a:r>
            <a:endParaRPr sz="1600"/>
          </a:p>
          <a:p>
            <a:pPr marL="457200" marR="0" lvl="0" indent="-336550" algn="just" rtl="0">
              <a:lnSpc>
                <a:spcPct val="100000"/>
              </a:lnSpc>
              <a:spcBef>
                <a:spcPts val="900"/>
              </a:spcBef>
              <a:spcAft>
                <a:spcPts val="0"/>
              </a:spcAft>
              <a:buSzPts val="1700"/>
              <a:buChar char="●"/>
            </a:pPr>
            <a:r>
              <a:rPr lang="en" sz="1600" b="0"/>
              <a:t>Treat all links in a multilink set equally.</a:t>
            </a:r>
            <a:endParaRPr sz="1600" b="0"/>
          </a:p>
          <a:p>
            <a:pPr marL="457200" marR="0" lvl="0" indent="-336550" algn="just" rtl="0">
              <a:lnSpc>
                <a:spcPct val="100000"/>
              </a:lnSpc>
              <a:spcBef>
                <a:spcPts val="900"/>
              </a:spcBef>
              <a:spcAft>
                <a:spcPts val="0"/>
              </a:spcAft>
              <a:buSzPts val="1700"/>
              <a:buChar char="●"/>
            </a:pPr>
            <a:r>
              <a:rPr lang="en" sz="1600" b="0"/>
              <a:t>Mandate RTS/CTS before untriggered UL transmissions. </a:t>
            </a:r>
            <a:endParaRPr sz="1600" b="0"/>
          </a:p>
          <a:p>
            <a:pPr marL="914400" lvl="1" indent="-330200" algn="just" rtl="0">
              <a:spcBef>
                <a:spcPts val="300"/>
              </a:spcBef>
              <a:spcAft>
                <a:spcPts val="0"/>
              </a:spcAft>
              <a:buSzPts val="1600"/>
              <a:buChar char="○"/>
            </a:pPr>
            <a:r>
              <a:rPr lang="en" sz="1500" b="0"/>
              <a:t>For 11ax, this is </a:t>
            </a:r>
            <a:r>
              <a:rPr lang="en" sz="1500"/>
              <a:t>enabled</a:t>
            </a:r>
            <a:r>
              <a:rPr lang="en" sz="1500" b="0"/>
              <a:t> by a soft AP setting the TXOP Duration RTS Threshold subfield to 1.</a:t>
            </a:r>
            <a:endParaRPr sz="1600" b="0"/>
          </a:p>
          <a:p>
            <a:pPr marL="457200" marR="0" lvl="0" indent="-330200" algn="just" rtl="0">
              <a:lnSpc>
                <a:spcPct val="100000"/>
              </a:lnSpc>
              <a:spcBef>
                <a:spcPts val="900"/>
              </a:spcBef>
              <a:spcAft>
                <a:spcPts val="0"/>
              </a:spcAft>
              <a:buSzPts val="1600"/>
              <a:buChar char="●"/>
            </a:pPr>
            <a:r>
              <a:rPr lang="en" sz="1600" b="0"/>
              <a:t>Analysis</a:t>
            </a:r>
            <a:endParaRPr sz="1500" b="0"/>
          </a:p>
          <a:p>
            <a:pPr marL="914400" lvl="1" indent="-323850" algn="just" rtl="0">
              <a:spcBef>
                <a:spcPts val="300"/>
              </a:spcBef>
              <a:spcAft>
                <a:spcPts val="0"/>
              </a:spcAft>
              <a:buSzPts val="1500"/>
              <a:buChar char="○"/>
            </a:pPr>
            <a:r>
              <a:rPr lang="en" sz="1500"/>
              <a:t>N</a:t>
            </a:r>
            <a:r>
              <a:rPr lang="en" sz="1500" b="0"/>
              <a:t>o classification into basic or conditional links =&gt; a soft AP or a non-AP connected to a soft AP transmits on any link that is available.</a:t>
            </a:r>
            <a:endParaRPr sz="1500" b="0"/>
          </a:p>
          <a:p>
            <a:pPr marL="914400" lvl="1" indent="-323850" algn="just" rtl="0">
              <a:spcBef>
                <a:spcPts val="300"/>
              </a:spcBef>
              <a:spcAft>
                <a:spcPts val="0"/>
              </a:spcAft>
              <a:buSzPts val="1500"/>
              <a:buChar char="○"/>
            </a:pPr>
            <a:r>
              <a:rPr lang="en" sz="1500"/>
              <a:t>RTS/CTS before untriggered UL transmissions ensures that a soft AP does not respond with CTS if it is unavailable on the link on which RTS is sent. This ensures that a non-AP does not initiate a data transmission for the duration the soft AP is unavailable on this link. </a:t>
            </a:r>
            <a:endParaRPr sz="1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5"/>
          <p:cNvSpPr txBox="1">
            <a:spLocks noGrp="1"/>
          </p:cNvSpPr>
          <p:nvPr>
            <p:ph type="title"/>
          </p:nvPr>
        </p:nvSpPr>
        <p:spPr>
          <a:xfrm>
            <a:off x="408000" y="566675"/>
            <a:ext cx="8548500" cy="4887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solidFill>
                  <a:schemeClr val="dk1"/>
                </a:solidFill>
              </a:rPr>
              <a:t>Additions to the baseline NSTR soft AP proposal –</a:t>
            </a:r>
            <a:r>
              <a:rPr lang="en" sz="2000" i="1">
                <a:solidFill>
                  <a:schemeClr val="dk1"/>
                </a:solidFill>
              </a:rPr>
              <a:t>NSTR soft AP connected to non-APs a significant % of which are 11ax or 11be </a:t>
            </a:r>
            <a:r>
              <a:rPr lang="en" sz="2000"/>
              <a:t>(2)</a:t>
            </a:r>
            <a:endParaRPr sz="2000">
              <a:solidFill>
                <a:srgbClr val="FF0000"/>
              </a:solidFill>
            </a:endParaRPr>
          </a:p>
        </p:txBody>
      </p:sp>
      <p:sp>
        <p:nvSpPr>
          <p:cNvPr id="188" name="Google Shape;188;p35"/>
          <p:cNvSpPr txBox="1">
            <a:spLocks noGrp="1"/>
          </p:cNvSpPr>
          <p:nvPr>
            <p:ph type="body" idx="1"/>
          </p:nvPr>
        </p:nvSpPr>
        <p:spPr>
          <a:xfrm>
            <a:off x="333675" y="1195675"/>
            <a:ext cx="8548500" cy="2908200"/>
          </a:xfrm>
          <a:prstGeom prst="rect">
            <a:avLst/>
          </a:prstGeom>
          <a:noFill/>
          <a:ln>
            <a:noFill/>
          </a:ln>
        </p:spPr>
        <p:txBody>
          <a:bodyPr spcFirstLastPara="1" wrap="square" lIns="68575" tIns="68575" rIns="68575" bIns="68575" anchor="t" anchorCtr="0">
            <a:noAutofit/>
          </a:bodyPr>
          <a:lstStyle/>
          <a:p>
            <a:pPr marL="457200" lvl="0" indent="-323850" algn="just" rtl="0">
              <a:spcBef>
                <a:spcPts val="300"/>
              </a:spcBef>
              <a:spcAft>
                <a:spcPts val="0"/>
              </a:spcAft>
              <a:buSzPts val="1500"/>
              <a:buChar char="●"/>
            </a:pPr>
            <a:r>
              <a:rPr lang="en" sz="1600" b="0"/>
              <a:t>Pros: Provides significant performance gain in the crucial configuration where an NSTR soft AP is connected to 11ax or 11be non-APs.</a:t>
            </a:r>
            <a:endParaRPr sz="1600" b="0"/>
          </a:p>
          <a:p>
            <a:pPr marL="914400" lvl="1" indent="-323850" algn="just" rtl="0">
              <a:spcBef>
                <a:spcPts val="300"/>
              </a:spcBef>
              <a:spcAft>
                <a:spcPts val="0"/>
              </a:spcAft>
              <a:buSzPts val="1500"/>
              <a:buChar char="○"/>
            </a:pPr>
            <a:r>
              <a:rPr lang="en" sz="1500"/>
              <a:t>Provides ML diversity gain, as a soft AP or non-APs connected to it can use any of the multiple links.</a:t>
            </a:r>
            <a:endParaRPr/>
          </a:p>
          <a:p>
            <a:pPr marL="914400" lvl="1" indent="-323850" algn="just" rtl="0">
              <a:spcBef>
                <a:spcPts val="300"/>
              </a:spcBef>
              <a:spcAft>
                <a:spcPts val="0"/>
              </a:spcAft>
              <a:buSzPts val="1500"/>
              <a:buChar char="○"/>
            </a:pPr>
            <a:r>
              <a:rPr lang="en" sz="1500"/>
              <a:t>Allows distribution of single link non-APs over multiple links. So, there is diversity gain and load balancing even when a NSTR soft AP is connected to only single link non-APs.</a:t>
            </a:r>
            <a:endParaRPr sz="1600" b="0"/>
          </a:p>
          <a:p>
            <a:pPr marL="457200" lvl="0" indent="-342900" algn="just" rtl="0">
              <a:lnSpc>
                <a:spcPct val="100000"/>
              </a:lnSpc>
              <a:spcBef>
                <a:spcPts val="900"/>
              </a:spcBef>
              <a:spcAft>
                <a:spcPts val="0"/>
              </a:spcAft>
              <a:buSzPts val="1800"/>
              <a:buChar char="●"/>
            </a:pPr>
            <a:r>
              <a:rPr lang="en" sz="1600" b="0"/>
              <a:t>Cons:</a:t>
            </a:r>
            <a:endParaRPr/>
          </a:p>
          <a:p>
            <a:pPr marL="914400" lvl="1" indent="-317500" algn="just" rtl="0">
              <a:lnSpc>
                <a:spcPct val="100000"/>
              </a:lnSpc>
              <a:spcBef>
                <a:spcPts val="300"/>
              </a:spcBef>
              <a:spcAft>
                <a:spcPts val="0"/>
              </a:spcAft>
              <a:buSzPts val="1400"/>
              <a:buChar char="○"/>
            </a:pPr>
            <a:r>
              <a:rPr lang="en" sz="1500"/>
              <a:t>If consecutive RTSs transmitted by a non-AP fail due to the soft AP being unavailable on a link, it can lead to CW increase and temporary starvation of untriggered UL transmissions from such non-APs. In the next section we discuss optimizations to mitigate this situation.</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6"/>
          <p:cNvSpPr txBox="1">
            <a:spLocks noGrp="1"/>
          </p:cNvSpPr>
          <p:nvPr>
            <p:ph type="title"/>
          </p:nvPr>
        </p:nvSpPr>
        <p:spPr>
          <a:xfrm>
            <a:off x="407992" y="594401"/>
            <a:ext cx="8548500" cy="492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solidFill>
                  <a:schemeClr val="dk1"/>
                </a:solidFill>
              </a:rPr>
              <a:t>Additions to the baseline NSTR soft AP proposal –</a:t>
            </a:r>
            <a:r>
              <a:rPr lang="en" sz="2000" i="1">
                <a:solidFill>
                  <a:schemeClr val="dk1"/>
                </a:solidFill>
              </a:rPr>
              <a:t>NSTR soft AP connected to non-APs a significant % of which are 11ax or 11be </a:t>
            </a:r>
            <a:r>
              <a:rPr lang="en" sz="2000"/>
              <a:t>(3)</a:t>
            </a:r>
            <a:endParaRPr sz="2000">
              <a:solidFill>
                <a:srgbClr val="FF0000"/>
              </a:solidFill>
            </a:endParaRPr>
          </a:p>
        </p:txBody>
      </p:sp>
      <p:sp>
        <p:nvSpPr>
          <p:cNvPr id="194" name="Google Shape;194;p36"/>
          <p:cNvSpPr txBox="1">
            <a:spLocks noGrp="1"/>
          </p:cNvSpPr>
          <p:nvPr>
            <p:ph type="body" idx="1"/>
          </p:nvPr>
        </p:nvSpPr>
        <p:spPr>
          <a:xfrm>
            <a:off x="474775" y="1195675"/>
            <a:ext cx="8350200" cy="3677700"/>
          </a:xfrm>
          <a:prstGeom prst="rect">
            <a:avLst/>
          </a:prstGeom>
          <a:noFill/>
          <a:ln>
            <a:noFill/>
          </a:ln>
        </p:spPr>
        <p:txBody>
          <a:bodyPr spcFirstLastPara="1" wrap="square" lIns="68575" tIns="68575" rIns="68575" bIns="68575" anchor="t" anchorCtr="0">
            <a:noAutofit/>
          </a:bodyPr>
          <a:lstStyle/>
          <a:p>
            <a:pPr marL="457200" lvl="0" indent="-330200" algn="just" rtl="0">
              <a:lnSpc>
                <a:spcPct val="100000"/>
              </a:lnSpc>
              <a:spcBef>
                <a:spcPts val="300"/>
              </a:spcBef>
              <a:spcAft>
                <a:spcPts val="0"/>
              </a:spcAft>
              <a:buSzPts val="1600"/>
              <a:buChar char="●"/>
            </a:pPr>
            <a:r>
              <a:rPr lang="en" sz="1600"/>
              <a:t>Optimization 1</a:t>
            </a:r>
            <a:r>
              <a:rPr lang="en" sz="1600" b="0"/>
              <a:t>: Minimize or selectively allow untriggered UL transmissions. This minimizes CW increase from consecutive RTS failures when the RTSs are transmitted on the link on which the soft AP is unavailable. This can be done by: </a:t>
            </a:r>
            <a:endParaRPr sz="1600" b="0"/>
          </a:p>
          <a:p>
            <a:pPr marL="914400" lvl="1" indent="-317500" algn="just" rtl="0">
              <a:lnSpc>
                <a:spcPct val="100000"/>
              </a:lnSpc>
              <a:spcBef>
                <a:spcPts val="300"/>
              </a:spcBef>
              <a:spcAft>
                <a:spcPts val="0"/>
              </a:spcAft>
              <a:buSzPts val="1400"/>
              <a:buChar char="○"/>
            </a:pPr>
            <a:r>
              <a:rPr lang="en" sz="1500" b="0"/>
              <a:t>Setting large CW at the non-APs, especially for non-AC_VO access categories</a:t>
            </a:r>
            <a:endParaRPr sz="1500" b="0"/>
          </a:p>
          <a:p>
            <a:pPr marL="914400" lvl="1" indent="-317500" algn="just" rtl="0">
              <a:lnSpc>
                <a:spcPct val="100000"/>
              </a:lnSpc>
              <a:spcBef>
                <a:spcPts val="300"/>
              </a:spcBef>
              <a:spcAft>
                <a:spcPts val="0"/>
              </a:spcAft>
              <a:buSzPts val="1400"/>
              <a:buChar char="○"/>
            </a:pPr>
            <a:r>
              <a:rPr lang="en" sz="1500" b="0"/>
              <a:t>Scheduling most UL transmissions via the soft AP, similar to a cellular system.</a:t>
            </a:r>
            <a:endParaRPr sz="1400" b="0"/>
          </a:p>
          <a:p>
            <a:pPr marL="457200" lvl="0" indent="0" algn="just" rtl="0">
              <a:lnSpc>
                <a:spcPct val="100000"/>
              </a:lnSpc>
              <a:spcBef>
                <a:spcPts val="300"/>
              </a:spcBef>
              <a:spcAft>
                <a:spcPts val="0"/>
              </a:spcAft>
              <a:buNone/>
            </a:pPr>
            <a:r>
              <a:rPr lang="en" sz="1600" b="0"/>
              <a:t>It is known that untriggered UL transmissions provide lower latency than triggered UL </a:t>
            </a:r>
            <a:r>
              <a:rPr lang="en" sz="1600" b="0" u="sng"/>
              <a:t>only in unloaded channels</a:t>
            </a:r>
            <a:r>
              <a:rPr lang="en" sz="1600" b="0"/>
              <a:t>. </a:t>
            </a:r>
            <a:endParaRPr sz="1600" b="0"/>
          </a:p>
          <a:p>
            <a:pPr marL="914400" marR="0" lvl="1" indent="-317500" algn="just" rtl="0">
              <a:lnSpc>
                <a:spcPct val="100000"/>
              </a:lnSpc>
              <a:spcBef>
                <a:spcPts val="300"/>
              </a:spcBef>
              <a:spcAft>
                <a:spcPts val="0"/>
              </a:spcAft>
              <a:buSzPts val="1400"/>
              <a:buChar char="○"/>
            </a:pPr>
            <a:r>
              <a:rPr lang="en" sz="1500" b="0"/>
              <a:t>So, deprioritizing untriggered UL transmissions, except in unloaded channels and for latency sensitive traffic, is not expected to harm UL performance. </a:t>
            </a:r>
            <a:endParaRPr sz="1500" b="0"/>
          </a:p>
          <a:p>
            <a:pPr marL="914400" marR="0" lvl="1" indent="-317500" algn="just" rtl="0">
              <a:lnSpc>
                <a:spcPct val="100000"/>
              </a:lnSpc>
              <a:spcBef>
                <a:spcPts val="300"/>
              </a:spcBef>
              <a:spcAft>
                <a:spcPts val="0"/>
              </a:spcAft>
              <a:buSzPts val="1400"/>
              <a:buChar char="○"/>
            </a:pPr>
            <a:r>
              <a:rPr lang="en" sz="1500" b="0"/>
              <a:t>Further, untriggered UL transmissions in unloaded channels are not expected to lead to consecutive RTS failures due to </a:t>
            </a:r>
            <a:r>
              <a:rPr lang="en" sz="1500"/>
              <a:t>unavailability</a:t>
            </a:r>
            <a:r>
              <a:rPr lang="en" sz="1500" b="0"/>
              <a:t> of the soft AP. This is because, due to the very nature of an unloaded channel, the soft AP is expected to be in listen mode most of the time,</a:t>
            </a:r>
            <a:r>
              <a:rPr lang="en" sz="1500"/>
              <a:t> including when an RTS is transmitted to it</a:t>
            </a:r>
            <a:r>
              <a:rPr lang="en" sz="1500" b="0"/>
              <a:t>.</a:t>
            </a:r>
            <a:endParaRPr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7"/>
          <p:cNvSpPr txBox="1">
            <a:spLocks noGrp="1"/>
          </p:cNvSpPr>
          <p:nvPr>
            <p:ph type="title"/>
          </p:nvPr>
        </p:nvSpPr>
        <p:spPr>
          <a:xfrm>
            <a:off x="407992" y="594401"/>
            <a:ext cx="8548500" cy="492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solidFill>
                  <a:schemeClr val="dk1"/>
                </a:solidFill>
              </a:rPr>
              <a:t>Additions to the baseline NSTR soft AP proposal –</a:t>
            </a:r>
            <a:r>
              <a:rPr lang="en" sz="2000" i="1">
                <a:solidFill>
                  <a:schemeClr val="dk1"/>
                </a:solidFill>
              </a:rPr>
              <a:t>NSTR soft AP connected to non-APs a significant % of which are 11ax or 11be </a:t>
            </a:r>
            <a:r>
              <a:rPr lang="en" sz="2000"/>
              <a:t>(4)</a:t>
            </a:r>
            <a:endParaRPr sz="2000">
              <a:solidFill>
                <a:srgbClr val="FF0000"/>
              </a:solidFill>
            </a:endParaRPr>
          </a:p>
        </p:txBody>
      </p:sp>
      <p:sp>
        <p:nvSpPr>
          <p:cNvPr id="200" name="Google Shape;200;p37"/>
          <p:cNvSpPr txBox="1">
            <a:spLocks noGrp="1"/>
          </p:cNvSpPr>
          <p:nvPr>
            <p:ph type="body" idx="1"/>
          </p:nvPr>
        </p:nvSpPr>
        <p:spPr>
          <a:xfrm>
            <a:off x="474775" y="1195675"/>
            <a:ext cx="8350200" cy="3677700"/>
          </a:xfrm>
          <a:prstGeom prst="rect">
            <a:avLst/>
          </a:prstGeom>
          <a:noFill/>
          <a:ln>
            <a:noFill/>
          </a:ln>
        </p:spPr>
        <p:txBody>
          <a:bodyPr spcFirstLastPara="1" wrap="square" lIns="68575" tIns="68575" rIns="68575" bIns="68575" anchor="t" anchorCtr="0">
            <a:noAutofit/>
          </a:bodyPr>
          <a:lstStyle/>
          <a:p>
            <a:pPr marL="457200" lvl="0" indent="-330200" algn="just" rtl="0">
              <a:lnSpc>
                <a:spcPct val="100000"/>
              </a:lnSpc>
              <a:spcBef>
                <a:spcPts val="300"/>
              </a:spcBef>
              <a:spcAft>
                <a:spcPts val="0"/>
              </a:spcAft>
              <a:buSzPts val="1600"/>
              <a:buChar char="●"/>
            </a:pPr>
            <a:r>
              <a:rPr lang="en" sz="1600"/>
              <a:t>Optimization 2</a:t>
            </a:r>
            <a:r>
              <a:rPr lang="en" sz="1600" b="0"/>
              <a:t>: Reduce RTS failures for untriggered UL transmissions by allowing a soft AP to transmit CTS even if the soft AP is receiving on another link. </a:t>
            </a:r>
            <a:endParaRPr sz="1600" b="0"/>
          </a:p>
          <a:p>
            <a:pPr marL="914400" lvl="1" indent="-330200" algn="just" rtl="0">
              <a:lnSpc>
                <a:spcPct val="100000"/>
              </a:lnSpc>
              <a:spcBef>
                <a:spcPts val="0"/>
              </a:spcBef>
              <a:spcAft>
                <a:spcPts val="0"/>
              </a:spcAft>
              <a:buSzPts val="1600"/>
              <a:buChar char="○"/>
            </a:pPr>
            <a:r>
              <a:rPr lang="en" sz="1500" b="0"/>
              <a:t>This will be based on the soft AP</a:t>
            </a:r>
            <a:r>
              <a:rPr lang="en" sz="1500"/>
              <a:t>’</a:t>
            </a:r>
            <a:r>
              <a:rPr lang="en" sz="1500" b="0"/>
              <a:t>s decision on whether transmission of CTS on this link will significantly interfere with reception on other link. </a:t>
            </a:r>
            <a:endParaRPr sz="1500" b="0"/>
          </a:p>
          <a:p>
            <a:pPr marL="914400" lvl="1" indent="-330200" algn="just" rtl="0">
              <a:lnSpc>
                <a:spcPct val="100000"/>
              </a:lnSpc>
              <a:spcBef>
                <a:spcPts val="0"/>
              </a:spcBef>
              <a:spcAft>
                <a:spcPts val="0"/>
              </a:spcAft>
              <a:buSzPts val="1600"/>
              <a:buChar char="○"/>
            </a:pPr>
            <a:r>
              <a:rPr lang="en" sz="1500" b="0"/>
              <a:t>The CTS can indicate a NAV that aligns the end points of the receptions on the 2 links.</a:t>
            </a:r>
            <a:endParaRPr sz="1500"/>
          </a:p>
          <a:p>
            <a:pPr marL="914400" lvl="1" indent="-228600" algn="just" rtl="0">
              <a:lnSpc>
                <a:spcPct val="100000"/>
              </a:lnSpc>
              <a:spcBef>
                <a:spcPts val="300"/>
              </a:spcBef>
              <a:spcAft>
                <a:spcPts val="0"/>
              </a:spcAft>
              <a:buSzPts val="1600"/>
              <a:buFont typeface="Times New Roman"/>
              <a:buNone/>
            </a:pPr>
            <a:endParaRPr sz="1600"/>
          </a:p>
          <a:p>
            <a:pPr marL="584200" lvl="1" indent="0" algn="just" rtl="0">
              <a:lnSpc>
                <a:spcPct val="100000"/>
              </a:lnSpc>
              <a:spcBef>
                <a:spcPts val="300"/>
              </a:spcBef>
              <a:spcAft>
                <a:spcPts val="0"/>
              </a:spcAft>
              <a:buSzPts val="1600"/>
              <a:buNone/>
            </a:pPr>
            <a:endParaRPr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8"/>
          <p:cNvSpPr txBox="1">
            <a:spLocks noGrp="1"/>
          </p:cNvSpPr>
          <p:nvPr>
            <p:ph type="title"/>
          </p:nvPr>
        </p:nvSpPr>
        <p:spPr>
          <a:xfrm>
            <a:off x="407992" y="594401"/>
            <a:ext cx="8548500" cy="492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Additions to the baseline NSTR soft AP proposal –</a:t>
            </a:r>
            <a:r>
              <a:rPr lang="en" sz="2000" i="1">
                <a:solidFill>
                  <a:schemeClr val="dk1"/>
                </a:solidFill>
              </a:rPr>
              <a:t>NSTR soft AP connected to non-APs a significant percentage of which are pre-11ax </a:t>
            </a:r>
            <a:r>
              <a:rPr lang="en" sz="2000">
                <a:solidFill>
                  <a:schemeClr val="dk1"/>
                </a:solidFill>
              </a:rPr>
              <a:t>(1)</a:t>
            </a:r>
            <a:endParaRPr sz="2000">
              <a:solidFill>
                <a:srgbClr val="FF0000"/>
              </a:solidFill>
            </a:endParaRPr>
          </a:p>
        </p:txBody>
      </p:sp>
      <p:sp>
        <p:nvSpPr>
          <p:cNvPr id="206" name="Google Shape;206;p38"/>
          <p:cNvSpPr txBox="1">
            <a:spLocks noGrp="1"/>
          </p:cNvSpPr>
          <p:nvPr>
            <p:ph type="body" idx="1"/>
          </p:nvPr>
        </p:nvSpPr>
        <p:spPr>
          <a:xfrm>
            <a:off x="343400" y="1033950"/>
            <a:ext cx="8480100" cy="36348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900"/>
              </a:spcBef>
              <a:spcAft>
                <a:spcPts val="0"/>
              </a:spcAft>
              <a:buNone/>
            </a:pPr>
            <a:r>
              <a:rPr lang="en" sz="1600" dirty="0"/>
              <a:t>Proposal 2: </a:t>
            </a:r>
            <a:endParaRPr sz="1600" dirty="0"/>
          </a:p>
          <a:p>
            <a:pPr marL="457200" lvl="0" indent="-330200" algn="just" rtl="0">
              <a:lnSpc>
                <a:spcPct val="100000"/>
              </a:lnSpc>
              <a:spcBef>
                <a:spcPts val="900"/>
              </a:spcBef>
              <a:spcAft>
                <a:spcPts val="0"/>
              </a:spcAft>
              <a:buSzPts val="1600"/>
              <a:buChar char="●"/>
            </a:pPr>
            <a:r>
              <a:rPr lang="en" sz="1600" b="0" dirty="0"/>
              <a:t>Follow the </a:t>
            </a:r>
            <a:r>
              <a:rPr lang="en" sz="1600" b="0" i="1" dirty="0"/>
              <a:t>basic link / conditional link</a:t>
            </a:r>
            <a:r>
              <a:rPr lang="en" sz="1600" b="0" dirty="0"/>
              <a:t> scheme proposed in 802.11-20/755r1. Additionally, allow conditional link-only transmissions for the following cases:</a:t>
            </a:r>
            <a:endParaRPr sz="1600" b="0" dirty="0"/>
          </a:p>
          <a:p>
            <a:pPr marL="914400" lvl="1" indent="-323850" algn="just" rtl="0">
              <a:spcBef>
                <a:spcPts val="0"/>
              </a:spcBef>
              <a:spcAft>
                <a:spcPts val="0"/>
              </a:spcAft>
              <a:buSzPts val="1500"/>
              <a:buChar char="○"/>
            </a:pPr>
            <a:r>
              <a:rPr lang="en" sz="1500" b="0" dirty="0"/>
              <a:t>Downlink transmission by the soft AP, if it detects OBSS transmission on the basic link and for the duration of the OBSS transmission.</a:t>
            </a:r>
            <a:endParaRPr sz="1500" b="0" dirty="0"/>
          </a:p>
          <a:p>
            <a:pPr marL="914400" lvl="1" indent="-323850" algn="just" rtl="0">
              <a:spcBef>
                <a:spcPts val="0"/>
              </a:spcBef>
              <a:spcAft>
                <a:spcPts val="0"/>
              </a:spcAft>
              <a:buSzPts val="1500"/>
              <a:buChar char="○"/>
            </a:pPr>
            <a:r>
              <a:rPr lang="en" sz="1500" b="0" dirty="0"/>
              <a:t>Uplink untriggered transmission by an 11be non-AP, if it detects OBSS transmission on the basic link and for the duration of the OBSS transmission. </a:t>
            </a:r>
            <a:endParaRPr sz="1500" b="0" dirty="0"/>
          </a:p>
          <a:p>
            <a:pPr marL="1371600" lvl="2" indent="-323850" algn="just" rtl="0">
              <a:spcBef>
                <a:spcPts val="0"/>
              </a:spcBef>
              <a:spcAft>
                <a:spcPts val="0"/>
              </a:spcAft>
              <a:buSzPts val="1500"/>
              <a:buChar char="■"/>
            </a:pPr>
            <a:r>
              <a:rPr lang="en" sz="1500" dirty="0"/>
              <a:t>Recommend</a:t>
            </a:r>
            <a:r>
              <a:rPr lang="en" sz="1500" b="0" dirty="0"/>
              <a:t> RTS/CTS before such untriggered UL transmission.</a:t>
            </a:r>
            <a:endParaRPr sz="1500" b="0" dirty="0"/>
          </a:p>
          <a:p>
            <a:pPr marL="914400" lvl="0" indent="0" algn="just" rtl="0">
              <a:spcBef>
                <a:spcPts val="900"/>
              </a:spcBef>
              <a:spcAft>
                <a:spcPts val="0"/>
              </a:spcAft>
              <a:buNone/>
            </a:pPr>
            <a:endParaRPr sz="1500" dirty="0"/>
          </a:p>
          <a:p>
            <a:pPr marL="457200" lvl="0" indent="-330200" algn="just" rtl="0">
              <a:spcBef>
                <a:spcPts val="300"/>
              </a:spcBef>
              <a:spcAft>
                <a:spcPts val="0"/>
              </a:spcAft>
              <a:buSzPts val="1600"/>
              <a:buChar char="●"/>
            </a:pPr>
            <a:r>
              <a:rPr lang="en" sz="1600" b="0" dirty="0"/>
              <a:t>Pros: Provides some degree of ML diversity gain even when an NSTR soft AP is connected to non-APs, without penalizing UL transmissions from pre-11ax non-APs.</a:t>
            </a:r>
            <a:endParaRPr sz="1600" b="0" dirty="0"/>
          </a:p>
          <a:p>
            <a:pPr marL="457200" lvl="0" indent="-330200" algn="just" rtl="0">
              <a:spcBef>
                <a:spcPts val="0"/>
              </a:spcBef>
              <a:spcAft>
                <a:spcPts val="0"/>
              </a:spcAft>
              <a:buSzPts val="1600"/>
              <a:buChar char="●"/>
            </a:pPr>
            <a:r>
              <a:rPr lang="en" sz="1600" b="0" dirty="0"/>
              <a:t>Cons: ML gain is lower than what is achieved when an NSTR soft AP does not follow a basic link / conditional link </a:t>
            </a:r>
            <a:r>
              <a:rPr lang="en" sz="1600" b="0" dirty="0" smtClean="0"/>
              <a:t>restriction.</a:t>
            </a:r>
            <a:endParaRPr sz="1600" b="0" dirty="0"/>
          </a:p>
          <a:p>
            <a:pPr marL="0" lvl="0" indent="0" algn="just" rtl="0">
              <a:spcBef>
                <a:spcPts val="900"/>
              </a:spcBef>
              <a:spcAft>
                <a:spcPts val="0"/>
              </a:spcAft>
              <a:buNone/>
            </a:pPr>
            <a:endParaRPr sz="1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9"/>
          <p:cNvSpPr txBox="1">
            <a:spLocks noGrp="1"/>
          </p:cNvSpPr>
          <p:nvPr>
            <p:ph type="title"/>
          </p:nvPr>
        </p:nvSpPr>
        <p:spPr>
          <a:xfrm>
            <a:off x="407992" y="594401"/>
            <a:ext cx="8548500" cy="492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Additions to the baseline NSTR soft AP proposal –</a:t>
            </a:r>
            <a:r>
              <a:rPr lang="en" sz="2000" i="1">
                <a:solidFill>
                  <a:schemeClr val="dk1"/>
                </a:solidFill>
              </a:rPr>
              <a:t>NSTR soft AP connected to non-APs a significant percentage of which are pre-11ax </a:t>
            </a:r>
            <a:r>
              <a:rPr lang="en" sz="2000">
                <a:solidFill>
                  <a:schemeClr val="dk1"/>
                </a:solidFill>
              </a:rPr>
              <a:t>(2)</a:t>
            </a:r>
            <a:endParaRPr sz="2000">
              <a:solidFill>
                <a:srgbClr val="FF0000"/>
              </a:solidFill>
            </a:endParaRPr>
          </a:p>
        </p:txBody>
      </p:sp>
      <p:sp>
        <p:nvSpPr>
          <p:cNvPr id="212" name="Google Shape;212;p39"/>
          <p:cNvSpPr txBox="1">
            <a:spLocks noGrp="1"/>
          </p:cNvSpPr>
          <p:nvPr>
            <p:ph type="body" idx="1"/>
          </p:nvPr>
        </p:nvSpPr>
        <p:spPr>
          <a:xfrm>
            <a:off x="232700" y="1033950"/>
            <a:ext cx="8659200" cy="36348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300"/>
              </a:spcBef>
              <a:spcAft>
                <a:spcPts val="0"/>
              </a:spcAft>
              <a:buNone/>
            </a:pPr>
            <a:endParaRPr sz="1600" b="0" dirty="0"/>
          </a:p>
          <a:p>
            <a:pPr marL="0" lvl="0" indent="0" algn="just" rtl="0">
              <a:lnSpc>
                <a:spcPct val="100000"/>
              </a:lnSpc>
              <a:spcBef>
                <a:spcPts val="300"/>
              </a:spcBef>
              <a:spcAft>
                <a:spcPts val="0"/>
              </a:spcAft>
              <a:buNone/>
            </a:pPr>
            <a:r>
              <a:rPr lang="en" sz="1600" b="0" dirty="0"/>
              <a:t>The restrictions on conditional-link-only transmissions have the following goals: </a:t>
            </a:r>
            <a:endParaRPr sz="1600" b="0" dirty="0"/>
          </a:p>
          <a:p>
            <a:pPr marL="0" lvl="0" indent="0" algn="just" rtl="0">
              <a:lnSpc>
                <a:spcPct val="100000"/>
              </a:lnSpc>
              <a:spcBef>
                <a:spcPts val="300"/>
              </a:spcBef>
              <a:spcAft>
                <a:spcPts val="0"/>
              </a:spcAft>
              <a:buNone/>
            </a:pPr>
            <a:endParaRPr sz="1600" b="0" dirty="0"/>
          </a:p>
          <a:p>
            <a:pPr marL="457200" lvl="0" indent="-330200" algn="just" rtl="0">
              <a:lnSpc>
                <a:spcPct val="100000"/>
              </a:lnSpc>
              <a:spcBef>
                <a:spcPts val="300"/>
              </a:spcBef>
              <a:spcAft>
                <a:spcPts val="0"/>
              </a:spcAft>
              <a:buSzPts val="1600"/>
              <a:buChar char="●"/>
            </a:pPr>
            <a:r>
              <a:rPr lang="en" sz="1600" b="0" dirty="0"/>
              <a:t>Goal 1: A soft AP transmits in a </a:t>
            </a:r>
            <a:r>
              <a:rPr lang="en" sz="1600" b="0" dirty="0" smtClean="0"/>
              <a:t>Conditional </a:t>
            </a:r>
            <a:r>
              <a:rPr lang="en" sz="1600" b="0" dirty="0"/>
              <a:t>link-only manner and so becomes unavailable on the basic link only when non-APs are not expected to transmit to it on the </a:t>
            </a:r>
            <a:r>
              <a:rPr lang="en" sz="1600" b="0" dirty="0" smtClean="0"/>
              <a:t>Basic </a:t>
            </a:r>
            <a:r>
              <a:rPr lang="en" sz="1600" b="0" dirty="0"/>
              <a:t>link.</a:t>
            </a:r>
            <a:endParaRPr sz="1600" b="0" dirty="0"/>
          </a:p>
          <a:p>
            <a:pPr marL="914400" lvl="1" indent="-323850" algn="just" rtl="0">
              <a:spcBef>
                <a:spcPts val="0"/>
              </a:spcBef>
              <a:spcAft>
                <a:spcPts val="0"/>
              </a:spcAft>
              <a:buSzPts val="1500"/>
              <a:buChar char="○"/>
            </a:pPr>
            <a:r>
              <a:rPr lang="en" sz="1500" dirty="0"/>
              <a:t>This goal is met if the OBSS transmission on the </a:t>
            </a:r>
            <a:r>
              <a:rPr lang="en" sz="1500" dirty="0" smtClean="0"/>
              <a:t>Basic </a:t>
            </a:r>
            <a:r>
              <a:rPr lang="en" sz="1500" dirty="0"/>
              <a:t>link that is visible to the soft AP is also visible to the non-APs that intend to transmit to the soft AP on the </a:t>
            </a:r>
            <a:r>
              <a:rPr lang="en" sz="1500" dirty="0" smtClean="0"/>
              <a:t>Basic </a:t>
            </a:r>
            <a:r>
              <a:rPr lang="en" sz="1500" dirty="0"/>
              <a:t>link.  </a:t>
            </a:r>
            <a:endParaRPr sz="1500" dirty="0"/>
          </a:p>
          <a:p>
            <a:pPr marL="914400" lvl="1" indent="-323850" algn="just" rtl="0">
              <a:spcBef>
                <a:spcPts val="0"/>
              </a:spcBef>
              <a:spcAft>
                <a:spcPts val="0"/>
              </a:spcAft>
              <a:buSzPts val="1500"/>
              <a:buChar char="○"/>
            </a:pPr>
            <a:r>
              <a:rPr lang="en" sz="1500" dirty="0"/>
              <a:t>Even if the OBSS transmission is not visible to a given non-AP and so it transmits on the </a:t>
            </a:r>
            <a:r>
              <a:rPr lang="en" sz="1500" dirty="0" smtClean="0"/>
              <a:t>Basic </a:t>
            </a:r>
            <a:r>
              <a:rPr lang="en" sz="1500" dirty="0"/>
              <a:t>link, there is no additional impact relative to what happens in existing 802.11 networks. This is because such transmissions may anyway fail due to the the presence of OBSS interference at the soft AP.</a:t>
            </a:r>
            <a:endParaRPr sz="1600" b="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40"/>
          <p:cNvSpPr txBox="1">
            <a:spLocks noGrp="1"/>
          </p:cNvSpPr>
          <p:nvPr>
            <p:ph type="title"/>
          </p:nvPr>
        </p:nvSpPr>
        <p:spPr>
          <a:xfrm>
            <a:off x="407992" y="594401"/>
            <a:ext cx="8548500" cy="492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Additions to the baseline NSTR soft AP proposal –</a:t>
            </a:r>
            <a:r>
              <a:rPr lang="en" sz="2000" i="1">
                <a:solidFill>
                  <a:schemeClr val="dk1"/>
                </a:solidFill>
              </a:rPr>
              <a:t>NSTR soft AP connected to non-APs a significant percentage of which are pre-11ax </a:t>
            </a:r>
            <a:r>
              <a:rPr lang="en" sz="2000">
                <a:solidFill>
                  <a:schemeClr val="dk1"/>
                </a:solidFill>
              </a:rPr>
              <a:t>(3)</a:t>
            </a:r>
            <a:endParaRPr sz="2000">
              <a:solidFill>
                <a:srgbClr val="FF0000"/>
              </a:solidFill>
            </a:endParaRPr>
          </a:p>
        </p:txBody>
      </p:sp>
      <p:sp>
        <p:nvSpPr>
          <p:cNvPr id="218" name="Google Shape;218;p40"/>
          <p:cNvSpPr txBox="1">
            <a:spLocks noGrp="1"/>
          </p:cNvSpPr>
          <p:nvPr>
            <p:ph type="body" idx="1"/>
          </p:nvPr>
        </p:nvSpPr>
        <p:spPr>
          <a:xfrm>
            <a:off x="343400" y="881550"/>
            <a:ext cx="8548500" cy="3634800"/>
          </a:xfrm>
          <a:prstGeom prst="rect">
            <a:avLst/>
          </a:prstGeom>
          <a:noFill/>
          <a:ln>
            <a:noFill/>
          </a:ln>
        </p:spPr>
        <p:txBody>
          <a:bodyPr spcFirstLastPara="1" wrap="square" lIns="68575" tIns="68575" rIns="68575" bIns="68575" anchor="t" anchorCtr="0">
            <a:noAutofit/>
          </a:bodyPr>
          <a:lstStyle/>
          <a:p>
            <a:pPr marL="457200" lvl="0" indent="0" algn="just" rtl="0">
              <a:lnSpc>
                <a:spcPct val="100000"/>
              </a:lnSpc>
              <a:spcBef>
                <a:spcPts val="900"/>
              </a:spcBef>
              <a:spcAft>
                <a:spcPts val="0"/>
              </a:spcAft>
              <a:buNone/>
            </a:pPr>
            <a:endParaRPr sz="1400" dirty="0"/>
          </a:p>
          <a:p>
            <a:pPr marL="0" lvl="0" indent="0" algn="just" rtl="0">
              <a:spcBef>
                <a:spcPts val="300"/>
              </a:spcBef>
              <a:spcAft>
                <a:spcPts val="0"/>
              </a:spcAft>
              <a:buNone/>
            </a:pPr>
            <a:r>
              <a:rPr lang="en" sz="1600" b="0" dirty="0"/>
              <a:t>The restrictions on conditional-link-only transmissions have the following goals (continued): </a:t>
            </a:r>
            <a:endParaRPr sz="1600" b="0" dirty="0"/>
          </a:p>
          <a:p>
            <a:pPr marL="0" lvl="0" indent="0" algn="just" rtl="0">
              <a:spcBef>
                <a:spcPts val="300"/>
              </a:spcBef>
              <a:spcAft>
                <a:spcPts val="0"/>
              </a:spcAft>
              <a:buNone/>
            </a:pPr>
            <a:endParaRPr sz="1600" b="0" dirty="0"/>
          </a:p>
          <a:p>
            <a:pPr marL="457200" lvl="0" indent="-323850" algn="just" rtl="0">
              <a:spcBef>
                <a:spcPts val="300"/>
              </a:spcBef>
              <a:spcAft>
                <a:spcPts val="0"/>
              </a:spcAft>
              <a:buSzPts val="1500"/>
              <a:buChar char="●"/>
            </a:pPr>
            <a:r>
              <a:rPr lang="en" sz="1500" b="0" dirty="0"/>
              <a:t>Goal 2: An 11be non-AP transmits to a soft AP in a </a:t>
            </a:r>
            <a:r>
              <a:rPr lang="en" sz="1500" b="0" dirty="0" smtClean="0"/>
              <a:t>Conditional </a:t>
            </a:r>
            <a:r>
              <a:rPr lang="en" sz="1500" b="0" dirty="0"/>
              <a:t>link-only manner only when the soft AP is expected to be available on the </a:t>
            </a:r>
            <a:r>
              <a:rPr lang="en" sz="1500" b="0" dirty="0" smtClean="0"/>
              <a:t>Conditional </a:t>
            </a:r>
            <a:r>
              <a:rPr lang="en" sz="1500" b="0" dirty="0"/>
              <a:t>link.</a:t>
            </a:r>
            <a:endParaRPr sz="1600" b="0" dirty="0"/>
          </a:p>
          <a:p>
            <a:pPr marL="914400" lvl="1" indent="-323850" algn="just" rtl="0">
              <a:spcBef>
                <a:spcPts val="0"/>
              </a:spcBef>
              <a:spcAft>
                <a:spcPts val="0"/>
              </a:spcAft>
              <a:buSzPts val="1500"/>
              <a:buChar char="○"/>
            </a:pPr>
            <a:r>
              <a:rPr lang="en" sz="1500" b="0" dirty="0"/>
              <a:t>This goal is met if the OBSS transmission on the </a:t>
            </a:r>
            <a:r>
              <a:rPr lang="en" sz="1500" b="0" dirty="0" smtClean="0"/>
              <a:t>Basic </a:t>
            </a:r>
            <a:r>
              <a:rPr lang="en" sz="1500" b="0" dirty="0"/>
              <a:t>link that is visible to the non-AP is also visible to the soft AP. </a:t>
            </a:r>
            <a:endParaRPr sz="1500" b="0" dirty="0"/>
          </a:p>
          <a:p>
            <a:pPr marL="914400" lvl="1" indent="-323850" algn="just" rtl="0">
              <a:spcBef>
                <a:spcPts val="0"/>
              </a:spcBef>
              <a:spcAft>
                <a:spcPts val="0"/>
              </a:spcAft>
              <a:buSzPts val="1500"/>
              <a:buChar char="○"/>
            </a:pPr>
            <a:r>
              <a:rPr lang="en" sz="1500" b="0" dirty="0"/>
              <a:t>Even if the OBSS transmission is not visible to the soft AP and if it is unavailable on the </a:t>
            </a:r>
            <a:r>
              <a:rPr lang="en" sz="1500" b="0" dirty="0" smtClean="0"/>
              <a:t>Conditional </a:t>
            </a:r>
            <a:r>
              <a:rPr lang="en" sz="1500" b="0" dirty="0"/>
              <a:t>link due transmissions on the </a:t>
            </a:r>
            <a:r>
              <a:rPr lang="en" sz="1500" b="0" dirty="0" smtClean="0"/>
              <a:t>Basic </a:t>
            </a:r>
            <a:r>
              <a:rPr lang="en" sz="1500" b="0" dirty="0"/>
              <a:t>link, the RTS/CTS exchange ensures that the soft AP does not respond with CTS. So, the non-AP does not initiate a data transmission for the duration the soft AP is unavailable on the </a:t>
            </a:r>
            <a:r>
              <a:rPr lang="en" sz="1500" b="0" dirty="0" smtClean="0"/>
              <a:t>Conditional </a:t>
            </a:r>
            <a:r>
              <a:rPr lang="en" sz="1500" b="0" dirty="0"/>
              <a:t>link.</a:t>
            </a:r>
            <a:endParaRPr sz="1500" b="0" dirty="0"/>
          </a:p>
          <a:p>
            <a:pPr lvl="1" indent="-323850" algn="just">
              <a:spcBef>
                <a:spcPts val="0"/>
              </a:spcBef>
              <a:buSzPts val="1500"/>
              <a:buChar char="○"/>
            </a:pPr>
            <a:r>
              <a:rPr lang="en-US" sz="1500" dirty="0"/>
              <a:t>Note that only 11be ML non-APs can access both the </a:t>
            </a:r>
            <a:r>
              <a:rPr lang="en-US" sz="1500" dirty="0" smtClean="0"/>
              <a:t>Basic </a:t>
            </a:r>
            <a:r>
              <a:rPr lang="en-US" sz="1500" dirty="0"/>
              <a:t>and </a:t>
            </a:r>
            <a:r>
              <a:rPr lang="en-US" sz="1500" dirty="0" smtClean="0"/>
              <a:t>Conditional </a:t>
            </a:r>
            <a:r>
              <a:rPr lang="en-US" sz="1500" dirty="0"/>
              <a:t>link. Further, they have the ability to monitor the </a:t>
            </a:r>
            <a:r>
              <a:rPr lang="en-US" sz="1500" dirty="0" smtClean="0"/>
              <a:t>Basic </a:t>
            </a:r>
            <a:r>
              <a:rPr lang="en-US" sz="1500" dirty="0"/>
              <a:t>link and subsequently make an </a:t>
            </a:r>
            <a:r>
              <a:rPr lang="en-US" sz="1500" dirty="0" err="1"/>
              <a:t>untriggered</a:t>
            </a:r>
            <a:r>
              <a:rPr lang="en-US" sz="1500" dirty="0"/>
              <a:t>  </a:t>
            </a:r>
            <a:r>
              <a:rPr lang="en-US" sz="1500"/>
              <a:t>UL </a:t>
            </a:r>
            <a:r>
              <a:rPr lang="en-US" sz="1500" smtClean="0"/>
              <a:t>Conditional </a:t>
            </a:r>
            <a:r>
              <a:rPr lang="en-US" sz="1500" dirty="0"/>
              <a:t>link-only </a:t>
            </a:r>
            <a:r>
              <a:rPr lang="en-US" sz="1500" dirty="0" smtClean="0"/>
              <a:t>transmission</a:t>
            </a:r>
            <a:r>
              <a:rPr lang="en" sz="1500" dirty="0" smtClean="0"/>
              <a:t>. </a:t>
            </a:r>
            <a:endParaRPr sz="1500" dirty="0"/>
          </a:p>
          <a:p>
            <a:pPr marL="457200" marR="0" lvl="0" indent="0" algn="just" rtl="0">
              <a:lnSpc>
                <a:spcPct val="100000"/>
              </a:lnSpc>
              <a:spcBef>
                <a:spcPts val="300"/>
              </a:spcBef>
              <a:spcAft>
                <a:spcPts val="0"/>
              </a:spcAft>
              <a:buNone/>
            </a:pPr>
            <a:endParaRPr sz="1600" b="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41"/>
          <p:cNvSpPr txBox="1">
            <a:spLocks noGrp="1"/>
          </p:cNvSpPr>
          <p:nvPr>
            <p:ph type="title"/>
          </p:nvPr>
        </p:nvSpPr>
        <p:spPr>
          <a:xfrm>
            <a:off x="195675" y="430325"/>
            <a:ext cx="8651400" cy="5736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000"/>
              <a:t>Estimated Standardization Effort (in addition to what is required to define an NSTR non-AP)</a:t>
            </a:r>
            <a:endParaRPr sz="2000">
              <a:solidFill>
                <a:srgbClr val="FF0000"/>
              </a:solidFill>
            </a:endParaRPr>
          </a:p>
        </p:txBody>
      </p:sp>
      <p:sp>
        <p:nvSpPr>
          <p:cNvPr id="224" name="Google Shape;224;p41"/>
          <p:cNvSpPr txBox="1">
            <a:spLocks noGrp="1"/>
          </p:cNvSpPr>
          <p:nvPr>
            <p:ph type="body" idx="1"/>
          </p:nvPr>
        </p:nvSpPr>
        <p:spPr>
          <a:xfrm>
            <a:off x="195625" y="717975"/>
            <a:ext cx="8651400" cy="3977400"/>
          </a:xfrm>
          <a:prstGeom prst="rect">
            <a:avLst/>
          </a:prstGeom>
          <a:noFill/>
          <a:ln>
            <a:noFill/>
          </a:ln>
        </p:spPr>
        <p:txBody>
          <a:bodyPr spcFirstLastPara="1" wrap="square" lIns="68575" tIns="68575" rIns="68575" bIns="68575" anchor="t" anchorCtr="0">
            <a:noAutofit/>
          </a:bodyPr>
          <a:lstStyle/>
          <a:p>
            <a:pPr marL="457200" lvl="0" indent="-342900" algn="just" rtl="0">
              <a:lnSpc>
                <a:spcPct val="100000"/>
              </a:lnSpc>
              <a:spcBef>
                <a:spcPts val="900"/>
              </a:spcBef>
              <a:spcAft>
                <a:spcPts val="0"/>
              </a:spcAft>
              <a:buSzPts val="1800"/>
              <a:buChar char="●"/>
            </a:pPr>
            <a:r>
              <a:rPr lang="en" sz="1600"/>
              <a:t>Proposal in 802.11-20/0755r1: </a:t>
            </a:r>
            <a:r>
              <a:rPr lang="en" sz="1600" b="0"/>
              <a:t>Low to Moderate</a:t>
            </a:r>
            <a:endParaRPr sz="1600" b="0"/>
          </a:p>
          <a:p>
            <a:pPr marL="914400" lvl="1" indent="-317500" algn="just" rtl="0">
              <a:lnSpc>
                <a:spcPct val="100000"/>
              </a:lnSpc>
              <a:spcBef>
                <a:spcPts val="300"/>
              </a:spcBef>
              <a:spcAft>
                <a:spcPts val="0"/>
              </a:spcAft>
              <a:buSzPts val="1400"/>
              <a:buFont typeface="Times New Roman"/>
              <a:buChar char="○"/>
            </a:pPr>
            <a:r>
              <a:rPr lang="en" sz="1500"/>
              <a:t>Definition of basic and conditional links</a:t>
            </a:r>
            <a:endParaRPr sz="1500"/>
          </a:p>
          <a:p>
            <a:pPr marL="914400" lvl="1" indent="-317500" algn="just" rtl="0">
              <a:lnSpc>
                <a:spcPct val="100000"/>
              </a:lnSpc>
              <a:spcBef>
                <a:spcPts val="300"/>
              </a:spcBef>
              <a:spcAft>
                <a:spcPts val="0"/>
              </a:spcAft>
              <a:buSzPts val="1400"/>
              <a:buFont typeface="Times New Roman"/>
              <a:buChar char="○"/>
            </a:pPr>
            <a:r>
              <a:rPr lang="en" sz="1500"/>
              <a:t>Channel access on conditional link that depends on availability of the basic link</a:t>
            </a:r>
            <a:endParaRPr sz="1500"/>
          </a:p>
          <a:p>
            <a:pPr marL="914400" lvl="1" indent="-317500" algn="just" rtl="0">
              <a:lnSpc>
                <a:spcPct val="100000"/>
              </a:lnSpc>
              <a:spcBef>
                <a:spcPts val="300"/>
              </a:spcBef>
              <a:spcAft>
                <a:spcPts val="0"/>
              </a:spcAft>
              <a:buSzPts val="1400"/>
              <a:buFont typeface="Times New Roman"/>
              <a:buChar char="○"/>
            </a:pPr>
            <a:r>
              <a:rPr lang="en" sz="1500"/>
              <a:t>Restriction of single link non-APs to basic link</a:t>
            </a:r>
            <a:endParaRPr sz="1500"/>
          </a:p>
          <a:p>
            <a:pPr marL="457200" lvl="0" indent="-317500" algn="just" rtl="0">
              <a:lnSpc>
                <a:spcPct val="100000"/>
              </a:lnSpc>
              <a:spcBef>
                <a:spcPts val="300"/>
              </a:spcBef>
              <a:spcAft>
                <a:spcPts val="0"/>
              </a:spcAft>
              <a:buSzPts val="1400"/>
              <a:buFont typeface="Times New Roman"/>
              <a:buChar char="●"/>
            </a:pPr>
            <a:r>
              <a:rPr lang="en" sz="1600" b="1"/>
              <a:t>Proposal 1</a:t>
            </a:r>
            <a:r>
              <a:rPr lang="en" sz="1600"/>
              <a:t>: </a:t>
            </a:r>
            <a:r>
              <a:rPr lang="en" sz="1600" b="0"/>
              <a:t>None/Low</a:t>
            </a:r>
            <a:endParaRPr sz="1600" b="0"/>
          </a:p>
          <a:p>
            <a:pPr marL="914400" lvl="1" indent="-317500" algn="just" rtl="0">
              <a:lnSpc>
                <a:spcPct val="100000"/>
              </a:lnSpc>
              <a:spcBef>
                <a:spcPts val="300"/>
              </a:spcBef>
              <a:spcAft>
                <a:spcPts val="0"/>
              </a:spcAft>
              <a:buSzPts val="1400"/>
              <a:buFont typeface="Times New Roman"/>
              <a:buChar char="○"/>
            </a:pPr>
            <a:r>
              <a:rPr lang="en" sz="1500"/>
              <a:t>The only requirement is RTS/CTS before untriggered UL transmissions for 11ax and 11be.</a:t>
            </a:r>
            <a:endParaRPr sz="1500"/>
          </a:p>
          <a:p>
            <a:pPr marL="457200" lvl="0" indent="-330200" algn="just" rtl="0">
              <a:spcBef>
                <a:spcPts val="0"/>
              </a:spcBef>
              <a:spcAft>
                <a:spcPts val="0"/>
              </a:spcAft>
              <a:buSzPts val="1600"/>
              <a:buChar char="●"/>
            </a:pPr>
            <a:r>
              <a:rPr lang="en" sz="1600" b="1"/>
              <a:t>Optimization 1 for Proposal 1</a:t>
            </a:r>
            <a:r>
              <a:rPr lang="en" sz="1600"/>
              <a:t>: </a:t>
            </a:r>
            <a:r>
              <a:rPr lang="en" sz="1600" b="0"/>
              <a:t>Low</a:t>
            </a:r>
            <a:endParaRPr sz="1600" b="0"/>
          </a:p>
          <a:p>
            <a:pPr marL="914400" lvl="1" indent="-317500" algn="just" rtl="0">
              <a:spcBef>
                <a:spcPts val="300"/>
              </a:spcBef>
              <a:spcAft>
                <a:spcPts val="0"/>
              </a:spcAft>
              <a:buSzPts val="1400"/>
              <a:buChar char="○"/>
            </a:pPr>
            <a:r>
              <a:rPr lang="en" sz="1500"/>
              <a:t>Untriggered UL transmissions can be selectively minimized and the remaining UL transmissions can be triggered in a standardized manner even today.</a:t>
            </a:r>
            <a:endParaRPr sz="1500"/>
          </a:p>
          <a:p>
            <a:pPr marL="457200" lvl="0" indent="-330200" algn="just" rtl="0">
              <a:spcBef>
                <a:spcPts val="300"/>
              </a:spcBef>
              <a:spcAft>
                <a:spcPts val="0"/>
              </a:spcAft>
              <a:buSzPts val="1600"/>
              <a:buChar char="●"/>
            </a:pPr>
            <a:r>
              <a:rPr lang="en" sz="1600" b="1"/>
              <a:t>Optimization 2 for Proposal 1</a:t>
            </a:r>
            <a:r>
              <a:rPr lang="en" sz="1600"/>
              <a:t>: </a:t>
            </a:r>
            <a:r>
              <a:rPr lang="en" sz="1500" b="0"/>
              <a:t>Low to moderate.</a:t>
            </a:r>
            <a:endParaRPr sz="1500" b="0"/>
          </a:p>
          <a:p>
            <a:pPr marL="914400" lvl="1" indent="-317500" algn="just" rtl="0">
              <a:spcBef>
                <a:spcPts val="300"/>
              </a:spcBef>
              <a:spcAft>
                <a:spcPts val="0"/>
              </a:spcAft>
              <a:buSzPts val="1400"/>
              <a:buChar char="○"/>
            </a:pPr>
            <a:r>
              <a:rPr lang="en" sz="1500"/>
              <a:t>Soft AP transmits CTS on a case to case basis. The standardization effort is low but the implementation effort is moderate, as it is expected that the decision to transmit CTS will be based on capability of the soft AP and may even be proprietary.</a:t>
            </a:r>
            <a:endParaRPr sz="1500"/>
          </a:p>
          <a:p>
            <a:pPr marL="457200" lvl="0" indent="-330200" algn="just" rtl="0">
              <a:spcBef>
                <a:spcPts val="0"/>
              </a:spcBef>
              <a:spcAft>
                <a:spcPts val="0"/>
              </a:spcAft>
              <a:buSzPts val="1600"/>
              <a:buChar char="●"/>
            </a:pPr>
            <a:r>
              <a:rPr lang="en" sz="1600" b="1"/>
              <a:t>Proposal 2: </a:t>
            </a:r>
            <a:r>
              <a:rPr lang="en" sz="1500" b="0"/>
              <a:t>Low to Moderate</a:t>
            </a:r>
            <a:endParaRPr sz="1500" b="0"/>
          </a:p>
          <a:p>
            <a:pPr marL="914400" lvl="1" indent="-317500" algn="just" rtl="0">
              <a:spcBef>
                <a:spcPts val="300"/>
              </a:spcBef>
              <a:spcAft>
                <a:spcPts val="0"/>
              </a:spcAft>
              <a:buSzPts val="1400"/>
              <a:buChar char="○"/>
            </a:pPr>
            <a:r>
              <a:rPr lang="en" sz="1500"/>
              <a:t>Channel access on the conditional link based on OBSS detection on the basic link.</a:t>
            </a:r>
            <a:endParaRPr sz="15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42"/>
          <p:cNvSpPr txBox="1">
            <a:spLocks noGrp="1"/>
          </p:cNvSpPr>
          <p:nvPr>
            <p:ph type="title"/>
          </p:nvPr>
        </p:nvSpPr>
        <p:spPr>
          <a:xfrm>
            <a:off x="821686" y="441564"/>
            <a:ext cx="7729200" cy="596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400"/>
              <a:t>Conclusion</a:t>
            </a:r>
            <a:endParaRPr sz="2400"/>
          </a:p>
        </p:txBody>
      </p:sp>
      <p:sp>
        <p:nvSpPr>
          <p:cNvPr id="230" name="Google Shape;230;p42"/>
          <p:cNvSpPr txBox="1">
            <a:spLocks noGrp="1"/>
          </p:cNvSpPr>
          <p:nvPr>
            <p:ph type="body" idx="1"/>
          </p:nvPr>
        </p:nvSpPr>
        <p:spPr>
          <a:xfrm>
            <a:off x="479686" y="831699"/>
            <a:ext cx="8413200" cy="3771000"/>
          </a:xfrm>
          <a:prstGeom prst="rect">
            <a:avLst/>
          </a:prstGeom>
          <a:noFill/>
          <a:ln>
            <a:noFill/>
          </a:ln>
        </p:spPr>
        <p:txBody>
          <a:bodyPr spcFirstLastPara="1" wrap="square" lIns="68575" tIns="68575" rIns="68575" bIns="68575" anchor="t" anchorCtr="0">
            <a:noAutofit/>
          </a:bodyPr>
          <a:lstStyle/>
          <a:p>
            <a:pPr marL="457200" lvl="0" indent="-342900" algn="just" rtl="0">
              <a:lnSpc>
                <a:spcPct val="100000"/>
              </a:lnSpc>
              <a:spcBef>
                <a:spcPts val="900"/>
              </a:spcBef>
              <a:spcAft>
                <a:spcPts val="0"/>
              </a:spcAft>
              <a:buSzPts val="1800"/>
              <a:buFont typeface="Times New Roman"/>
              <a:buChar char="●"/>
            </a:pPr>
            <a:r>
              <a:rPr lang="en" sz="1600" b="0" dirty="0"/>
              <a:t>The configuration where an NSTR non-AP is instantiated as a soft AP and is connected to other non-APs is a widely used and important ecosystem in 802.11. So, it is important for 802.11be to show significant performance gains over legacy 802.11 in this ecosystem.</a:t>
            </a:r>
            <a:endParaRPr sz="1600" b="0" dirty="0"/>
          </a:p>
          <a:p>
            <a:pPr marL="457200" lvl="0" indent="-342900" algn="just" rtl="0">
              <a:lnSpc>
                <a:spcPct val="100000"/>
              </a:lnSpc>
              <a:spcBef>
                <a:spcPts val="900"/>
              </a:spcBef>
              <a:spcAft>
                <a:spcPts val="0"/>
              </a:spcAft>
              <a:buSzPts val="1800"/>
              <a:buFont typeface="Times New Roman"/>
              <a:buChar char="●"/>
            </a:pPr>
            <a:r>
              <a:rPr lang="en" sz="1600" b="0" dirty="0"/>
              <a:t>ML is a key performance enhancing feature of 802.11be. It is thus crucial to showcase ML performance gains in the soft AP ecosystem. </a:t>
            </a:r>
            <a:endParaRPr sz="1600" b="0" dirty="0"/>
          </a:p>
          <a:p>
            <a:pPr marL="457200" lvl="0" indent="-342900" algn="just" rtl="0">
              <a:lnSpc>
                <a:spcPct val="100000"/>
              </a:lnSpc>
              <a:spcBef>
                <a:spcPts val="900"/>
              </a:spcBef>
              <a:spcAft>
                <a:spcPts val="0"/>
              </a:spcAft>
              <a:buSzPts val="1800"/>
              <a:buFont typeface="Times New Roman"/>
              <a:buChar char="●"/>
            </a:pPr>
            <a:r>
              <a:rPr lang="en" sz="1600" b="0" dirty="0"/>
              <a:t>The NSTR soft AP proposal in IEEE 802.11-20/755r1 provides a viable first step towards defining a soft AP in 802.11be.</a:t>
            </a:r>
            <a:endParaRPr sz="1600" b="0" dirty="0"/>
          </a:p>
          <a:p>
            <a:pPr marL="457200" lvl="0" indent="-342900" algn="just" rtl="0">
              <a:lnSpc>
                <a:spcPct val="100000"/>
              </a:lnSpc>
              <a:spcBef>
                <a:spcPts val="900"/>
              </a:spcBef>
              <a:spcAft>
                <a:spcPts val="0"/>
              </a:spcAft>
              <a:buSzPts val="1800"/>
              <a:buFont typeface="Times New Roman"/>
              <a:buChar char="●"/>
            </a:pPr>
            <a:r>
              <a:rPr lang="en" sz="1600" b="0" dirty="0"/>
              <a:t>In order to achieve ML gains for an NSTR soft AP, it is recommended to add schemes of the type discussed in this presentation to the proposal in IEEE 802.11-20/755r1.</a:t>
            </a:r>
            <a:endParaRPr sz="1600" b="0" dirty="0"/>
          </a:p>
          <a:p>
            <a:pPr marL="457200" lvl="0" indent="-342900" algn="just" rtl="0">
              <a:lnSpc>
                <a:spcPct val="100000"/>
              </a:lnSpc>
              <a:spcBef>
                <a:spcPts val="900"/>
              </a:spcBef>
              <a:spcAft>
                <a:spcPts val="0"/>
              </a:spcAft>
              <a:buSzPts val="1800"/>
              <a:buFont typeface="Times New Roman"/>
              <a:buChar char="●"/>
            </a:pPr>
            <a:r>
              <a:rPr lang="en" sz="1600" b="0" dirty="0"/>
              <a:t>It is recommended to enable these schemes in a scenario-dependent configurable manner.</a:t>
            </a:r>
            <a:endParaRPr sz="1600" b="0" dirty="0"/>
          </a:p>
          <a:p>
            <a:pPr marL="457200" lvl="0" indent="0" algn="just" rtl="0">
              <a:lnSpc>
                <a:spcPct val="100000"/>
              </a:lnSpc>
              <a:spcBef>
                <a:spcPts val="900"/>
              </a:spcBef>
              <a:spcAft>
                <a:spcPts val="0"/>
              </a:spcAft>
              <a:buSzPts val="1800"/>
              <a:buNone/>
            </a:pPr>
            <a:endParaRPr sz="1700" dirty="0"/>
          </a:p>
          <a:p>
            <a:pPr marL="0" lvl="0" indent="0" algn="just" rtl="0">
              <a:lnSpc>
                <a:spcPct val="100000"/>
              </a:lnSpc>
              <a:spcBef>
                <a:spcPts val="900"/>
              </a:spcBef>
              <a:spcAft>
                <a:spcPts val="0"/>
              </a:spcAft>
              <a:buSzPts val="1800"/>
              <a:buNone/>
            </a:pPr>
            <a:endParaRPr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43"/>
          <p:cNvSpPr txBox="1">
            <a:spLocks noGrp="1"/>
          </p:cNvSpPr>
          <p:nvPr>
            <p:ph type="title"/>
          </p:nvPr>
        </p:nvSpPr>
        <p:spPr>
          <a:xfrm>
            <a:off x="821686" y="365364"/>
            <a:ext cx="7729200" cy="596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1</a:t>
            </a:r>
            <a:endParaRPr sz="2200"/>
          </a:p>
        </p:txBody>
      </p:sp>
      <p:sp>
        <p:nvSpPr>
          <p:cNvPr id="236" name="Google Shape;236;p43"/>
          <p:cNvSpPr txBox="1">
            <a:spLocks noGrp="1"/>
          </p:cNvSpPr>
          <p:nvPr>
            <p:ph type="body" idx="1"/>
          </p:nvPr>
        </p:nvSpPr>
        <p:spPr>
          <a:xfrm>
            <a:off x="418350" y="603100"/>
            <a:ext cx="8399400" cy="40743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900"/>
              </a:spcBef>
              <a:spcAft>
                <a:spcPts val="0"/>
              </a:spcAft>
              <a:buNone/>
            </a:pPr>
            <a:r>
              <a:rPr lang="en" sz="1600" b="0" dirty="0"/>
              <a:t>Do you agree to define the following mode of operation for an NSTR soft AP MLD:</a:t>
            </a:r>
            <a:endParaRPr sz="1600" b="0" dirty="0"/>
          </a:p>
          <a:p>
            <a:pPr marL="0" lvl="0" indent="0" algn="just" rtl="0">
              <a:lnSpc>
                <a:spcPct val="100000"/>
              </a:lnSpc>
              <a:spcBef>
                <a:spcPts val="900"/>
              </a:spcBef>
              <a:spcAft>
                <a:spcPts val="0"/>
              </a:spcAft>
              <a:buNone/>
            </a:pPr>
            <a:r>
              <a:rPr lang="en" sz="1600" b="0" i="1" dirty="0"/>
              <a:t>Treat one link in the multilink set as a basic link and another as a conditional link such that:</a:t>
            </a:r>
            <a:endParaRPr sz="1600" b="0" i="1" dirty="0"/>
          </a:p>
          <a:p>
            <a:pPr marL="457200" lvl="0" indent="-330200" algn="just" rtl="0">
              <a:lnSpc>
                <a:spcPct val="100000"/>
              </a:lnSpc>
              <a:spcBef>
                <a:spcPts val="900"/>
              </a:spcBef>
              <a:spcAft>
                <a:spcPts val="0"/>
              </a:spcAft>
              <a:buSzPts val="1600"/>
              <a:buChar char="●"/>
            </a:pPr>
            <a:r>
              <a:rPr lang="en" sz="1600" b="0" i="1" dirty="0"/>
              <a:t>Single-link non-APs associate with the soft AP only on the basic link.</a:t>
            </a:r>
            <a:endParaRPr sz="1600" b="0" i="1" dirty="0"/>
          </a:p>
          <a:p>
            <a:pPr marL="457200" lvl="0" indent="-330200" algn="just" rtl="0">
              <a:lnSpc>
                <a:spcPct val="100000"/>
              </a:lnSpc>
              <a:spcBef>
                <a:spcPts val="900"/>
              </a:spcBef>
              <a:spcAft>
                <a:spcPts val="0"/>
              </a:spcAft>
              <a:buSzPts val="1600"/>
              <a:buChar char="●"/>
            </a:pPr>
            <a:r>
              <a:rPr lang="en" sz="1600" b="0" i="1" dirty="0"/>
              <a:t>By default, data transmissions use the conditional link only if they also include the basic link.</a:t>
            </a:r>
            <a:endParaRPr sz="1600" b="0" i="1" dirty="0"/>
          </a:p>
          <a:p>
            <a:pPr marL="457200" lvl="0" indent="-330200" algn="just" rtl="0">
              <a:lnSpc>
                <a:spcPct val="100000"/>
              </a:lnSpc>
              <a:spcBef>
                <a:spcPts val="900"/>
              </a:spcBef>
              <a:spcAft>
                <a:spcPts val="0"/>
              </a:spcAft>
              <a:buSzPts val="1600"/>
              <a:buChar char="●"/>
            </a:pPr>
            <a:r>
              <a:rPr lang="en" sz="1600" b="0" i="1" dirty="0"/>
              <a:t>Conditional link-only transmissions are allowed in the following cases:</a:t>
            </a:r>
            <a:endParaRPr sz="1600" b="0" i="1" dirty="0"/>
          </a:p>
          <a:p>
            <a:pPr marL="914400" lvl="1" indent="-323850" algn="just" rtl="0">
              <a:lnSpc>
                <a:spcPct val="100000"/>
              </a:lnSpc>
              <a:spcBef>
                <a:spcPts val="900"/>
              </a:spcBef>
              <a:spcAft>
                <a:spcPts val="0"/>
              </a:spcAft>
              <a:buSzPts val="1500"/>
              <a:buChar char="○"/>
            </a:pPr>
            <a:r>
              <a:rPr lang="en" sz="1500" i="1" dirty="0"/>
              <a:t>In the </a:t>
            </a:r>
            <a:r>
              <a:rPr lang="en" sz="1500" b="0" i="1" dirty="0"/>
              <a:t>DL from the soft AP, when it detects OBSS transmission on the basic link and for the duration of the OBSS</a:t>
            </a:r>
            <a:r>
              <a:rPr lang="en" sz="1500" i="1" dirty="0"/>
              <a:t> transmission</a:t>
            </a:r>
            <a:r>
              <a:rPr lang="en" sz="1500" b="0" i="1" dirty="0"/>
              <a:t>.</a:t>
            </a:r>
            <a:endParaRPr sz="1500" b="0" i="1" dirty="0"/>
          </a:p>
          <a:p>
            <a:pPr marL="914400" lvl="1" indent="-323850" algn="just" rtl="0">
              <a:lnSpc>
                <a:spcPct val="100000"/>
              </a:lnSpc>
              <a:spcBef>
                <a:spcPts val="900"/>
              </a:spcBef>
              <a:spcAft>
                <a:spcPts val="0"/>
              </a:spcAft>
              <a:buSzPts val="1500"/>
              <a:buChar char="○"/>
            </a:pPr>
            <a:r>
              <a:rPr lang="en" sz="1500" i="1" dirty="0"/>
              <a:t>In the </a:t>
            </a:r>
            <a:r>
              <a:rPr lang="en" sz="1500" b="0" i="1" dirty="0"/>
              <a:t>UL from an 11be non-AP, when it detects OBSS transmission on the basic link and for the duration of OBSS tra</a:t>
            </a:r>
            <a:r>
              <a:rPr lang="en" sz="1500" i="1" dirty="0"/>
              <a:t>nsmission</a:t>
            </a:r>
            <a:r>
              <a:rPr lang="en" sz="1500" b="0" i="1" dirty="0"/>
              <a:t>. It is recommended to precede such UL transmissions with an RTS/CTS.</a:t>
            </a:r>
            <a:endParaRPr sz="1500" b="0" i="1" dirty="0"/>
          </a:p>
          <a:p>
            <a:pPr marL="0" lvl="0" indent="0" algn="just" rtl="0">
              <a:lnSpc>
                <a:spcPct val="100000"/>
              </a:lnSpc>
              <a:spcBef>
                <a:spcPts val="900"/>
              </a:spcBef>
              <a:spcAft>
                <a:spcPts val="0"/>
              </a:spcAft>
              <a:buNone/>
            </a:pPr>
            <a:r>
              <a:rPr lang="en" sz="1600" b="0" dirty="0"/>
              <a:t>Note: The soft AP may use this mode in a configurable manner when a significant percentage of non-APs associated with it are pre-11ax.</a:t>
            </a:r>
            <a:endParaRPr sz="1600" b="0" dirty="0"/>
          </a:p>
          <a:p>
            <a:pPr marL="0" lvl="0" indent="0" algn="just" rtl="0">
              <a:lnSpc>
                <a:spcPct val="100000"/>
              </a:lnSpc>
              <a:spcBef>
                <a:spcPts val="900"/>
              </a:spcBef>
              <a:spcAft>
                <a:spcPts val="0"/>
              </a:spcAft>
              <a:buNone/>
            </a:pPr>
            <a:r>
              <a:rPr lang="en" sz="1600" b="0" dirty="0"/>
              <a:t>Y/N/A</a:t>
            </a:r>
            <a:endParaRPr sz="1600" b="0" dirty="0"/>
          </a:p>
          <a:p>
            <a:pPr marL="457200" lvl="0" indent="0" algn="just" rtl="0">
              <a:lnSpc>
                <a:spcPct val="100000"/>
              </a:lnSpc>
              <a:spcBef>
                <a:spcPts val="900"/>
              </a:spcBef>
              <a:spcAft>
                <a:spcPts val="0"/>
              </a:spcAft>
              <a:buSzPts val="1800"/>
              <a:buNone/>
            </a:pPr>
            <a:endParaRPr sz="1700" dirty="0"/>
          </a:p>
          <a:p>
            <a:pPr marL="0" lvl="0" indent="0" algn="just" rtl="0">
              <a:lnSpc>
                <a:spcPct val="100000"/>
              </a:lnSpc>
              <a:spcBef>
                <a:spcPts val="900"/>
              </a:spcBef>
              <a:spcAft>
                <a:spcPts val="0"/>
              </a:spcAft>
              <a:buSzPts val="1800"/>
              <a:buNone/>
            </a:pPr>
            <a:endParaRP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Overview</a:t>
            </a:r>
            <a:endParaRPr sz="2800"/>
          </a:p>
        </p:txBody>
      </p:sp>
      <p:sp>
        <p:nvSpPr>
          <p:cNvPr id="134" name="Google Shape;134;p26"/>
          <p:cNvSpPr txBox="1">
            <a:spLocks noGrp="1"/>
          </p:cNvSpPr>
          <p:nvPr>
            <p:ph type="body" idx="1"/>
          </p:nvPr>
        </p:nvSpPr>
        <p:spPr>
          <a:xfrm>
            <a:off x="457200" y="1046813"/>
            <a:ext cx="8503800" cy="3591900"/>
          </a:xfrm>
          <a:prstGeom prst="rect">
            <a:avLst/>
          </a:prstGeom>
          <a:noFill/>
          <a:ln>
            <a:noFill/>
          </a:ln>
        </p:spPr>
        <p:txBody>
          <a:bodyPr spcFirstLastPara="1" wrap="square" lIns="68575" tIns="68575" rIns="68575" bIns="68575" anchor="t" anchorCtr="0">
            <a:noAutofit/>
          </a:bodyPr>
          <a:lstStyle/>
          <a:p>
            <a:pPr marL="457200" lvl="0" indent="-374650" algn="just" rtl="0">
              <a:lnSpc>
                <a:spcPct val="100000"/>
              </a:lnSpc>
              <a:spcBef>
                <a:spcPts val="900"/>
              </a:spcBef>
              <a:spcAft>
                <a:spcPts val="0"/>
              </a:spcAft>
              <a:buSzPts val="2300"/>
              <a:buChar char="●"/>
            </a:pPr>
            <a:r>
              <a:rPr lang="en" sz="2000" b="0"/>
              <a:t>NSTR soft AP ecosystem and its importance to 802.11be</a:t>
            </a:r>
            <a:endParaRPr sz="2000" b="0"/>
          </a:p>
          <a:p>
            <a:pPr marL="457200" lvl="0" indent="-374650" algn="just" rtl="0">
              <a:lnSpc>
                <a:spcPct val="100000"/>
              </a:lnSpc>
              <a:spcBef>
                <a:spcPts val="900"/>
              </a:spcBef>
              <a:spcAft>
                <a:spcPts val="0"/>
              </a:spcAft>
              <a:buSzPts val="2300"/>
              <a:buChar char="●"/>
            </a:pPr>
            <a:r>
              <a:rPr lang="en" sz="2000" b="0"/>
              <a:t>Analysis of ML gains in an NSTR soft AP</a:t>
            </a:r>
            <a:endParaRPr/>
          </a:p>
          <a:p>
            <a:pPr marL="457200" lvl="0" indent="-374650" algn="just" rtl="0">
              <a:lnSpc>
                <a:spcPct val="100000"/>
              </a:lnSpc>
              <a:spcBef>
                <a:spcPts val="900"/>
              </a:spcBef>
              <a:spcAft>
                <a:spcPts val="0"/>
              </a:spcAft>
              <a:buSzPts val="2300"/>
              <a:buChar char="●"/>
            </a:pPr>
            <a:r>
              <a:rPr lang="en" sz="2000" b="0"/>
              <a:t>A baseline NSTR soft AP proposal [1]</a:t>
            </a:r>
            <a:endParaRPr sz="2000" b="0"/>
          </a:p>
          <a:p>
            <a:pPr marL="457200" lvl="0" indent="-374650" algn="just" rtl="0">
              <a:lnSpc>
                <a:spcPct val="100000"/>
              </a:lnSpc>
              <a:spcBef>
                <a:spcPts val="900"/>
              </a:spcBef>
              <a:spcAft>
                <a:spcPts val="0"/>
              </a:spcAft>
              <a:buSzPts val="2300"/>
              <a:buChar char="●"/>
            </a:pPr>
            <a:r>
              <a:rPr lang="en" sz="2000" b="0"/>
              <a:t>Additions and optimizations to the baseline NSTR soft AP proposal</a:t>
            </a:r>
            <a:endParaRPr sz="2000" b="0"/>
          </a:p>
          <a:p>
            <a:pPr marL="457200" lvl="0" indent="-355600" algn="just" rtl="0">
              <a:lnSpc>
                <a:spcPct val="100000"/>
              </a:lnSpc>
              <a:spcBef>
                <a:spcPts val="900"/>
              </a:spcBef>
              <a:spcAft>
                <a:spcPts val="0"/>
              </a:spcAft>
              <a:buSzPts val="2000"/>
              <a:buChar char="●"/>
            </a:pPr>
            <a:r>
              <a:rPr lang="en" sz="2000" b="0"/>
              <a:t>Estimated Standardization Effort (in addition to what is required to define an NSTR non-AP)</a:t>
            </a:r>
            <a:endParaRPr sz="2000" b="0"/>
          </a:p>
          <a:p>
            <a:pPr marL="457200" lvl="0" indent="-374650" algn="just" rtl="0">
              <a:lnSpc>
                <a:spcPct val="100000"/>
              </a:lnSpc>
              <a:spcBef>
                <a:spcPts val="900"/>
              </a:spcBef>
              <a:spcAft>
                <a:spcPts val="0"/>
              </a:spcAft>
              <a:buSzPts val="2300"/>
              <a:buChar char="●"/>
            </a:pPr>
            <a:r>
              <a:rPr lang="en" sz="2000" b="0"/>
              <a:t>Conclusion</a:t>
            </a:r>
            <a:endParaRPr sz="2000" b="0"/>
          </a:p>
          <a:p>
            <a:pPr marL="457200" lvl="0" indent="-355600" algn="just" rtl="0">
              <a:lnSpc>
                <a:spcPct val="100000"/>
              </a:lnSpc>
              <a:spcBef>
                <a:spcPts val="900"/>
              </a:spcBef>
              <a:spcAft>
                <a:spcPts val="0"/>
              </a:spcAft>
              <a:buSzPts val="2000"/>
              <a:buChar char="●"/>
            </a:pPr>
            <a:r>
              <a:rPr lang="en" sz="2000" b="0"/>
              <a:t>Straw Polls</a:t>
            </a:r>
            <a:endParaRPr sz="20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4"/>
          <p:cNvSpPr txBox="1">
            <a:spLocks noGrp="1"/>
          </p:cNvSpPr>
          <p:nvPr>
            <p:ph type="title"/>
          </p:nvPr>
        </p:nvSpPr>
        <p:spPr>
          <a:xfrm>
            <a:off x="821686" y="441564"/>
            <a:ext cx="7729200" cy="596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2</a:t>
            </a:r>
            <a:endParaRPr sz="2200"/>
          </a:p>
        </p:txBody>
      </p:sp>
      <p:sp>
        <p:nvSpPr>
          <p:cNvPr id="242" name="Google Shape;242;p44"/>
          <p:cNvSpPr txBox="1">
            <a:spLocks noGrp="1"/>
          </p:cNvSpPr>
          <p:nvPr>
            <p:ph type="body" idx="1"/>
          </p:nvPr>
        </p:nvSpPr>
        <p:spPr>
          <a:xfrm>
            <a:off x="479675" y="831700"/>
            <a:ext cx="8302800" cy="39159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900"/>
              </a:spcBef>
              <a:spcAft>
                <a:spcPts val="0"/>
              </a:spcAft>
              <a:buNone/>
            </a:pPr>
            <a:r>
              <a:rPr lang="en" sz="1600" b="0"/>
              <a:t>Do you agree to define the following mode of operation for an NSTR soft AP MLD:</a:t>
            </a:r>
            <a:endParaRPr sz="1600" b="0"/>
          </a:p>
          <a:p>
            <a:pPr marL="0" lvl="0" indent="0" algn="just" rtl="0">
              <a:lnSpc>
                <a:spcPct val="100000"/>
              </a:lnSpc>
              <a:spcBef>
                <a:spcPts val="900"/>
              </a:spcBef>
              <a:spcAft>
                <a:spcPts val="0"/>
              </a:spcAft>
              <a:buNone/>
            </a:pPr>
            <a:r>
              <a:rPr lang="en" sz="1600" b="0" i="1"/>
              <a:t>Treat all links in the multilink set equally where the non-APs can associate with the soft AP on any of the links and transmissions can happen on any one or more links.</a:t>
            </a:r>
            <a:endParaRPr sz="1600" b="0" i="1"/>
          </a:p>
          <a:p>
            <a:pPr marL="457200" lvl="0" indent="-330200" algn="just" rtl="0">
              <a:spcBef>
                <a:spcPts val="900"/>
              </a:spcBef>
              <a:spcAft>
                <a:spcPts val="0"/>
              </a:spcAft>
              <a:buSzPts val="1600"/>
              <a:buChar char="●"/>
            </a:pPr>
            <a:r>
              <a:rPr lang="en" sz="1600" b="0" i="1"/>
              <a:t>RTS/CTS is recommended before untriggered UL transmissions of non-APs associated with the soft AP </a:t>
            </a:r>
            <a:endParaRPr sz="1600" b="0" i="1"/>
          </a:p>
          <a:p>
            <a:pPr marL="914400" lvl="1" indent="-323850" algn="just" rtl="0">
              <a:spcBef>
                <a:spcPts val="900"/>
              </a:spcBef>
              <a:spcAft>
                <a:spcPts val="0"/>
              </a:spcAft>
              <a:buSzPts val="1500"/>
              <a:buChar char="○"/>
            </a:pPr>
            <a:r>
              <a:rPr lang="en" sz="1500" b="0" i="1"/>
              <a:t>For 11ax, this is enabled by a softAP setting the TXOP Duration RTS Threshold subfield to 1</a:t>
            </a:r>
            <a:endParaRPr sz="1500" b="0" i="1"/>
          </a:p>
          <a:p>
            <a:pPr marL="0" lvl="0" indent="0" algn="just" rtl="0">
              <a:spcBef>
                <a:spcPts val="900"/>
              </a:spcBef>
              <a:spcAft>
                <a:spcPts val="0"/>
              </a:spcAft>
              <a:buNone/>
            </a:pPr>
            <a:r>
              <a:rPr lang="en" sz="1600" b="0"/>
              <a:t>Note: The soft AP may use this mode in a configurable manner when  a significant percentage of non-APs associated with it 11ax or 11be.</a:t>
            </a:r>
            <a:endParaRPr sz="1600" b="0"/>
          </a:p>
          <a:p>
            <a:pPr marL="457200" lvl="0" indent="0" algn="just" rtl="0">
              <a:lnSpc>
                <a:spcPct val="100000"/>
              </a:lnSpc>
              <a:spcBef>
                <a:spcPts val="900"/>
              </a:spcBef>
              <a:spcAft>
                <a:spcPts val="0"/>
              </a:spcAft>
              <a:buNone/>
            </a:pPr>
            <a:endParaRPr sz="1600" b="0"/>
          </a:p>
          <a:p>
            <a:pPr marL="457200" lvl="0" indent="0" algn="just" rtl="0">
              <a:lnSpc>
                <a:spcPct val="100000"/>
              </a:lnSpc>
              <a:spcBef>
                <a:spcPts val="900"/>
              </a:spcBef>
              <a:spcAft>
                <a:spcPts val="0"/>
              </a:spcAft>
              <a:buNone/>
            </a:pPr>
            <a:endParaRPr sz="1600" b="0"/>
          </a:p>
          <a:p>
            <a:pPr marL="0" lvl="0" indent="0" algn="just" rtl="0">
              <a:spcBef>
                <a:spcPts val="900"/>
              </a:spcBef>
              <a:spcAft>
                <a:spcPts val="0"/>
              </a:spcAft>
              <a:buClr>
                <a:schemeClr val="dk1"/>
              </a:buClr>
              <a:buSzPts val="1100"/>
              <a:buFont typeface="Arial"/>
              <a:buNone/>
            </a:pPr>
            <a:r>
              <a:rPr lang="en" sz="1600" b="0"/>
              <a:t>Y/N/A</a:t>
            </a:r>
            <a:endParaRPr sz="1600" b="0"/>
          </a:p>
          <a:p>
            <a:pPr marL="0" lvl="0" indent="0" algn="just" rtl="0">
              <a:lnSpc>
                <a:spcPct val="100000"/>
              </a:lnSpc>
              <a:spcBef>
                <a:spcPts val="900"/>
              </a:spcBef>
              <a:spcAft>
                <a:spcPts val="0"/>
              </a:spcAft>
              <a:buNone/>
            </a:pPr>
            <a:endParaRPr sz="1600" b="0"/>
          </a:p>
          <a:p>
            <a:pPr marL="457200" lvl="0" indent="0" algn="just" rtl="0">
              <a:lnSpc>
                <a:spcPct val="100000"/>
              </a:lnSpc>
              <a:spcBef>
                <a:spcPts val="900"/>
              </a:spcBef>
              <a:spcAft>
                <a:spcPts val="0"/>
              </a:spcAft>
              <a:buSzPts val="1800"/>
              <a:buNone/>
            </a:pPr>
            <a:endParaRPr sz="1700"/>
          </a:p>
          <a:p>
            <a:pPr marL="0" lvl="0" indent="0" algn="just" rtl="0">
              <a:lnSpc>
                <a:spcPct val="100000"/>
              </a:lnSpc>
              <a:spcBef>
                <a:spcPts val="900"/>
              </a:spcBef>
              <a:spcAft>
                <a:spcPts val="0"/>
              </a:spcAft>
              <a:buSzPts val="1800"/>
              <a:buNone/>
            </a:pPr>
            <a:endParaRPr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5"/>
          <p:cNvSpPr txBox="1">
            <a:spLocks noGrp="1"/>
          </p:cNvSpPr>
          <p:nvPr>
            <p:ph type="body" idx="1"/>
          </p:nvPr>
        </p:nvSpPr>
        <p:spPr>
          <a:xfrm>
            <a:off x="684213" y="1199549"/>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lnSpc>
                <a:spcPct val="100000"/>
              </a:lnSpc>
              <a:spcBef>
                <a:spcPts val="0"/>
              </a:spcBef>
              <a:spcAft>
                <a:spcPts val="0"/>
              </a:spcAft>
              <a:buSzPts val="2400"/>
              <a:buChar char="•"/>
            </a:pPr>
            <a:r>
              <a:rPr lang="en" sz="1600" b="0" dirty="0"/>
              <a:t>[1] </a:t>
            </a:r>
            <a:r>
              <a:rPr lang="en" sz="1600" b="0" dirty="0" smtClean="0"/>
              <a:t>Non-STR AP Operation, IEEE </a:t>
            </a:r>
            <a:r>
              <a:rPr lang="en" sz="1600" b="0" dirty="0"/>
              <a:t>802.11-20/0755r1</a:t>
            </a:r>
            <a:endParaRPr sz="1600" b="0" dirty="0"/>
          </a:p>
          <a:p>
            <a:pPr marL="342900" lvl="0" indent="-342900" algn="l" rtl="0">
              <a:lnSpc>
                <a:spcPct val="100000"/>
              </a:lnSpc>
              <a:spcBef>
                <a:spcPts val="0"/>
              </a:spcBef>
              <a:spcAft>
                <a:spcPts val="0"/>
              </a:spcAft>
              <a:buClr>
                <a:schemeClr val="dk1"/>
              </a:buClr>
              <a:buSzPts val="2400"/>
              <a:buFont typeface="Times New Roman"/>
              <a:buChar char="•"/>
            </a:pPr>
            <a:r>
              <a:rPr lang="en" sz="1600" b="0" dirty="0"/>
              <a:t>[2] Draft P802.11REVmd_D3.4</a:t>
            </a:r>
            <a:endParaRPr sz="1600" b="0" dirty="0"/>
          </a:p>
          <a:p>
            <a:pPr marL="342900" lvl="0" indent="-342900" algn="l" rtl="0">
              <a:lnSpc>
                <a:spcPct val="100000"/>
              </a:lnSpc>
              <a:spcBef>
                <a:spcPts val="480"/>
              </a:spcBef>
              <a:spcAft>
                <a:spcPts val="0"/>
              </a:spcAft>
              <a:buClr>
                <a:schemeClr val="dk1"/>
              </a:buClr>
              <a:buSzPts val="2400"/>
              <a:buFont typeface="Times New Roman"/>
              <a:buChar char="•"/>
            </a:pPr>
            <a:r>
              <a:rPr lang="en" sz="1600" b="0" dirty="0"/>
              <a:t>[3] Draft P802.11ax_D6.1</a:t>
            </a:r>
            <a:endParaRPr sz="1600" b="0" dirty="0"/>
          </a:p>
          <a:p>
            <a:pPr marL="342900" lvl="0" indent="-190500" algn="l" rtl="0">
              <a:lnSpc>
                <a:spcPct val="100000"/>
              </a:lnSpc>
              <a:spcBef>
                <a:spcPts val="480"/>
              </a:spcBef>
              <a:spcAft>
                <a:spcPts val="0"/>
              </a:spcAft>
              <a:buClr>
                <a:schemeClr val="dk1"/>
              </a:buClr>
              <a:buSzPts val="2400"/>
              <a:buFont typeface="Times New Roman"/>
              <a:buNone/>
            </a:pPr>
            <a:endParaRPr dirty="0"/>
          </a:p>
        </p:txBody>
      </p:sp>
      <p:sp>
        <p:nvSpPr>
          <p:cNvPr id="248" name="Google Shape;248;p4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
              <a:t>August 2020</a:t>
            </a:r>
            <a:endParaRPr/>
          </a:p>
        </p:txBody>
      </p:sp>
      <p:sp>
        <p:nvSpPr>
          <p:cNvPr id="249" name="Google Shape;249;p4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
              <a:t>Slide </a:t>
            </a:r>
            <a:fld id="{00000000-1234-1234-1234-123412341234}" type="slidenum">
              <a:rPr lang="en"/>
              <a:t>21</a:t>
            </a:fld>
            <a:endParaRPr/>
          </a:p>
        </p:txBody>
      </p:sp>
      <p:sp>
        <p:nvSpPr>
          <p:cNvPr id="250" name="Google Shape;250;p4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7"/>
          <p:cNvSpPr txBox="1">
            <a:spLocks noGrp="1"/>
          </p:cNvSpPr>
          <p:nvPr>
            <p:ph type="title"/>
          </p:nvPr>
        </p:nvSpPr>
        <p:spPr>
          <a:xfrm>
            <a:off x="404733" y="502774"/>
            <a:ext cx="8630461"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400" dirty="0"/>
              <a:t>The NSTR soft AP ecosystem and its importance to </a:t>
            </a:r>
            <a:r>
              <a:rPr lang="en" sz="2400" dirty="0" smtClean="0"/>
              <a:t>802.11be </a:t>
            </a:r>
            <a:endParaRPr sz="2400" dirty="0"/>
          </a:p>
        </p:txBody>
      </p:sp>
      <p:sp>
        <p:nvSpPr>
          <p:cNvPr id="140" name="Google Shape;140;p27"/>
          <p:cNvSpPr txBox="1">
            <a:spLocks noGrp="1"/>
          </p:cNvSpPr>
          <p:nvPr>
            <p:ph type="body" idx="1"/>
          </p:nvPr>
        </p:nvSpPr>
        <p:spPr>
          <a:xfrm>
            <a:off x="308850" y="789200"/>
            <a:ext cx="8511300" cy="4261500"/>
          </a:xfrm>
          <a:prstGeom prst="rect">
            <a:avLst/>
          </a:prstGeom>
          <a:noFill/>
          <a:ln>
            <a:noFill/>
          </a:ln>
        </p:spPr>
        <p:txBody>
          <a:bodyPr spcFirstLastPara="1" wrap="square" lIns="68575" tIns="68575" rIns="68575" bIns="68575" anchor="t" anchorCtr="0">
            <a:noAutofit/>
          </a:bodyPr>
          <a:lstStyle/>
          <a:p>
            <a:pPr marL="457200" lvl="0" indent="-342900" algn="just" rtl="0">
              <a:lnSpc>
                <a:spcPct val="100000"/>
              </a:lnSpc>
              <a:spcBef>
                <a:spcPts val="900"/>
              </a:spcBef>
              <a:spcAft>
                <a:spcPts val="0"/>
              </a:spcAft>
              <a:buSzPts val="1600"/>
              <a:buFont typeface="Times New Roman"/>
              <a:buChar char="●"/>
            </a:pPr>
            <a:r>
              <a:rPr lang="en" sz="1600" b="0" dirty="0"/>
              <a:t>The configuration where a non-AP is instantiated as a soft AP and is connected to other non-APs is an important ecosystem for 802.11. </a:t>
            </a:r>
            <a:endParaRPr sz="1600" b="0" dirty="0"/>
          </a:p>
          <a:p>
            <a:pPr marL="457200" lvl="0" indent="-342900" algn="just" rtl="0">
              <a:lnSpc>
                <a:spcPct val="100000"/>
              </a:lnSpc>
              <a:spcBef>
                <a:spcPts val="900"/>
              </a:spcBef>
              <a:spcAft>
                <a:spcPts val="0"/>
              </a:spcAft>
              <a:buSzPts val="1600"/>
              <a:buFont typeface="Times New Roman"/>
              <a:buChar char="●"/>
            </a:pPr>
            <a:r>
              <a:rPr lang="en" sz="1600" b="0" dirty="0"/>
              <a:t>There are several widely used scenarios for such a soft AP, such as Wi-Fi hotspot or tethering, peer to peer operations like streaming etc.</a:t>
            </a:r>
            <a:endParaRPr sz="1600" b="0" dirty="0"/>
          </a:p>
          <a:p>
            <a:pPr marL="457200" lvl="0" indent="-342900" algn="just" rtl="0">
              <a:lnSpc>
                <a:spcPct val="100000"/>
              </a:lnSpc>
              <a:spcBef>
                <a:spcPts val="900"/>
              </a:spcBef>
              <a:spcAft>
                <a:spcPts val="0"/>
              </a:spcAft>
              <a:buSzPts val="1600"/>
              <a:buFont typeface="Times New Roman"/>
              <a:buChar char="●"/>
            </a:pPr>
            <a:r>
              <a:rPr lang="en" sz="1600" b="0" dirty="0"/>
              <a:t>Given the above, it is crucial for 11be to show performance gains over legacy 802.11 in this ecosystem.</a:t>
            </a:r>
            <a:endParaRPr sz="1600" b="0" dirty="0"/>
          </a:p>
          <a:p>
            <a:pPr marL="914400" lvl="1" indent="-355600" algn="just" rtl="0">
              <a:lnSpc>
                <a:spcPct val="100000"/>
              </a:lnSpc>
              <a:spcBef>
                <a:spcPts val="300"/>
              </a:spcBef>
              <a:spcAft>
                <a:spcPts val="0"/>
              </a:spcAft>
              <a:buSzPts val="1500"/>
              <a:buChar char="○"/>
            </a:pPr>
            <a:r>
              <a:rPr lang="en" sz="1500" dirty="0"/>
              <a:t>As ML is a key performance enhancing feature of 11be, it is thus crucial to showcase ML performance gains in this soft AP ecosystem. </a:t>
            </a:r>
            <a:endParaRPr sz="1500" dirty="0"/>
          </a:p>
          <a:p>
            <a:pPr lvl="0" algn="just">
              <a:spcBef>
                <a:spcPts val="900"/>
              </a:spcBef>
              <a:buSzPts val="1600"/>
              <a:buFont typeface="Times New Roman"/>
              <a:buChar char="●"/>
            </a:pPr>
            <a:r>
              <a:rPr lang="en-US" sz="1600" b="0" dirty="0"/>
              <a:t>It is </a:t>
            </a:r>
            <a:r>
              <a:rPr lang="en-US" sz="1600" b="0" dirty="0" smtClean="0"/>
              <a:t>easier </a:t>
            </a:r>
            <a:r>
              <a:rPr lang="en-US" sz="1600" b="0" dirty="0"/>
              <a:t>to get ML gains when an STR AP is connected to </a:t>
            </a:r>
            <a:r>
              <a:rPr lang="en-US" sz="1600" b="0" dirty="0" smtClean="0"/>
              <a:t>STR/NSTR/TDM ML (ESRML)/single-link </a:t>
            </a:r>
            <a:r>
              <a:rPr lang="en-US" sz="1600" b="0" dirty="0"/>
              <a:t>non-APs. However, a non-AP instantiated as a soft AP is not expected to be STR over 5GHz/6GHz.</a:t>
            </a:r>
          </a:p>
          <a:p>
            <a:pPr marL="457200" lvl="0" indent="-342900" algn="just" rtl="0">
              <a:lnSpc>
                <a:spcPct val="100000"/>
              </a:lnSpc>
              <a:spcBef>
                <a:spcPts val="900"/>
              </a:spcBef>
              <a:spcAft>
                <a:spcPts val="0"/>
              </a:spcAft>
              <a:buSzPts val="1600"/>
              <a:buFont typeface="Times New Roman"/>
              <a:buChar char="●"/>
            </a:pPr>
            <a:r>
              <a:rPr lang="en" sz="1600" b="0" dirty="0" smtClean="0"/>
              <a:t>This </a:t>
            </a:r>
            <a:r>
              <a:rPr lang="en" sz="1600" b="0" dirty="0"/>
              <a:t>poses a challenge </a:t>
            </a:r>
            <a:r>
              <a:rPr lang="en" sz="1600" b="0" dirty="0" smtClean="0"/>
              <a:t>as, i</a:t>
            </a:r>
            <a:r>
              <a:rPr lang="en" sz="1500" b="0" dirty="0" smtClean="0"/>
              <a:t>t </a:t>
            </a:r>
            <a:r>
              <a:rPr lang="en" sz="1500" b="0" dirty="0"/>
              <a:t>is </a:t>
            </a:r>
            <a:r>
              <a:rPr lang="en" sz="1500" b="0" dirty="0" smtClean="0"/>
              <a:t>much more </a:t>
            </a:r>
            <a:r>
              <a:rPr lang="en" sz="1500" b="0" dirty="0"/>
              <a:t>difficult to get ML gains </a:t>
            </a:r>
            <a:r>
              <a:rPr lang="en" sz="1500" b="0" dirty="0" smtClean="0"/>
              <a:t>with an </a:t>
            </a:r>
            <a:r>
              <a:rPr lang="en" sz="1500" b="0" dirty="0"/>
              <a:t>NSTR </a:t>
            </a:r>
            <a:r>
              <a:rPr lang="en" sz="1500" b="0" dirty="0" smtClean="0"/>
              <a:t>AP. </a:t>
            </a:r>
            <a:endParaRPr b="0" dirty="0"/>
          </a:p>
          <a:p>
            <a:pPr marL="457200" lvl="0" indent="-342900" algn="just" rtl="0">
              <a:lnSpc>
                <a:spcPct val="100000"/>
              </a:lnSpc>
              <a:spcBef>
                <a:spcPts val="900"/>
              </a:spcBef>
              <a:spcAft>
                <a:spcPts val="0"/>
              </a:spcAft>
              <a:buSzPts val="1600"/>
              <a:buFont typeface="Times New Roman"/>
              <a:buChar char="●"/>
            </a:pPr>
            <a:r>
              <a:rPr lang="en" sz="1600" b="0" dirty="0"/>
              <a:t>For this reason, the NSTR soft AP needs careful design and optimization. </a:t>
            </a:r>
            <a:endParaRPr sz="16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title"/>
          </p:nvPr>
        </p:nvSpPr>
        <p:spPr>
          <a:xfrm>
            <a:off x="640800" y="458192"/>
            <a:ext cx="8229600" cy="3780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400" dirty="0"/>
              <a:t>Analysis of ML gains in an NSTR soft AP</a:t>
            </a:r>
            <a:endParaRPr sz="2400" dirty="0"/>
          </a:p>
        </p:txBody>
      </p:sp>
      <p:sp>
        <p:nvSpPr>
          <p:cNvPr id="146" name="Google Shape;146;p28"/>
          <p:cNvSpPr txBox="1">
            <a:spLocks noGrp="1"/>
          </p:cNvSpPr>
          <p:nvPr>
            <p:ph type="body" idx="1"/>
          </p:nvPr>
        </p:nvSpPr>
        <p:spPr>
          <a:xfrm>
            <a:off x="172387" y="639757"/>
            <a:ext cx="8765400" cy="4127100"/>
          </a:xfrm>
          <a:prstGeom prst="rect">
            <a:avLst/>
          </a:prstGeom>
          <a:noFill/>
          <a:ln>
            <a:noFill/>
          </a:ln>
        </p:spPr>
        <p:txBody>
          <a:bodyPr spcFirstLastPara="1" wrap="square" lIns="68575" tIns="68575" rIns="68575" bIns="68575" anchor="t" anchorCtr="0">
            <a:noAutofit/>
          </a:bodyPr>
          <a:lstStyle/>
          <a:p>
            <a:pPr marL="457200" lvl="0" indent="-342900" algn="just" rtl="0">
              <a:lnSpc>
                <a:spcPct val="100000"/>
              </a:lnSpc>
              <a:spcBef>
                <a:spcPts val="900"/>
              </a:spcBef>
              <a:spcAft>
                <a:spcPts val="0"/>
              </a:spcAft>
              <a:buSzPts val="1600"/>
              <a:buFont typeface="Times New Roman"/>
              <a:buChar char="●"/>
            </a:pPr>
            <a:r>
              <a:rPr lang="en" sz="1400" b="0" dirty="0"/>
              <a:t>ML gain can be split into 2 categories:</a:t>
            </a:r>
            <a:endParaRPr sz="1400" b="0" dirty="0"/>
          </a:p>
          <a:p>
            <a:pPr marL="914400" lvl="1" indent="-355600" algn="just" rtl="0">
              <a:lnSpc>
                <a:spcPct val="100000"/>
              </a:lnSpc>
              <a:spcBef>
                <a:spcPts val="300"/>
              </a:spcBef>
              <a:spcAft>
                <a:spcPts val="0"/>
              </a:spcAft>
              <a:buSzPts val="1500"/>
              <a:buFont typeface="Times New Roman"/>
              <a:buChar char="○"/>
            </a:pPr>
            <a:r>
              <a:rPr lang="en" sz="1400" b="1" dirty="0"/>
              <a:t>Diversity gain </a:t>
            </a:r>
            <a:r>
              <a:rPr lang="en" sz="1400" dirty="0"/>
              <a:t>that arises from the ability to transmit on any link within a set of multiple links.</a:t>
            </a:r>
            <a:endParaRPr sz="1400" dirty="0"/>
          </a:p>
          <a:p>
            <a:pPr marL="914400" lvl="1" indent="-355600" algn="just" rtl="0">
              <a:lnSpc>
                <a:spcPct val="100000"/>
              </a:lnSpc>
              <a:spcBef>
                <a:spcPts val="300"/>
              </a:spcBef>
              <a:spcAft>
                <a:spcPts val="0"/>
              </a:spcAft>
              <a:buSzPts val="1500"/>
              <a:buFont typeface="Times New Roman"/>
              <a:buChar char="○"/>
            </a:pPr>
            <a:r>
              <a:rPr lang="en" sz="1400" b="1" dirty="0"/>
              <a:t>Trunking gain </a:t>
            </a:r>
            <a:r>
              <a:rPr lang="en" sz="1400" dirty="0"/>
              <a:t>that arises from the ability to transmit a single flow simultaneously on multiple links. </a:t>
            </a:r>
            <a:endParaRPr sz="1400" dirty="0"/>
          </a:p>
          <a:p>
            <a:pPr marL="457200" lvl="0" indent="-342900" algn="just" rtl="0">
              <a:lnSpc>
                <a:spcPct val="100000"/>
              </a:lnSpc>
              <a:spcBef>
                <a:spcPts val="900"/>
              </a:spcBef>
              <a:spcAft>
                <a:spcPts val="0"/>
              </a:spcAft>
              <a:buSzPts val="1600"/>
              <a:buFont typeface="Times New Roman"/>
              <a:buChar char="●"/>
            </a:pPr>
            <a:r>
              <a:rPr lang="en" sz="1400" b="0" dirty="0"/>
              <a:t>For an NSTR soft AP:</a:t>
            </a:r>
            <a:endParaRPr sz="1400" b="0" dirty="0"/>
          </a:p>
          <a:p>
            <a:pPr marL="914400" lvl="1" indent="-355600" algn="just" rtl="0">
              <a:lnSpc>
                <a:spcPct val="100000"/>
              </a:lnSpc>
              <a:spcBef>
                <a:spcPts val="300"/>
              </a:spcBef>
              <a:spcAft>
                <a:spcPts val="0"/>
              </a:spcAft>
              <a:buSzPts val="1500"/>
              <a:buFont typeface="Times New Roman"/>
              <a:buChar char="○"/>
            </a:pPr>
            <a:r>
              <a:rPr lang="en" sz="1400" b="1" dirty="0"/>
              <a:t>Diversity gain can be obtained if a soft AP can transmit on any available link</a:t>
            </a:r>
            <a:r>
              <a:rPr lang="en" sz="1400" dirty="0"/>
              <a:t>. </a:t>
            </a:r>
            <a:r>
              <a:rPr lang="en" sz="1400" u="sng" dirty="0" smtClean="0"/>
              <a:t>Importantly, such </a:t>
            </a:r>
            <a:r>
              <a:rPr lang="en" sz="1400" u="sng" dirty="0"/>
              <a:t>gain is present irrespective of whether a soft AP is connected to an </a:t>
            </a:r>
            <a:r>
              <a:rPr lang="en" sz="1400" u="sng" dirty="0" smtClean="0"/>
              <a:t>NSTR, TDM ML (ESRML) or </a:t>
            </a:r>
            <a:r>
              <a:rPr lang="en" sz="1400" u="sng" dirty="0"/>
              <a:t>a single link non-AP.</a:t>
            </a:r>
            <a:endParaRPr sz="1400" u="sng" dirty="0"/>
          </a:p>
          <a:p>
            <a:pPr marL="914400" lvl="1" indent="-355600" algn="just" rtl="0">
              <a:lnSpc>
                <a:spcPct val="100000"/>
              </a:lnSpc>
              <a:spcBef>
                <a:spcPts val="300"/>
              </a:spcBef>
              <a:spcAft>
                <a:spcPts val="0"/>
              </a:spcAft>
              <a:buSzPts val="1500"/>
              <a:buFont typeface="Times New Roman"/>
              <a:buChar char="○"/>
            </a:pPr>
            <a:r>
              <a:rPr lang="en" sz="1400" b="1" dirty="0"/>
              <a:t>Trunking gain is difficult to obtain</a:t>
            </a:r>
            <a:r>
              <a:rPr lang="en" sz="1400" dirty="0"/>
              <a:t>, as an NSTR soft AP would need to access both links at the same time and using full EDCA on both links (as required by regulations such in as ETSI and also followed by LAA/NRU). The probability of doing so is low.  </a:t>
            </a:r>
            <a:r>
              <a:rPr lang="en" sz="1400" u="sng" dirty="0"/>
              <a:t>Further, trunking gain can be obtained only when the NSTR soft AP is connected to NSTR </a:t>
            </a:r>
            <a:r>
              <a:rPr lang="en" sz="1400" u="sng" dirty="0" smtClean="0"/>
              <a:t>non-AP(s</a:t>
            </a:r>
            <a:r>
              <a:rPr lang="en" sz="1400" u="sng" dirty="0"/>
              <a:t>) and not for single link non-APs</a:t>
            </a:r>
            <a:r>
              <a:rPr lang="en" sz="1400" dirty="0"/>
              <a:t>.</a:t>
            </a:r>
            <a:endParaRPr sz="1400" dirty="0"/>
          </a:p>
          <a:p>
            <a:pPr marL="914400" lvl="1" indent="-323850" algn="just" rtl="0">
              <a:spcBef>
                <a:spcPts val="300"/>
              </a:spcBef>
              <a:spcAft>
                <a:spcPts val="0"/>
              </a:spcAft>
              <a:buSzPts val="1500"/>
              <a:buFont typeface="Noto Sans Symbols"/>
              <a:buChar char="○"/>
            </a:pPr>
            <a:r>
              <a:rPr lang="en" sz="1400" dirty="0"/>
              <a:t>Note that some proposals in TGbe argue that a device should redraw backoff on the winning link even if it is idle, in case other link becomes busy while waiting. The motivation for doing so is to prevent collision on the winning link. This will however reduce ML gain for an AP or soft AP.</a:t>
            </a:r>
            <a:endParaRPr sz="1200" u="sng" dirty="0"/>
          </a:p>
          <a:p>
            <a:pPr marL="457200" lvl="0" indent="-342900" algn="just" rtl="0">
              <a:lnSpc>
                <a:spcPct val="100000"/>
              </a:lnSpc>
              <a:spcBef>
                <a:spcPts val="900"/>
              </a:spcBef>
              <a:spcAft>
                <a:spcPts val="0"/>
              </a:spcAft>
              <a:buSzPts val="1600"/>
              <a:buChar char="●"/>
            </a:pPr>
            <a:r>
              <a:rPr lang="en" sz="1400" b="0" dirty="0"/>
              <a:t>Given the above, it is beneficial to analyze NSTR soft AP proposals with respect to achievability of primarily diversity gain and secondarily trunking gain.</a:t>
            </a:r>
            <a:endParaRPr sz="1400" b="0" dirty="0"/>
          </a:p>
          <a:p>
            <a:pPr marL="0" lvl="0" indent="0" algn="just" rtl="0">
              <a:lnSpc>
                <a:spcPct val="100000"/>
              </a:lnSpc>
              <a:spcBef>
                <a:spcPts val="900"/>
              </a:spcBef>
              <a:spcAft>
                <a:spcPts val="0"/>
              </a:spcAft>
              <a:buSzPts val="1800"/>
              <a:buNone/>
            </a:pPr>
            <a:endParaRP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9"/>
          <p:cNvSpPr txBox="1">
            <a:spLocks noGrp="1"/>
          </p:cNvSpPr>
          <p:nvPr>
            <p:ph type="title"/>
          </p:nvPr>
        </p:nvSpPr>
        <p:spPr>
          <a:xfrm>
            <a:off x="403128" y="475858"/>
            <a:ext cx="9040800" cy="5061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500" dirty="0"/>
              <a:t>A Baseline NSTR soft AP proposal (1)</a:t>
            </a:r>
            <a:endParaRPr sz="2500" dirty="0"/>
          </a:p>
        </p:txBody>
      </p:sp>
      <p:sp>
        <p:nvSpPr>
          <p:cNvPr id="152" name="Google Shape;152;p29"/>
          <p:cNvSpPr txBox="1">
            <a:spLocks noGrp="1"/>
          </p:cNvSpPr>
          <p:nvPr>
            <p:ph type="body" idx="1"/>
          </p:nvPr>
        </p:nvSpPr>
        <p:spPr>
          <a:xfrm>
            <a:off x="320850" y="827950"/>
            <a:ext cx="8465700" cy="3906000"/>
          </a:xfrm>
          <a:prstGeom prst="rect">
            <a:avLst/>
          </a:prstGeom>
          <a:noFill/>
          <a:ln>
            <a:noFill/>
          </a:ln>
        </p:spPr>
        <p:txBody>
          <a:bodyPr spcFirstLastPara="1" wrap="square" lIns="68575" tIns="68575" rIns="68575" bIns="68575" anchor="t" anchorCtr="0">
            <a:noAutofit/>
          </a:bodyPr>
          <a:lstStyle/>
          <a:p>
            <a:pPr marL="457200" lvl="0" indent="-342900" algn="just" rtl="0">
              <a:lnSpc>
                <a:spcPct val="100000"/>
              </a:lnSpc>
              <a:spcBef>
                <a:spcPts val="900"/>
              </a:spcBef>
              <a:spcAft>
                <a:spcPts val="0"/>
              </a:spcAft>
              <a:buSzPts val="1600"/>
              <a:buFont typeface="Times New Roman"/>
              <a:buChar char="●"/>
            </a:pPr>
            <a:r>
              <a:rPr lang="en" sz="1600" b="0" dirty="0"/>
              <a:t>IEEE 802.11-20/755r1 [1] introduced the concept of a soft AP for 11be. </a:t>
            </a:r>
            <a:endParaRPr dirty="0"/>
          </a:p>
          <a:p>
            <a:pPr marL="457200" lvl="0" indent="-342900" algn="just" rtl="0">
              <a:lnSpc>
                <a:spcPct val="100000"/>
              </a:lnSpc>
              <a:spcBef>
                <a:spcPts val="900"/>
              </a:spcBef>
              <a:spcAft>
                <a:spcPts val="0"/>
              </a:spcAft>
              <a:buSzPts val="1600"/>
              <a:buFont typeface="Times New Roman"/>
              <a:buChar char="●"/>
            </a:pPr>
            <a:r>
              <a:rPr lang="en" sz="1600" b="0" dirty="0"/>
              <a:t>The proposal classifies links into basic and conditional, with the following constraints:</a:t>
            </a:r>
            <a:endParaRPr sz="1600" b="0" dirty="0"/>
          </a:p>
          <a:p>
            <a:pPr marL="914400" lvl="1" indent="-355600" algn="just" rtl="0">
              <a:lnSpc>
                <a:spcPct val="100000"/>
              </a:lnSpc>
              <a:spcBef>
                <a:spcPts val="300"/>
              </a:spcBef>
              <a:spcAft>
                <a:spcPts val="0"/>
              </a:spcAft>
              <a:buSzPts val="1500"/>
              <a:buFont typeface="Times New Roman"/>
              <a:buChar char="○"/>
            </a:pPr>
            <a:r>
              <a:rPr lang="en" sz="1500" dirty="0"/>
              <a:t>A soft AP communicates with </a:t>
            </a:r>
            <a:r>
              <a:rPr lang="en" sz="1500" u="sng" dirty="0"/>
              <a:t>legacy non-APs </a:t>
            </a:r>
            <a:r>
              <a:rPr lang="en" sz="1500" dirty="0"/>
              <a:t>only on the basic link</a:t>
            </a:r>
            <a:endParaRPr dirty="0"/>
          </a:p>
          <a:p>
            <a:pPr marL="914400" lvl="1" indent="-355600" algn="just" rtl="0">
              <a:lnSpc>
                <a:spcPct val="100000"/>
              </a:lnSpc>
              <a:spcBef>
                <a:spcPts val="300"/>
              </a:spcBef>
              <a:spcAft>
                <a:spcPts val="0"/>
              </a:spcAft>
              <a:buSzPts val="1500"/>
              <a:buFont typeface="Times New Roman"/>
              <a:buChar char="○"/>
            </a:pPr>
            <a:r>
              <a:rPr lang="en" sz="1500" dirty="0"/>
              <a:t>A soft AP can communicate with </a:t>
            </a:r>
            <a:r>
              <a:rPr lang="en" sz="1500" u="sng" dirty="0"/>
              <a:t>11be non-APs </a:t>
            </a:r>
            <a:r>
              <a:rPr lang="en" sz="1500" dirty="0"/>
              <a:t>on both basic and conditional links.</a:t>
            </a:r>
            <a:endParaRPr sz="1500" dirty="0"/>
          </a:p>
          <a:p>
            <a:pPr marL="1371600" lvl="2" indent="-323850" algn="just" rtl="0">
              <a:lnSpc>
                <a:spcPct val="100000"/>
              </a:lnSpc>
              <a:spcBef>
                <a:spcPts val="300"/>
              </a:spcBef>
              <a:spcAft>
                <a:spcPts val="0"/>
              </a:spcAft>
              <a:buSzPts val="1500"/>
              <a:buFont typeface="Times New Roman"/>
              <a:buChar char="■"/>
            </a:pPr>
            <a:r>
              <a:rPr lang="en" sz="1400" dirty="0"/>
              <a:t>However the conditional link is included in a transmission only when the basic link is also included.</a:t>
            </a:r>
            <a:endParaRPr sz="1600" b="0" dirty="0"/>
          </a:p>
          <a:p>
            <a:pPr marL="457200" lvl="0" indent="-342900" algn="just" rtl="0">
              <a:lnSpc>
                <a:spcPct val="100000"/>
              </a:lnSpc>
              <a:spcBef>
                <a:spcPts val="900"/>
              </a:spcBef>
              <a:spcAft>
                <a:spcPts val="0"/>
              </a:spcAft>
              <a:buSzPts val="1600"/>
              <a:buFont typeface="Times New Roman"/>
              <a:buChar char="●"/>
            </a:pPr>
            <a:r>
              <a:rPr lang="en" sz="1600" b="0" dirty="0"/>
              <a:t>The benefits of such a classification into basic and conditional links, with restricted access on the conditional link, are as follows:</a:t>
            </a:r>
            <a:endParaRPr sz="1600" b="0" dirty="0"/>
          </a:p>
          <a:p>
            <a:pPr marL="914400" lvl="1" indent="-330200" algn="just" rtl="0">
              <a:lnSpc>
                <a:spcPct val="100000"/>
              </a:lnSpc>
              <a:spcBef>
                <a:spcPts val="900"/>
              </a:spcBef>
              <a:spcAft>
                <a:spcPts val="0"/>
              </a:spcAft>
              <a:buSzPts val="1600"/>
              <a:buFont typeface="Times New Roman"/>
              <a:buChar char="○"/>
            </a:pPr>
            <a:r>
              <a:rPr lang="en" sz="1500" dirty="0"/>
              <a:t>It p</a:t>
            </a:r>
            <a:r>
              <a:rPr lang="en" sz="1500" b="0" dirty="0"/>
              <a:t>revents the situation where a non-AP transmits to a soft AP on a link on which the soft AP is </a:t>
            </a:r>
            <a:r>
              <a:rPr lang="en" sz="1500" dirty="0"/>
              <a:t>unavailable</a:t>
            </a:r>
            <a:r>
              <a:rPr lang="en" sz="1500" b="0" dirty="0"/>
              <a:t>. This is achieved for all non-APs including </a:t>
            </a:r>
            <a:r>
              <a:rPr lang="en" sz="1500" dirty="0" smtClean="0"/>
              <a:t>pre-11ax </a:t>
            </a:r>
            <a:r>
              <a:rPr lang="en" sz="1500" dirty="0"/>
              <a:t>non-APs, without any need to regulate or protect untriggered UL transmissions.</a:t>
            </a:r>
            <a:endParaRPr sz="1500" dirty="0"/>
          </a:p>
          <a:p>
            <a:pPr marL="914400" marR="0" lvl="1" indent="-355600" algn="just" rtl="0">
              <a:lnSpc>
                <a:spcPct val="100000"/>
              </a:lnSpc>
              <a:spcBef>
                <a:spcPts val="300"/>
              </a:spcBef>
              <a:spcAft>
                <a:spcPts val="0"/>
              </a:spcAft>
              <a:buSzPts val="1500"/>
              <a:buChar char="○"/>
            </a:pPr>
            <a:r>
              <a:rPr lang="en" sz="1500" dirty="0"/>
              <a:t>Is s</a:t>
            </a:r>
            <a:r>
              <a:rPr lang="en" sz="1500" b="0" dirty="0"/>
              <a:t>imple and without any corner case issues.</a:t>
            </a:r>
            <a:endParaRPr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0"/>
          <p:cNvSpPr txBox="1">
            <a:spLocks noGrp="1"/>
          </p:cNvSpPr>
          <p:nvPr>
            <p:ph type="title"/>
          </p:nvPr>
        </p:nvSpPr>
        <p:spPr>
          <a:xfrm>
            <a:off x="434350" y="460425"/>
            <a:ext cx="8450700" cy="4128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500">
                <a:solidFill>
                  <a:schemeClr val="dk1"/>
                </a:solidFill>
              </a:rPr>
              <a:t>A Baseline NSTR soft AP proposal</a:t>
            </a:r>
            <a:r>
              <a:rPr lang="en" sz="2500"/>
              <a:t> (2)</a:t>
            </a:r>
            <a:endParaRPr sz="2500"/>
          </a:p>
        </p:txBody>
      </p:sp>
      <p:sp>
        <p:nvSpPr>
          <p:cNvPr id="158" name="Google Shape;158;p30"/>
          <p:cNvSpPr txBox="1">
            <a:spLocks noGrp="1"/>
          </p:cNvSpPr>
          <p:nvPr>
            <p:ph type="body" idx="1"/>
          </p:nvPr>
        </p:nvSpPr>
        <p:spPr>
          <a:xfrm>
            <a:off x="346500" y="740775"/>
            <a:ext cx="8346300" cy="3807600"/>
          </a:xfrm>
          <a:prstGeom prst="rect">
            <a:avLst/>
          </a:prstGeom>
          <a:noFill/>
          <a:ln>
            <a:noFill/>
          </a:ln>
        </p:spPr>
        <p:txBody>
          <a:bodyPr spcFirstLastPara="1" wrap="square" lIns="68575" tIns="68575" rIns="68575" bIns="68575" anchor="t" anchorCtr="0">
            <a:noAutofit/>
          </a:bodyPr>
          <a:lstStyle/>
          <a:p>
            <a:pPr marL="457200" lvl="0" indent="-330200" algn="just" rtl="0">
              <a:spcBef>
                <a:spcPts val="900"/>
              </a:spcBef>
              <a:spcAft>
                <a:spcPts val="0"/>
              </a:spcAft>
              <a:buSzPts val="1600"/>
              <a:buChar char="●"/>
            </a:pPr>
            <a:r>
              <a:rPr lang="en" sz="1600" b="0" dirty="0"/>
              <a:t>The downsides of such a classification into basic and conditional links are:</a:t>
            </a:r>
            <a:endParaRPr sz="1600" b="0" dirty="0"/>
          </a:p>
          <a:p>
            <a:pPr marL="914400" lvl="1" indent="-323850" algn="just" rtl="0">
              <a:spcBef>
                <a:spcPts val="300"/>
              </a:spcBef>
              <a:spcAft>
                <a:spcPts val="0"/>
              </a:spcAft>
              <a:buSzPts val="1500"/>
              <a:buChar char="○"/>
            </a:pPr>
            <a:r>
              <a:rPr lang="en" sz="1500" dirty="0"/>
              <a:t>It doesn’t provide any ML diversity gain, as the conditional link can be accessed only when the basic link is available and cannot be accessed on its own.</a:t>
            </a:r>
            <a:endParaRPr sz="1500" dirty="0"/>
          </a:p>
          <a:p>
            <a:pPr marL="914400" lvl="1" indent="-323850" algn="just" rtl="0">
              <a:spcBef>
                <a:spcPts val="300"/>
              </a:spcBef>
              <a:spcAft>
                <a:spcPts val="0"/>
              </a:spcAft>
              <a:buSzPts val="1500"/>
              <a:buChar char="○"/>
            </a:pPr>
            <a:r>
              <a:rPr lang="en" sz="1500" dirty="0"/>
              <a:t>There would be no gain from the presence of an additional second (conditional) link in case the soft AP is connected to only single-link non-APs.  This is because single-link non-APs must stay only on the basic link.</a:t>
            </a:r>
            <a:endParaRPr sz="1500" b="0" dirty="0"/>
          </a:p>
          <a:p>
            <a:pPr marL="457200" lvl="0" indent="-323850" algn="just" rtl="0">
              <a:lnSpc>
                <a:spcPct val="100000"/>
              </a:lnSpc>
              <a:spcBef>
                <a:spcPts val="300"/>
              </a:spcBef>
              <a:spcAft>
                <a:spcPts val="0"/>
              </a:spcAft>
              <a:buSzPts val="1500"/>
              <a:buFont typeface="Times New Roman"/>
              <a:buChar char="●"/>
            </a:pPr>
            <a:r>
              <a:rPr lang="en" sz="1600" b="0" dirty="0"/>
              <a:t>Summary: The NSTR soft AP proposal in 755r1 provides a viable first step towards defining a soft AP in 11be. However, it provides limited ML performance gain despite requiring a dual radio non-AP in 5GHz/6GHz.</a:t>
            </a:r>
            <a:endParaRPr sz="1600" b="0" dirty="0"/>
          </a:p>
          <a:p>
            <a:pPr marL="0" lvl="0" indent="0" algn="just" rtl="0">
              <a:lnSpc>
                <a:spcPct val="100000"/>
              </a:lnSpc>
              <a:spcBef>
                <a:spcPts val="900"/>
              </a:spcBef>
              <a:spcAft>
                <a:spcPts val="0"/>
              </a:spcAft>
              <a:buSzPts val="1800"/>
              <a:buNone/>
            </a:pP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1"/>
          <p:cNvSpPr txBox="1">
            <a:spLocks noGrp="1"/>
          </p:cNvSpPr>
          <p:nvPr>
            <p:ph type="title"/>
          </p:nvPr>
        </p:nvSpPr>
        <p:spPr>
          <a:xfrm>
            <a:off x="430477" y="532151"/>
            <a:ext cx="8805300" cy="492598"/>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400"/>
              <a:t>Additions to the baseline NSTR soft AP proposal (1)</a:t>
            </a:r>
            <a:endParaRPr sz="2400">
              <a:solidFill>
                <a:srgbClr val="FF0000"/>
              </a:solidFill>
            </a:endParaRPr>
          </a:p>
        </p:txBody>
      </p:sp>
      <p:sp>
        <p:nvSpPr>
          <p:cNvPr id="164" name="Google Shape;164;p31"/>
          <p:cNvSpPr txBox="1">
            <a:spLocks noGrp="1"/>
          </p:cNvSpPr>
          <p:nvPr>
            <p:ph type="body" idx="1"/>
          </p:nvPr>
        </p:nvSpPr>
        <p:spPr>
          <a:xfrm>
            <a:off x="213307" y="1005920"/>
            <a:ext cx="8686800" cy="3801900"/>
          </a:xfrm>
          <a:prstGeom prst="rect">
            <a:avLst/>
          </a:prstGeom>
          <a:noFill/>
          <a:ln>
            <a:noFill/>
          </a:ln>
        </p:spPr>
        <p:txBody>
          <a:bodyPr spcFirstLastPara="1" wrap="square" lIns="68575" tIns="68575" rIns="68575" bIns="68575" anchor="t" anchorCtr="0">
            <a:noAutofit/>
          </a:bodyPr>
          <a:lstStyle/>
          <a:p>
            <a:pPr marL="457200" lvl="0" indent="-336550" algn="just" rtl="0">
              <a:lnSpc>
                <a:spcPct val="100000"/>
              </a:lnSpc>
              <a:spcBef>
                <a:spcPts val="900"/>
              </a:spcBef>
              <a:spcAft>
                <a:spcPts val="0"/>
              </a:spcAft>
              <a:buSzPts val="1700"/>
              <a:buChar char="●"/>
            </a:pPr>
            <a:r>
              <a:rPr lang="en" sz="1600" b="0"/>
              <a:t>As discussed earlier, due to the NSTR nature of a soft AP, it is challenging to achieve ML performance gains with a soft AP. </a:t>
            </a:r>
            <a:endParaRPr/>
          </a:p>
          <a:p>
            <a:pPr marL="457200" lvl="0" indent="-336550" algn="just" rtl="0">
              <a:lnSpc>
                <a:spcPct val="100000"/>
              </a:lnSpc>
              <a:spcBef>
                <a:spcPts val="900"/>
              </a:spcBef>
              <a:spcAft>
                <a:spcPts val="0"/>
              </a:spcAft>
              <a:buSzPts val="1700"/>
              <a:buChar char="●"/>
            </a:pPr>
            <a:r>
              <a:rPr lang="en" sz="1600" b="0"/>
              <a:t>In addition to the goal of achieving ML gain, the following are pertinent:</a:t>
            </a:r>
            <a:endParaRPr/>
          </a:p>
          <a:p>
            <a:pPr marL="914400" lvl="1" indent="-355600" algn="just" rtl="0">
              <a:lnSpc>
                <a:spcPct val="100000"/>
              </a:lnSpc>
              <a:spcBef>
                <a:spcPts val="300"/>
              </a:spcBef>
              <a:spcAft>
                <a:spcPts val="0"/>
              </a:spcAft>
              <a:buSzPts val="1500"/>
              <a:buFont typeface="Times New Roman"/>
              <a:buChar char="○"/>
            </a:pPr>
            <a:r>
              <a:rPr lang="en" sz="1500"/>
              <a:t>Any new procedure to achieve ML gain may not be applicable to legacy non-APs.</a:t>
            </a:r>
            <a:endParaRPr sz="1500"/>
          </a:p>
          <a:p>
            <a:pPr marL="914400" lvl="1" indent="-355600" algn="just" rtl="0">
              <a:lnSpc>
                <a:spcPct val="100000"/>
              </a:lnSpc>
              <a:spcBef>
                <a:spcPts val="300"/>
              </a:spcBef>
              <a:spcAft>
                <a:spcPts val="0"/>
              </a:spcAft>
              <a:buSzPts val="1500"/>
              <a:buFont typeface="Times New Roman"/>
              <a:buChar char="○"/>
            </a:pPr>
            <a:r>
              <a:rPr lang="en" sz="1500"/>
              <a:t>Any such procedure has to be fair to legacy non-APs.</a:t>
            </a:r>
            <a:endParaRPr/>
          </a:p>
          <a:p>
            <a:pPr marL="457200" lvl="0" indent="-336550" algn="just" rtl="0">
              <a:lnSpc>
                <a:spcPct val="100000"/>
              </a:lnSpc>
              <a:spcBef>
                <a:spcPts val="900"/>
              </a:spcBef>
              <a:spcAft>
                <a:spcPts val="0"/>
              </a:spcAft>
              <a:buSzPts val="1700"/>
              <a:buFont typeface="Times New Roman"/>
              <a:buChar char="●"/>
            </a:pPr>
            <a:r>
              <a:rPr lang="en" sz="1600" b="0"/>
              <a:t>It is clear that in order to achieve ML diversity gain, the soft AP and its associated non-APs must be allowed to access the different links independent of each other, as much as is feasible under the NSTR constraints.</a:t>
            </a:r>
            <a:endParaRPr sz="1600" b="0"/>
          </a:p>
          <a:p>
            <a:pPr marL="457200" lvl="0" indent="-330200" algn="just" rtl="0">
              <a:lnSpc>
                <a:spcPct val="100000"/>
              </a:lnSpc>
              <a:spcBef>
                <a:spcPts val="900"/>
              </a:spcBef>
              <a:spcAft>
                <a:spcPts val="0"/>
              </a:spcAft>
              <a:buSzPts val="1600"/>
              <a:buChar char="●"/>
            </a:pPr>
            <a:r>
              <a:rPr lang="en" sz="1600" b="0"/>
              <a:t>The primary challenge in allowing unrestricted access on both links for such an NSTR soft AP is that a non-AP may then transmit to the soft AP on a link on which it is presently unavailable due to transmission/reception on another link. This would lead to packet errors and CW increases which can temporarily starve UL transmissions from the non-AP.</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2"/>
          <p:cNvSpPr txBox="1">
            <a:spLocks noGrp="1"/>
          </p:cNvSpPr>
          <p:nvPr>
            <p:ph type="title"/>
          </p:nvPr>
        </p:nvSpPr>
        <p:spPr>
          <a:xfrm>
            <a:off x="321700" y="532150"/>
            <a:ext cx="8795700" cy="492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400"/>
              <a:t>Additions to the baseline NSTR soft AP proposal (2)</a:t>
            </a:r>
            <a:endParaRPr sz="2400">
              <a:solidFill>
                <a:srgbClr val="FF0000"/>
              </a:solidFill>
            </a:endParaRPr>
          </a:p>
        </p:txBody>
      </p:sp>
      <p:sp>
        <p:nvSpPr>
          <p:cNvPr id="170" name="Google Shape;170;p32"/>
          <p:cNvSpPr txBox="1">
            <a:spLocks noGrp="1"/>
          </p:cNvSpPr>
          <p:nvPr>
            <p:ph type="body" idx="1"/>
          </p:nvPr>
        </p:nvSpPr>
        <p:spPr>
          <a:xfrm>
            <a:off x="213307" y="929720"/>
            <a:ext cx="8686800" cy="3801900"/>
          </a:xfrm>
          <a:prstGeom prst="rect">
            <a:avLst/>
          </a:prstGeom>
          <a:noFill/>
          <a:ln>
            <a:noFill/>
          </a:ln>
        </p:spPr>
        <p:txBody>
          <a:bodyPr spcFirstLastPara="1" wrap="square" lIns="68575" tIns="68575" rIns="68575" bIns="68575" anchor="t" anchorCtr="0">
            <a:noAutofit/>
          </a:bodyPr>
          <a:lstStyle/>
          <a:p>
            <a:pPr marL="457200" lvl="0" indent="-330200" algn="just" rtl="0">
              <a:lnSpc>
                <a:spcPct val="100000"/>
              </a:lnSpc>
              <a:spcBef>
                <a:spcPts val="900"/>
              </a:spcBef>
              <a:spcAft>
                <a:spcPts val="0"/>
              </a:spcAft>
              <a:buSzPts val="1600"/>
              <a:buChar char="●"/>
            </a:pPr>
            <a:r>
              <a:rPr lang="en" sz="1600" b="0" dirty="0"/>
              <a:t>Note that the problem of transmitting on a link on which the softAP is unavailable, exists only for untriggered UL transmissions from a non-AP.</a:t>
            </a:r>
            <a:endParaRPr sz="1600" b="0" dirty="0"/>
          </a:p>
          <a:p>
            <a:pPr marL="457200" lvl="0" indent="-330200" algn="just" rtl="0">
              <a:lnSpc>
                <a:spcPct val="100000"/>
              </a:lnSpc>
              <a:spcBef>
                <a:spcPts val="900"/>
              </a:spcBef>
              <a:spcAft>
                <a:spcPts val="0"/>
              </a:spcAft>
              <a:buSzPts val="1600"/>
              <a:buChar char="●"/>
            </a:pPr>
            <a:r>
              <a:rPr lang="en" sz="1600" b="0" dirty="0"/>
              <a:t>There can be </a:t>
            </a:r>
            <a:r>
              <a:rPr lang="en" sz="1600" b="0" dirty="0" smtClean="0"/>
              <a:t>several ways to solve this problem, </a:t>
            </a:r>
            <a:r>
              <a:rPr lang="en" sz="1600" b="0" dirty="0"/>
              <a:t>some of which can be applied together:</a:t>
            </a:r>
            <a:endParaRPr sz="1600" b="0" dirty="0"/>
          </a:p>
          <a:p>
            <a:pPr marL="914400" lvl="1" indent="-323850" algn="just" rtl="0">
              <a:lnSpc>
                <a:spcPct val="100000"/>
              </a:lnSpc>
              <a:spcBef>
                <a:spcPts val="900"/>
              </a:spcBef>
              <a:spcAft>
                <a:spcPts val="0"/>
              </a:spcAft>
              <a:buSzPts val="1500"/>
              <a:buChar char="○"/>
            </a:pPr>
            <a:r>
              <a:rPr lang="en" sz="1500" b="0" dirty="0"/>
              <a:t>Mandate RTS/CTS before untriggered UL transmissions. </a:t>
            </a:r>
            <a:r>
              <a:rPr lang="en" sz="1500" dirty="0" smtClean="0"/>
              <a:t>It’s possible for an </a:t>
            </a:r>
            <a:r>
              <a:rPr lang="en" sz="1500" dirty="0"/>
              <a:t>AP </a:t>
            </a:r>
            <a:r>
              <a:rPr lang="en" sz="1500" dirty="0" smtClean="0"/>
              <a:t>to set </a:t>
            </a:r>
            <a:r>
              <a:rPr lang="en" sz="1500" dirty="0"/>
              <a:t>this policy only for </a:t>
            </a:r>
            <a:r>
              <a:rPr lang="en" sz="1500" dirty="0" smtClean="0"/>
              <a:t>11be </a:t>
            </a:r>
            <a:r>
              <a:rPr lang="en" sz="1500" dirty="0"/>
              <a:t>and </a:t>
            </a:r>
            <a:r>
              <a:rPr lang="en" sz="1500" dirty="0" smtClean="0"/>
              <a:t>11ax </a:t>
            </a:r>
            <a:r>
              <a:rPr lang="en" sz="1500" dirty="0"/>
              <a:t>non-APs and not earlier.</a:t>
            </a:r>
            <a:endParaRPr sz="1500" b="0" dirty="0"/>
          </a:p>
          <a:p>
            <a:pPr lvl="1" indent="-323850" algn="just">
              <a:spcBef>
                <a:spcPts val="900"/>
              </a:spcBef>
              <a:buSzPts val="1500"/>
              <a:buChar char="○"/>
            </a:pPr>
            <a:r>
              <a:rPr lang="en" sz="1500" b="0" dirty="0"/>
              <a:t>Minimize untriggered UL transmissions by setting large CW at the non-AP and manage UL data via triggered transmissions. This is similar to a cellular system. </a:t>
            </a:r>
            <a:r>
              <a:rPr lang="en" sz="1500" dirty="0"/>
              <a:t>It’s possible for an AP to set this policy </a:t>
            </a:r>
            <a:r>
              <a:rPr lang="en" sz="1500" dirty="0" smtClean="0"/>
              <a:t>only </a:t>
            </a:r>
            <a:r>
              <a:rPr lang="en" sz="1500" dirty="0"/>
              <a:t>for </a:t>
            </a:r>
            <a:r>
              <a:rPr lang="en" sz="1500" dirty="0" smtClean="0"/>
              <a:t>11be </a:t>
            </a:r>
            <a:r>
              <a:rPr lang="en" sz="1500" dirty="0"/>
              <a:t>and </a:t>
            </a:r>
            <a:r>
              <a:rPr lang="en" sz="1500" dirty="0" smtClean="0"/>
              <a:t>11ax </a:t>
            </a:r>
            <a:r>
              <a:rPr lang="en" sz="1500" dirty="0"/>
              <a:t>non-APs and not earlier.</a:t>
            </a:r>
            <a:endParaRPr sz="1500" b="0" dirty="0"/>
          </a:p>
          <a:p>
            <a:pPr marL="1371600" lvl="2" indent="-323850" algn="just" rtl="0">
              <a:lnSpc>
                <a:spcPct val="100000"/>
              </a:lnSpc>
              <a:spcBef>
                <a:spcPts val="900"/>
              </a:spcBef>
              <a:spcAft>
                <a:spcPts val="0"/>
              </a:spcAft>
              <a:buSzPts val="1500"/>
              <a:buChar char="■"/>
            </a:pPr>
            <a:r>
              <a:rPr lang="en" sz="1400" dirty="0"/>
              <a:t>Due to latency considerations, an exception can be made for AC_VO in unloaded conditions.</a:t>
            </a:r>
            <a:endParaRPr sz="1500" b="0" dirty="0"/>
          </a:p>
          <a:p>
            <a:pPr marL="914400" lvl="1" indent="-323850" algn="just" rtl="0">
              <a:lnSpc>
                <a:spcPct val="100000"/>
              </a:lnSpc>
              <a:spcBef>
                <a:spcPts val="900"/>
              </a:spcBef>
              <a:spcAft>
                <a:spcPts val="0"/>
              </a:spcAft>
              <a:buSzPts val="1500"/>
              <a:buChar char="○"/>
            </a:pPr>
            <a:r>
              <a:rPr lang="en" sz="1500" b="0" dirty="0"/>
              <a:t>Allow a soft AP to transmit CTS even when it is receiving on another link. This can be based on the soft AP</a:t>
            </a:r>
            <a:r>
              <a:rPr lang="en" sz="1500" dirty="0"/>
              <a:t>’</a:t>
            </a:r>
            <a:r>
              <a:rPr lang="en" sz="1500" b="0" dirty="0"/>
              <a:t>s decision on whether transmission of CTS on this link will significantly interfere with reception on the other link. The CTS can indicate a NAV that aligns the end points of the receptions on the 2 links.</a:t>
            </a:r>
            <a:endParaRPr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3"/>
          <p:cNvSpPr txBox="1">
            <a:spLocks noGrp="1"/>
          </p:cNvSpPr>
          <p:nvPr>
            <p:ph type="title"/>
          </p:nvPr>
        </p:nvSpPr>
        <p:spPr>
          <a:xfrm>
            <a:off x="430475" y="455950"/>
            <a:ext cx="8403600" cy="4926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400"/>
              <a:t>Additions to the baseline NSTR soft AP proposal (3)</a:t>
            </a:r>
            <a:endParaRPr sz="2400">
              <a:solidFill>
                <a:srgbClr val="FF0000"/>
              </a:solidFill>
            </a:endParaRPr>
          </a:p>
        </p:txBody>
      </p:sp>
      <p:sp>
        <p:nvSpPr>
          <p:cNvPr id="176" name="Google Shape;176;p33"/>
          <p:cNvSpPr txBox="1">
            <a:spLocks noGrp="1"/>
          </p:cNvSpPr>
          <p:nvPr>
            <p:ph type="body" idx="1"/>
          </p:nvPr>
        </p:nvSpPr>
        <p:spPr>
          <a:xfrm>
            <a:off x="347425" y="929725"/>
            <a:ext cx="8486700" cy="3801900"/>
          </a:xfrm>
          <a:prstGeom prst="rect">
            <a:avLst/>
          </a:prstGeom>
          <a:noFill/>
          <a:ln>
            <a:noFill/>
          </a:ln>
        </p:spPr>
        <p:txBody>
          <a:bodyPr spcFirstLastPara="1" wrap="square" lIns="68575" tIns="68575" rIns="68575" bIns="68575" anchor="t" anchorCtr="0">
            <a:noAutofit/>
          </a:bodyPr>
          <a:lstStyle/>
          <a:p>
            <a:pPr marL="457200" lvl="0" indent="-330200" algn="just" rtl="0">
              <a:lnSpc>
                <a:spcPct val="100000"/>
              </a:lnSpc>
              <a:spcBef>
                <a:spcPts val="900"/>
              </a:spcBef>
              <a:spcAft>
                <a:spcPts val="0"/>
              </a:spcAft>
              <a:buSzPts val="1600"/>
              <a:buChar char="●"/>
            </a:pPr>
            <a:r>
              <a:rPr lang="en" sz="1600" b="0" dirty="0"/>
              <a:t>Considering that most solutions to mitigate the effects of NSTR deafness cannot be applied to pre-11ax non-APs, we split the NSTR softAP ecosystem into the following two configurations and propose different solutions for each.</a:t>
            </a:r>
            <a:endParaRPr sz="1600" b="0" dirty="0"/>
          </a:p>
          <a:p>
            <a:pPr marL="914400" lvl="1" indent="-355600" algn="just" rtl="0">
              <a:lnSpc>
                <a:spcPct val="100000"/>
              </a:lnSpc>
              <a:spcBef>
                <a:spcPts val="300"/>
              </a:spcBef>
              <a:spcAft>
                <a:spcPts val="0"/>
              </a:spcAft>
              <a:buSzPts val="1500"/>
              <a:buFont typeface="Times New Roman"/>
              <a:buChar char="○"/>
            </a:pPr>
            <a:r>
              <a:rPr lang="en" sz="1500" dirty="0"/>
              <a:t>Configuration 1: NSTR soft AP connected to non-APs a significant percentage of which are 11ax or 11be.</a:t>
            </a:r>
            <a:endParaRPr sz="1500" dirty="0"/>
          </a:p>
          <a:p>
            <a:pPr marL="914400" lvl="1" indent="-355600" algn="just" rtl="0">
              <a:lnSpc>
                <a:spcPct val="100000"/>
              </a:lnSpc>
              <a:spcBef>
                <a:spcPts val="300"/>
              </a:spcBef>
              <a:spcAft>
                <a:spcPts val="0"/>
              </a:spcAft>
              <a:buSzPts val="1500"/>
              <a:buFont typeface="Times New Roman"/>
              <a:buChar char="○"/>
            </a:pPr>
            <a:r>
              <a:rPr lang="en" sz="1500" dirty="0"/>
              <a:t>Configuration 2: NSTR soft AP connected to non-APs a significant percentage of which are pre-11ax. </a:t>
            </a:r>
            <a:endParaRPr sz="1500" dirty="0"/>
          </a:p>
          <a:p>
            <a:pPr marL="457200" lvl="1" indent="-336550" algn="just" rtl="0">
              <a:lnSpc>
                <a:spcPct val="100000"/>
              </a:lnSpc>
              <a:spcBef>
                <a:spcPts val="900"/>
              </a:spcBef>
              <a:spcAft>
                <a:spcPts val="0"/>
              </a:spcAft>
              <a:buSzPts val="1700"/>
              <a:buFont typeface="Times New Roman"/>
              <a:buChar char="●"/>
            </a:pPr>
            <a:r>
              <a:rPr lang="en" sz="1600" dirty="0"/>
              <a:t>It is expected that Configuration 1 will become the most prevalent and important when 11be soft APs are commercially available. </a:t>
            </a:r>
            <a:endParaRPr sz="1600" dirty="0"/>
          </a:p>
          <a:p>
            <a:pPr marL="457200" lvl="1" indent="-330200" algn="just" rtl="0">
              <a:lnSpc>
                <a:spcPct val="100000"/>
              </a:lnSpc>
              <a:spcBef>
                <a:spcPts val="900"/>
              </a:spcBef>
              <a:spcAft>
                <a:spcPts val="0"/>
              </a:spcAft>
              <a:buSzPts val="1600"/>
              <a:buChar char="●"/>
            </a:pPr>
            <a:r>
              <a:rPr lang="en" sz="1600" dirty="0"/>
              <a:t>So, for Configuration 1, we propose solutions that maximize the ML diversity gain, while for Configuration 2, we propose solutions that extract whatever ML diversity gain is feasible without causing unfairness or leading to corner case issues.</a:t>
            </a:r>
            <a:endParaRPr sz="1600"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6720</TotalTime>
  <Words>3144</Words>
  <Application>Microsoft Office PowerPoint</Application>
  <PresentationFormat>On-screen Show (16:9)</PresentationFormat>
  <Paragraphs>179</Paragraphs>
  <Slides>21</Slides>
  <Notes>21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Noto Sans Symbols</vt:lpstr>
      <vt:lpstr>Times New Roman</vt:lpstr>
      <vt:lpstr>Simple Light</vt:lpstr>
      <vt:lpstr>802-11-Submission</vt:lpstr>
      <vt:lpstr>Proposals for an NSTR soft AP</vt:lpstr>
      <vt:lpstr>Overview</vt:lpstr>
      <vt:lpstr>The NSTR soft AP ecosystem and its importance to 802.11be </vt:lpstr>
      <vt:lpstr>Analysis of ML gains in an NSTR soft AP</vt:lpstr>
      <vt:lpstr>A Baseline NSTR soft AP proposal (1)</vt:lpstr>
      <vt:lpstr>A Baseline NSTR soft AP proposal (2)</vt:lpstr>
      <vt:lpstr>Additions to the baseline NSTR soft AP proposal (1)</vt:lpstr>
      <vt:lpstr>Additions to the baseline NSTR soft AP proposal (2)</vt:lpstr>
      <vt:lpstr>Additions to the baseline NSTR soft AP proposal (3)</vt:lpstr>
      <vt:lpstr>Additions to the baseline NSTR soft AP proposal –NSTR soft AP connected to non-APs a significant % of which are 11ax or 11be (1)</vt:lpstr>
      <vt:lpstr>Additions to the baseline NSTR soft AP proposal –NSTR soft AP connected to non-APs a significant % of which are 11ax or 11be (2)</vt:lpstr>
      <vt:lpstr>Additions to the baseline NSTR soft AP proposal –NSTR soft AP connected to non-APs a significant % of which are 11ax or 11be (3)</vt:lpstr>
      <vt:lpstr>Additions to the baseline NSTR soft AP proposal –NSTR soft AP connected to non-APs a significant % of which are 11ax or 11be (4)</vt:lpstr>
      <vt:lpstr>Additions to the baseline NSTR soft AP proposal –NSTR soft AP connected to non-APs a significant percentage of which are pre-11ax (1)</vt:lpstr>
      <vt:lpstr>Additions to the baseline NSTR soft AP proposal –NSTR soft AP connected to non-APs a significant percentage of which are pre-11ax (2)</vt:lpstr>
      <vt:lpstr>Additions to the baseline NSTR soft AP proposal –NSTR soft AP connected to non-APs a significant percentage of which are pre-11ax (3)</vt:lpstr>
      <vt:lpstr>Estimated Standardization Effort (in addition to what is required to define an NSTR non-AP)</vt:lpstr>
      <vt:lpstr>Conclusion</vt:lpstr>
      <vt:lpstr>Straw Poll 1</vt:lpstr>
      <vt:lpstr>Straw Poll 2</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 for an NSTR soft AP</dc:title>
  <dc:creator>Shubhodeep Adhikari</dc:creator>
  <cp:lastModifiedBy>Shubhodeep Adhikari</cp:lastModifiedBy>
  <cp:revision>19</cp:revision>
  <dcterms:modified xsi:type="dcterms:W3CDTF">2020-09-30T16:31:38Z</dcterms:modified>
</cp:coreProperties>
</file>