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1054" r:id="rId3"/>
    <p:sldId id="1064" r:id="rId4"/>
    <p:sldId id="1065" r:id="rId5"/>
    <p:sldId id="1055" r:id="rId6"/>
    <p:sldId id="1066" r:id="rId7"/>
    <p:sldId id="1062" r:id="rId8"/>
    <p:sldId id="1051" r:id="rId9"/>
    <p:sldId id="1067" r:id="rId10"/>
    <p:sldId id="1058" r:id="rId11"/>
    <p:sldId id="1057" r:id="rId12"/>
    <p:sldId id="1060" r:id="rId13"/>
    <p:sldId id="1061" r:id="rId14"/>
    <p:sldId id="1063" r:id="rId15"/>
    <p:sldId id="1059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802.11-20/1534r8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</a:t>
            </a:r>
            <a:r>
              <a:rPr lang="en-US" altLang="zh-CN" dirty="0" smtClean="0"/>
              <a:t>field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>
                <a:solidFill>
                  <a:srgbClr val="0000FF"/>
                </a:solidFill>
              </a:rPr>
              <a:t>P</a:t>
            </a:r>
            <a:r>
              <a:rPr lang="en-US" altLang="zh-CN" dirty="0" smtClean="0">
                <a:solidFill>
                  <a:srgbClr val="0000FF"/>
                </a:solidFill>
              </a:rPr>
              <a:t>ower Management </a:t>
            </a:r>
            <a:r>
              <a:rPr lang="en-US" altLang="zh-CN" dirty="0" smtClean="0"/>
              <a:t>for 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</a:t>
            </a:r>
            <a:r>
              <a:rPr lang="en-US" altLang="zh-CN" sz="1600" dirty="0"/>
              <a:t>] 11-20-1554-01-00be-ml-reconfiguration.pptx</a:t>
            </a:r>
          </a:p>
          <a:p>
            <a:r>
              <a:rPr lang="en-US" altLang="zh-CN" sz="1600" dirty="0" smtClean="0"/>
              <a:t>[</a:t>
            </a:r>
            <a:r>
              <a:rPr lang="en-US" altLang="zh-CN" sz="1600" dirty="0"/>
              <a:t>3] </a:t>
            </a:r>
            <a:r>
              <a:rPr lang="en-US" altLang="zh-CN" sz="1600" dirty="0" smtClean="0"/>
              <a:t>11-20-1890-00-00be-reconsideration-on-sta-mac-address-of-non-AP-mld.ppt</a:t>
            </a:r>
          </a:p>
          <a:p>
            <a:r>
              <a:rPr lang="en-US" altLang="zh-CN" sz="1600" dirty="0" smtClean="0"/>
              <a:t>[4] IEEE 802.11 </a:t>
            </a:r>
            <a:r>
              <a:rPr lang="en-US" altLang="zh-CN" sz="1600" dirty="0" err="1" smtClean="0"/>
              <a:t>Rmd</a:t>
            </a:r>
            <a:r>
              <a:rPr lang="en-US" altLang="zh-CN" sz="1600" dirty="0" smtClean="0"/>
              <a:t> 5.0</a:t>
            </a:r>
            <a:endParaRPr lang="en-US" altLang="zh-CN" sz="1600" dirty="0"/>
          </a:p>
          <a:p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[Motion 106, </a:t>
            </a:r>
            <a:r>
              <a:rPr lang="en-US" altLang="zh-CN" dirty="0"/>
              <a:t>[30]</a:t>
            </a:r>
            <a:r>
              <a:rPr lang="en-GB" altLang="zh-CN" dirty="0"/>
              <a:t> and </a:t>
            </a:r>
            <a:r>
              <a:rPr lang="en-US" altLang="zh-CN" dirty="0"/>
              <a:t>[235]</a:t>
            </a:r>
            <a:r>
              <a:rPr lang="en-GB" altLang="zh-CN" dirty="0" smtClean="0"/>
              <a:t>]</a:t>
            </a:r>
            <a:r>
              <a:rPr lang="en-US" altLang="zh-CN" dirty="0"/>
              <a:t> </a:t>
            </a:r>
            <a:r>
              <a:rPr lang="en-GB" altLang="zh-CN" dirty="0" smtClean="0"/>
              <a:t>An </a:t>
            </a:r>
            <a:r>
              <a:rPr lang="en-GB" altLang="zh-CN" dirty="0"/>
              <a:t>AP MLD can recommend a non-AP MLD to use one or more enabled links</a:t>
            </a:r>
            <a:r>
              <a:rPr lang="en-GB" altLang="zh-CN" dirty="0" smtClean="0"/>
              <a:t>.</a:t>
            </a:r>
          </a:p>
          <a:p>
            <a:pPr lvl="2"/>
            <a:r>
              <a:rPr lang="en-GB" altLang="zh-CN" dirty="0"/>
              <a:t>The AP’s indication could be carried in a broadcast or a unicast frame</a:t>
            </a:r>
            <a:r>
              <a:rPr lang="en-GB" altLang="zh-CN" dirty="0" smtClean="0"/>
              <a:t>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For the AP MLD, it has three links which respectively operates at 2.4 GHz, 5 GHz and 6 GHz </a:t>
            </a:r>
            <a:endParaRPr lang="zh-CN" altLang="en-US" sz="1800" dirty="0"/>
          </a:p>
          <a:p>
            <a:r>
              <a:rPr lang="en-US" altLang="zh-CN" sz="1800" dirty="0" smtClean="0"/>
              <a:t>For a multiple-radio non-AP MLD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assume that it has two radios, one is only for the 2.4 GHz band, the other one is for either 5 GHz band or 6 GHz band. </a:t>
            </a:r>
          </a:p>
          <a:p>
            <a:r>
              <a:rPr lang="en-US" altLang="zh-CN" sz="1800" dirty="0" smtClean="0"/>
              <a:t>When the non-AP MLD requests to setup three links, then link 1 and link 2 will share a common physical STA, as illustrated in the below figure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222" y="4051984"/>
            <a:ext cx="3824381" cy="24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65" y="1844824"/>
            <a:ext cx="8132270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9202" y="1844823"/>
            <a:ext cx="8189998" cy="4630589"/>
          </a:xfrm>
        </p:spPr>
        <p:txBody>
          <a:bodyPr/>
          <a:lstStyle/>
          <a:p>
            <a:r>
              <a:rPr lang="en-US" altLang="zh-CN" sz="1800" dirty="0"/>
              <a:t>According to the following motion, a Radio ID subfield may be needed when a non-AP MLD has multiple affiliated physical STAs</a:t>
            </a:r>
          </a:p>
          <a:p>
            <a:pPr lvl="1"/>
            <a:r>
              <a:rPr lang="en-GB" altLang="zh-CN" sz="1600" dirty="0"/>
              <a:t>[Motion 106, </a:t>
            </a:r>
            <a:r>
              <a:rPr lang="en-US" altLang="zh-CN" sz="1600" dirty="0"/>
              <a:t>[30]</a:t>
            </a:r>
            <a:r>
              <a:rPr lang="en-GB" altLang="zh-CN" sz="1600" dirty="0"/>
              <a:t> and </a:t>
            </a:r>
            <a:r>
              <a:rPr lang="en-US" altLang="zh-CN" sz="1600" dirty="0"/>
              <a:t>[235]</a:t>
            </a:r>
            <a:r>
              <a:rPr lang="en-GB" altLang="zh-CN" sz="1600" dirty="0" smtClean="0"/>
              <a:t>]</a:t>
            </a:r>
            <a:r>
              <a:rPr lang="en-US" altLang="zh-CN" sz="1600" dirty="0" smtClean="0"/>
              <a:t> </a:t>
            </a:r>
            <a:r>
              <a:rPr lang="en-GB" altLang="zh-CN" sz="1600" dirty="0" smtClean="0"/>
              <a:t>An </a:t>
            </a:r>
            <a:r>
              <a:rPr lang="en-GB" altLang="zh-CN" sz="1600" dirty="0"/>
              <a:t>AP MLD can recommend a non-AP MLD to use one or more enabled links</a:t>
            </a:r>
            <a:r>
              <a:rPr lang="en-GB" altLang="zh-CN" sz="1600" dirty="0" smtClean="0"/>
              <a:t>.</a:t>
            </a:r>
          </a:p>
          <a:p>
            <a:pPr lvl="2"/>
            <a:r>
              <a:rPr lang="en-GB" altLang="zh-CN" sz="1400" dirty="0"/>
              <a:t>The AP’s indication could be carried in a broadcast or a unicast frame</a:t>
            </a:r>
            <a:r>
              <a:rPr lang="en-GB" altLang="zh-CN" sz="1400" dirty="0" smtClean="0"/>
              <a:t>.</a:t>
            </a:r>
            <a:endParaRPr lang="en-US" altLang="zh-CN" sz="1400" dirty="0"/>
          </a:p>
          <a:p>
            <a:r>
              <a:rPr lang="en-US" altLang="zh-CN" sz="1800" dirty="0"/>
              <a:t>If multiple Per-STA profiles have the same </a:t>
            </a:r>
            <a:r>
              <a:rPr lang="en-US" altLang="zh-CN" sz="1800" dirty="0">
                <a:solidFill>
                  <a:srgbClr val="0000FF"/>
                </a:solidFill>
              </a:rPr>
              <a:t>Radio ID</a:t>
            </a:r>
            <a:r>
              <a:rPr lang="en-US" altLang="zh-CN" sz="1800" dirty="0"/>
              <a:t>, that means these links share a common physical STA. </a:t>
            </a:r>
          </a:p>
          <a:p>
            <a:pPr lvl="1"/>
            <a:r>
              <a:rPr lang="en-US" altLang="zh-CN" sz="1600" dirty="0" smtClean="0"/>
              <a:t>The Radio ID </a:t>
            </a:r>
            <a:r>
              <a:rPr lang="en-US" altLang="zh-CN" sz="1600" dirty="0"/>
              <a:t>of STA transmitted (Re-)Association Request frame is 0 by </a:t>
            </a:r>
            <a:r>
              <a:rPr lang="en-US" altLang="zh-CN" sz="1600" dirty="0" smtClean="0"/>
              <a:t>default.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The Radio ID also can be used in the following operations</a:t>
            </a:r>
          </a:p>
          <a:p>
            <a:pPr lvl="1"/>
            <a:r>
              <a:rPr lang="en-US" altLang="zh-CN" sz="1600" dirty="0"/>
              <a:t>Giving more information to AP to </a:t>
            </a:r>
            <a:r>
              <a:rPr lang="en-GB" altLang="zh-CN" sz="1600" dirty="0" smtClean="0"/>
              <a:t>decide </a:t>
            </a:r>
            <a:r>
              <a:rPr lang="en-GB" altLang="zh-CN" sz="1600" dirty="0"/>
              <a:t>the TID-to-link mapping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at association time or later</a:t>
            </a:r>
          </a:p>
          <a:p>
            <a:pPr lvl="1"/>
            <a:r>
              <a:rPr lang="en-GB" altLang="zh-CN" sz="1600" dirty="0"/>
              <a:t>Change the STA-AP mapping at the association time or later </a:t>
            </a:r>
            <a:r>
              <a:rPr lang="en-GB" altLang="zh-CN" sz="1600" dirty="0" smtClean="0"/>
              <a:t>[2]. </a:t>
            </a:r>
          </a:p>
          <a:p>
            <a:pPr lvl="2"/>
            <a:r>
              <a:rPr lang="en-US" altLang="zh-CN" sz="1400" dirty="0"/>
              <a:t>Note when only one MAC address for a non-AP MLD is adopted by 11be group in the future [3], there is a need to distinguish affiliated STAs</a:t>
            </a:r>
          </a:p>
          <a:p>
            <a:pPr lvl="2"/>
            <a:endParaRPr lang="en-US" altLang="zh-CN" sz="14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3465" y="1658356"/>
            <a:ext cx="8206680" cy="1763498"/>
          </a:xfrm>
        </p:spPr>
        <p:txBody>
          <a:bodyPr/>
          <a:lstStyle/>
          <a:p>
            <a:r>
              <a:rPr lang="en-GB" altLang="zh-CN" sz="2000" dirty="0" smtClean="0"/>
              <a:t>Example. Change </a:t>
            </a:r>
            <a:r>
              <a:rPr lang="en-GB" altLang="zh-CN" sz="2000" dirty="0"/>
              <a:t>the STA-AP mapping </a:t>
            </a:r>
            <a:endParaRPr lang="en-GB" altLang="zh-CN" sz="2000" dirty="0" smtClean="0"/>
          </a:p>
          <a:p>
            <a:pPr lvl="1"/>
            <a:r>
              <a:rPr lang="en-GB" altLang="zh-CN" sz="1600" dirty="0" smtClean="0"/>
              <a:t>Assuming that AP MLD has </a:t>
            </a:r>
            <a:r>
              <a:rPr lang="en-US" altLang="zh-CN" sz="1600" dirty="0" smtClean="0"/>
              <a:t>three</a:t>
            </a:r>
            <a:r>
              <a:rPr lang="en-GB" altLang="zh-CN" sz="1600" dirty="0" smtClean="0"/>
              <a:t> links, which respectively operates at 2.4 GHz (corresponding link 0), 5 GHz</a:t>
            </a:r>
            <a:r>
              <a:rPr lang="en-US" altLang="zh-CN" sz="1600" dirty="0" smtClean="0"/>
              <a:t> </a:t>
            </a:r>
            <a:r>
              <a:rPr lang="en-GB" altLang="zh-CN" sz="1600" dirty="0" smtClean="0"/>
              <a:t>(corresponding </a:t>
            </a:r>
            <a:r>
              <a:rPr lang="en-GB" altLang="zh-CN" sz="1600" dirty="0"/>
              <a:t>link </a:t>
            </a:r>
            <a:r>
              <a:rPr lang="en-GB" altLang="zh-CN" sz="1600" dirty="0" smtClean="0"/>
              <a:t>1) and 6 GHz </a:t>
            </a:r>
            <a:r>
              <a:rPr lang="en-GB" altLang="zh-CN" sz="1600" dirty="0"/>
              <a:t>(corresponding link </a:t>
            </a:r>
            <a:r>
              <a:rPr lang="en-GB" altLang="zh-CN" sz="1600" dirty="0" smtClean="0"/>
              <a:t>2 and a low-latency BSS is setup on it)</a:t>
            </a:r>
            <a:endParaRPr lang="en-GB" altLang="zh-CN" sz="1600" dirty="0" smtClean="0"/>
          </a:p>
          <a:p>
            <a:pPr lvl="1"/>
            <a:r>
              <a:rPr lang="en-GB" altLang="zh-CN" sz="1600" dirty="0" smtClean="0"/>
              <a:t>Non-AP MLD has </a:t>
            </a:r>
            <a:r>
              <a:rPr lang="en-US" altLang="zh-CN" sz="1600" dirty="0" smtClean="0"/>
              <a:t>multiple </a:t>
            </a:r>
            <a:r>
              <a:rPr lang="en-GB" altLang="zh-CN" sz="1600" dirty="0" smtClean="0"/>
              <a:t>switchable </a:t>
            </a:r>
            <a:r>
              <a:rPr lang="en-GB" altLang="zh-CN" sz="1600" dirty="0" smtClean="0"/>
              <a:t>radios which can operate at </a:t>
            </a:r>
            <a:r>
              <a:rPr lang="en-GB" altLang="zh-CN" sz="1600" dirty="0"/>
              <a:t>2.4 GHz, </a:t>
            </a:r>
            <a:r>
              <a:rPr lang="en-GB" altLang="zh-CN" sz="1600" dirty="0" smtClean="0"/>
              <a:t>5 GHz </a:t>
            </a:r>
            <a:r>
              <a:rPr lang="en-GB" altLang="zh-CN" sz="1600" dirty="0"/>
              <a:t>and 6 </a:t>
            </a:r>
            <a:r>
              <a:rPr lang="en-GB" altLang="zh-CN" sz="1600" dirty="0" smtClean="0"/>
              <a:t>GHz, but with different capabilities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962593" y="3641111"/>
            <a:ext cx="0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>
            <a:off x="2762793" y="3670780"/>
            <a:ext cx="0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2668805" y="3790496"/>
            <a:ext cx="1748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Request to setup the following links: </a:t>
            </a:r>
          </a:p>
          <a:p>
            <a:pPr algn="ctr"/>
            <a:r>
              <a:rPr lang="en-US" altLang="zh-CN" dirty="0" smtClean="0"/>
              <a:t> &lt;Link 0, Radio 0&gt;,</a:t>
            </a:r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2, </a:t>
            </a:r>
            <a:r>
              <a:rPr lang="en-US" altLang="zh-CN" dirty="0" smtClean="0"/>
              <a:t>Radio 1&gt;, </a:t>
            </a: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972409" y="4061881"/>
            <a:ext cx="1790384" cy="3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 flipH="1">
            <a:off x="962592" y="5216296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/>
          <p:cNvSpPr txBox="1"/>
          <p:nvPr/>
        </p:nvSpPr>
        <p:spPr>
          <a:xfrm>
            <a:off x="427478" y="3302313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422899" y="3333853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 MLD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 rot="716500">
            <a:off x="1040482" y="3962415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Request </a:t>
            </a:r>
          </a:p>
        </p:txBody>
      </p:sp>
      <p:sp>
        <p:nvSpPr>
          <p:cNvPr id="31" name="矩形 30"/>
          <p:cNvSpPr/>
          <p:nvPr/>
        </p:nvSpPr>
        <p:spPr>
          <a:xfrm rot="20902906">
            <a:off x="937821" y="5124538"/>
            <a:ext cx="1853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Response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668805" y="4889131"/>
            <a:ext cx="1748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Accept to setup the following links: </a:t>
            </a:r>
          </a:p>
          <a:p>
            <a:pPr algn="ctr"/>
            <a:r>
              <a:rPr lang="en-US" altLang="zh-CN" dirty="0" smtClean="0"/>
              <a:t> &lt;Link 0, Radio 0&gt;,</a:t>
            </a:r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1,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1&gt;</a:t>
            </a:r>
            <a:endParaRPr lang="en-US" altLang="zh-CN" dirty="0" smtClean="0"/>
          </a:p>
        </p:txBody>
      </p:sp>
      <p:cxnSp>
        <p:nvCxnSpPr>
          <p:cNvPr id="18" name="直接箭头连接符 17"/>
          <p:cNvCxnSpPr/>
          <p:nvPr/>
        </p:nvCxnSpPr>
        <p:spPr bwMode="auto">
          <a:xfrm>
            <a:off x="5415539" y="3724471"/>
            <a:ext cx="9816" cy="2400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7215739" y="3754140"/>
            <a:ext cx="0" cy="24564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文本框 19"/>
          <p:cNvSpPr txBox="1"/>
          <p:nvPr/>
        </p:nvSpPr>
        <p:spPr>
          <a:xfrm>
            <a:off x="7094446" y="3437993"/>
            <a:ext cx="174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Request to setup the following links: </a:t>
            </a:r>
          </a:p>
          <a:p>
            <a:pPr algn="ctr"/>
            <a:r>
              <a:rPr lang="en-US" altLang="zh-CN" dirty="0" smtClean="0"/>
              <a:t> &lt;Link 0, Radio 0&gt;,</a:t>
            </a:r>
          </a:p>
          <a:p>
            <a:pPr algn="ctr"/>
            <a:r>
              <a:rPr lang="en-US" altLang="zh-CN" dirty="0" smtClean="0"/>
              <a:t>&lt;Link 1, Radio 1&gt;, </a:t>
            </a:r>
          </a:p>
          <a:p>
            <a:pPr algn="ctr"/>
            <a:r>
              <a:rPr lang="en-US" altLang="zh-CN" dirty="0" smtClean="0"/>
              <a:t>&lt;Link 2, Radio 2&gt;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5425355" y="3851614"/>
            <a:ext cx="1790384" cy="3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 flipH="1">
            <a:off x="5415538" y="4908293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4880424" y="3385673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548605" y="3360087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 MLD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 rot="716500">
            <a:off x="5493428" y="3752148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Request </a:t>
            </a:r>
          </a:p>
        </p:txBody>
      </p:sp>
      <p:sp>
        <p:nvSpPr>
          <p:cNvPr id="28" name="矩形 27"/>
          <p:cNvSpPr/>
          <p:nvPr/>
        </p:nvSpPr>
        <p:spPr>
          <a:xfrm rot="20902906">
            <a:off x="5390767" y="4816535"/>
            <a:ext cx="1853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Response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121751" y="4581128"/>
            <a:ext cx="1748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Accept to setup the following links: </a:t>
            </a:r>
          </a:p>
          <a:p>
            <a:pPr algn="ctr"/>
            <a:r>
              <a:rPr lang="en-US" altLang="zh-CN" dirty="0" smtClean="0"/>
              <a:t> &lt;Link 0, Radio 0&gt;,</a:t>
            </a:r>
          </a:p>
          <a:p>
            <a:pPr algn="ctr"/>
            <a:r>
              <a:rPr lang="en-US" altLang="zh-CN" dirty="0" smtClean="0"/>
              <a:t>&lt;Link 1, Radio 2&gt;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31640" y="6087539"/>
            <a:ext cx="1710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Case 1. Association time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5301222" y="6154291"/>
            <a:ext cx="2032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Case 2. After </a:t>
            </a:r>
            <a:r>
              <a:rPr lang="en-US" altLang="zh-CN" dirty="0"/>
              <a:t>a</a:t>
            </a:r>
            <a:r>
              <a:rPr lang="en-US" altLang="zh-CN" dirty="0" smtClean="0"/>
              <a:t>ssociation time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 flipH="1">
            <a:off x="5394622" y="5580249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7242121" y="5499926"/>
            <a:ext cx="170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Recommend to setup </a:t>
            </a:r>
            <a:r>
              <a:rPr lang="en-US" altLang="zh-CN" dirty="0" smtClean="0"/>
              <a:t>&lt;Link 2, Radio 1&gt;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19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setup</a:t>
            </a:r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latency of the delay-sensitive traffic when 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</a:t>
            </a:r>
            <a:r>
              <a:rPr lang="en-US" altLang="zh-CN" sz="1800" dirty="0" smtClean="0"/>
              <a:t>1. </a:t>
            </a:r>
            <a:r>
              <a:rPr lang="en-US" altLang="zh-CN" sz="1800" dirty="0"/>
              <a:t>Capability Information is MLD-level</a:t>
            </a:r>
          </a:p>
          <a:p>
            <a:pPr lvl="1"/>
            <a:r>
              <a:rPr lang="en-US" altLang="zh-CN" sz="1800" dirty="0" smtClean="0"/>
              <a:t>Option 2. </a:t>
            </a:r>
            <a:r>
              <a:rPr lang="en-US" altLang="zh-CN" sz="1800" dirty="0"/>
              <a:t>Capability Information is link-level</a:t>
            </a:r>
          </a:p>
          <a:p>
            <a:pPr lvl="2"/>
            <a:r>
              <a:rPr lang="en-US" altLang="zh-CN" dirty="0"/>
              <a:t>But the values of some subfields in Capability Information field 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56791"/>
            <a:ext cx="7772400" cy="4762629"/>
          </a:xfrm>
        </p:spPr>
        <p:txBody>
          <a:bodyPr/>
          <a:lstStyle/>
          <a:p>
            <a:r>
              <a:rPr lang="en-US" altLang="zh-CN" dirty="0" smtClean="0"/>
              <a:t>In the current Spec., the AP MLD maybe accept or reject some requested links with one of the following Status Code values [4]: </a:t>
            </a:r>
          </a:p>
          <a:p>
            <a:pPr lvl="1"/>
            <a:r>
              <a:rPr lang="en-US" altLang="zh-CN" sz="1000" dirty="0" smtClean="0"/>
              <a:t>0:   SUCCESS</a:t>
            </a:r>
            <a:endParaRPr lang="en-US" altLang="zh-CN" sz="1000" b="0" dirty="0" smtClean="0"/>
          </a:p>
          <a:p>
            <a:pPr lvl="1"/>
            <a:r>
              <a:rPr lang="en-US" altLang="zh-CN" sz="1000" b="0" dirty="0" smtClean="0">
                <a:solidFill>
                  <a:srgbClr val="C00000"/>
                </a:solidFill>
              </a:rPr>
              <a:t>1:   REFUSED_REASON_UNSPECIFIED</a:t>
            </a:r>
          </a:p>
          <a:p>
            <a:pPr lvl="1"/>
            <a:r>
              <a:rPr lang="en-US" altLang="zh-CN" sz="1000" b="0" dirty="0" smtClean="0"/>
              <a:t>10: REFUSED_CAPABILITIES_MISMATCH</a:t>
            </a:r>
          </a:p>
          <a:p>
            <a:pPr lvl="1"/>
            <a:r>
              <a:rPr lang="en-US" altLang="zh-CN" sz="1000" b="0" dirty="0" smtClean="0">
                <a:solidFill>
                  <a:srgbClr val="FF00FF"/>
                </a:solidFill>
              </a:rPr>
              <a:t>11: DENIED_NO_ASSOCIATION_EXISTS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12: DENIED_OTHER_REASON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17: DENIED_NO_MORE_STAS</a:t>
            </a:r>
            <a:endParaRPr lang="en-US" altLang="zh-CN" sz="1000" dirty="0">
              <a:solidFill>
                <a:srgbClr val="C00000"/>
              </a:solidFill>
            </a:endParaRPr>
          </a:p>
          <a:p>
            <a:pPr lvl="1"/>
            <a:r>
              <a:rPr lang="en-US" altLang="zh-CN" sz="1000" dirty="0">
                <a:solidFill>
                  <a:srgbClr val="C00000"/>
                </a:solidFill>
              </a:rPr>
              <a:t>18: </a:t>
            </a:r>
            <a:r>
              <a:rPr lang="en-US" altLang="zh-CN" sz="1000" dirty="0" smtClean="0">
                <a:solidFill>
                  <a:srgbClr val="C00000"/>
                </a:solidFill>
              </a:rPr>
              <a:t>REFUSED_BASIC_RATES_MISMATCH</a:t>
            </a:r>
          </a:p>
          <a:p>
            <a:pPr lvl="1"/>
            <a:r>
              <a:rPr lang="en-US" altLang="zh-CN" sz="1000" dirty="0" smtClean="0"/>
              <a:t>19: DENIED_NO_SHORT_PREAMBLE_SUPPORT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22: REJECTED_SPECTRUM_MANAGEMENT_REQUIRED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23: REJECTED_BAD_POWER_CAPABILITY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24: REJECTED_BAD_SUPPORTED_CHANNELS</a:t>
            </a:r>
          </a:p>
          <a:p>
            <a:pPr lvl="1"/>
            <a:r>
              <a:rPr lang="en-US" altLang="zh-CN" sz="1000" dirty="0" smtClean="0"/>
              <a:t>25: DENIED_NO_SHORT_SLOT_TIME_SUPPORT</a:t>
            </a:r>
          </a:p>
          <a:p>
            <a:pPr lvl="1"/>
            <a:r>
              <a:rPr lang="en-US" altLang="zh-CN" sz="1000" dirty="0" smtClean="0">
                <a:solidFill>
                  <a:srgbClr val="FF00FF"/>
                </a:solidFill>
              </a:rPr>
              <a:t>27: </a:t>
            </a:r>
            <a:r>
              <a:rPr lang="en-US" altLang="zh-CN" sz="1000" dirty="0">
                <a:solidFill>
                  <a:srgbClr val="FF00FF"/>
                </a:solidFill>
              </a:rPr>
              <a:t>DENIED_NO_HT_SUPPORT</a:t>
            </a:r>
          </a:p>
          <a:p>
            <a:pPr lvl="1"/>
            <a:r>
              <a:rPr lang="en-US" altLang="zh-CN" sz="1000" dirty="0">
                <a:solidFill>
                  <a:srgbClr val="C00000"/>
                </a:solidFill>
              </a:rPr>
              <a:t>30: </a:t>
            </a:r>
            <a:r>
              <a:rPr lang="en-US" altLang="zh-CN" sz="1000" dirty="0" smtClean="0">
                <a:solidFill>
                  <a:srgbClr val="C00000"/>
                </a:solidFill>
              </a:rPr>
              <a:t>REFUSED_TEMPORARILY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33: DENIED_INSUFFICIENT_BANDWIDTH</a:t>
            </a:r>
          </a:p>
          <a:p>
            <a:pPr lvl="1"/>
            <a:r>
              <a:rPr lang="en-US" altLang="zh-CN" sz="1000" dirty="0">
                <a:solidFill>
                  <a:srgbClr val="C00000"/>
                </a:solidFill>
              </a:rPr>
              <a:t>34: </a:t>
            </a:r>
            <a:r>
              <a:rPr lang="en-US" altLang="zh-CN" sz="1000" dirty="0" smtClean="0">
                <a:solidFill>
                  <a:srgbClr val="C00000"/>
                </a:solidFill>
              </a:rPr>
              <a:t>DENIED_POOR_CHANNEL_CONDITIONS</a:t>
            </a:r>
          </a:p>
          <a:p>
            <a:pPr lvl="1"/>
            <a:r>
              <a:rPr lang="en-US" altLang="zh-CN" sz="1000" dirty="0" smtClean="0">
                <a:solidFill>
                  <a:srgbClr val="FF00FF"/>
                </a:solidFill>
              </a:rPr>
              <a:t>35: DENIED_QOS_NOT_SUPPORTED</a:t>
            </a:r>
          </a:p>
          <a:p>
            <a:pPr lvl="1"/>
            <a:r>
              <a:rPr lang="en-US" altLang="zh-CN" sz="1000" dirty="0" smtClean="0">
                <a:solidFill>
                  <a:srgbClr val="FF00FF"/>
                </a:solidFill>
              </a:rPr>
              <a:t>51: DENIED_LISTEN_INTERVAL_TOO_LARGE</a:t>
            </a:r>
            <a:endParaRPr lang="en-US" altLang="zh-CN" sz="4800" dirty="0" smtClean="0">
              <a:solidFill>
                <a:srgbClr val="FF00FF"/>
              </a:solidFill>
            </a:endParaRPr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291032" y="4797152"/>
            <a:ext cx="2820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C00000"/>
                </a:solidFill>
              </a:rPr>
              <a:t>M</a:t>
            </a:r>
            <a:r>
              <a:rPr lang="en-US" altLang="zh-CN" sz="1600" dirty="0" smtClean="0">
                <a:solidFill>
                  <a:srgbClr val="C00000"/>
                </a:solidFill>
              </a:rPr>
              <a:t>ost of them can be link-level. 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440809" y="2746721"/>
            <a:ext cx="4703192" cy="133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92: REFUSED_EXTERNAL_REASON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93: REFUSED_AP_OUT_OF_MEMORY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94: REJECTED_EMERGENCY_SERVICES_NOT_SUPPORTED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99: DENIED_WITH_SUGGESTED_BAND_AND_CHANNEL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103: DENIED_DUE_TO_SPECTRUM_MANAGEMENT</a:t>
            </a:r>
          </a:p>
          <a:p>
            <a:pPr lvl="1"/>
            <a:r>
              <a:rPr lang="en-US" altLang="zh-CN" sz="1000" kern="0" dirty="0" smtClean="0">
                <a:solidFill>
                  <a:srgbClr val="FF00FF"/>
                </a:solidFill>
              </a:rPr>
              <a:t>104: DENIED_VHT_NOT_SUPPORTED</a:t>
            </a: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Status </a:t>
            </a:r>
            <a:r>
              <a:rPr lang="en-US" altLang="zh-CN" dirty="0" smtClean="0"/>
              <a:t>Code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altLang="zh-CN" sz="2000" dirty="0"/>
              <a:t>Then the AP MLD needs to respectively indicate whether the requested link is set up successfully through a corresponding </a:t>
            </a:r>
            <a:r>
              <a:rPr lang="en-US" altLang="zh-CN" sz="2000" dirty="0">
                <a:solidFill>
                  <a:srgbClr val="0000FF"/>
                </a:solidFill>
              </a:rPr>
              <a:t>Status Code</a:t>
            </a:r>
            <a:r>
              <a:rPr lang="en-US" altLang="zh-CN" sz="2000" dirty="0"/>
              <a:t> subfield</a:t>
            </a:r>
          </a:p>
          <a:p>
            <a:pPr lvl="1"/>
            <a:r>
              <a:rPr lang="en-US" altLang="zh-CN" sz="1800" dirty="0"/>
              <a:t>If the transmitting link is rejected, then the association is considered failed</a:t>
            </a:r>
          </a:p>
          <a:p>
            <a:pPr lvl="1"/>
            <a:r>
              <a:rPr lang="en-US" altLang="zh-CN" sz="1800" dirty="0"/>
              <a:t>If the transmitting link is accepted and all of non-transmitting links are rejected, then the STA-level association is considered successful</a:t>
            </a:r>
          </a:p>
          <a:p>
            <a:pPr lvl="1"/>
            <a:r>
              <a:rPr lang="en-US" altLang="zh-CN" sz="1800" dirty="0"/>
              <a:t>If the transmitting link is accepted and at least one of non-transmitting links is accepted, then the MLD-level association is considered successful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34" y="4417175"/>
            <a:ext cx="7442479" cy="205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121581</TotalTime>
  <Words>1348</Words>
  <Application>Microsoft Office PowerPoint</Application>
  <PresentationFormat>全屏显示(4:3)</PresentationFormat>
  <Paragraphs>173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Discussion on Multi-link Setup</vt:lpstr>
      <vt:lpstr>Introduction</vt:lpstr>
      <vt:lpstr>Scenario Considered</vt:lpstr>
      <vt:lpstr>Proposal</vt:lpstr>
      <vt:lpstr>Radio ID</vt:lpstr>
      <vt:lpstr>Radio ID (Cont.)</vt:lpstr>
      <vt:lpstr>Power Management and Capability Information</vt:lpstr>
      <vt:lpstr>Status Code</vt:lpstr>
      <vt:lpstr>Status Code (Cont.)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2771</cp:revision>
  <cp:lastPrinted>1998-02-10T13:28:06Z</cp:lastPrinted>
  <dcterms:created xsi:type="dcterms:W3CDTF">2004-12-02T14:01:45Z</dcterms:created>
  <dcterms:modified xsi:type="dcterms:W3CDTF">2021-01-26T08:09:39Z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(3)vTwmnt0++J9zBYKd+X9MSwcvnBzscqgEfbgtFH3frI3zksw6LEG2xDiiJfO0oeRPgXFZ48Hx
PE+u/oFw5aFgQzqxgpm486aPrQUV9nFFZPw6aBBoaEXKwYIJCUMHbZsmB4sHl42GouMq8b0h
oOib1VW0jcMGgnoMifUNrB+5IidCIMHVEm0Z0TDIDlOxO4LaIIBEYpYuvb9wIHvr9kt2xFv9
1b3uBjUbOlXVBRMz7p</vt:lpwstr>
  </property>
  <property fmtid="{D5CDD505-2E9C-101B-9397-08002B2CF9AE}" pid="10" name="_2015_ms_pID_7253431">
    <vt:lpwstr>5wnKV1G+6786VjvBZdsOdKydRGjM9hw9utRxgHrsAJEe7CmlOigaea
rRstWEz4CjuJB7s1d9ovrEF19FC76hiYrgZMALw7iWbCttQXBhrgFYIX/VCo0KP2C/gdY/h8
k5cPBh23Jc99D1fEkv3xghNiVSM/IGePsaKIVcsHd7iziXDmw9sSIdF6RkcTLTqXWfxmzT+R
Y5hemRd0Cy71qe9snGIlL4+kOAxGYUPbflD8</vt:lpwstr>
  </property>
  <property fmtid="{D5CDD505-2E9C-101B-9397-08002B2CF9AE}" pid="11" name="_2015_ms_pID_7253432">
    <vt:lpwstr>Dg==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1611043794</vt:lpwstr>
  </property>
</Properties>
</file>