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1054" r:id="rId3"/>
    <p:sldId id="1064" r:id="rId4"/>
    <p:sldId id="1065" r:id="rId5"/>
    <p:sldId id="1055" r:id="rId6"/>
    <p:sldId id="1066" r:id="rId7"/>
    <p:sldId id="1062" r:id="rId8"/>
    <p:sldId id="1051" r:id="rId9"/>
    <p:sldId id="1067" r:id="rId10"/>
    <p:sldId id="1058" r:id="rId11"/>
    <p:sldId id="1057" r:id="rId12"/>
    <p:sldId id="1060" r:id="rId13"/>
    <p:sldId id="1061" r:id="rId14"/>
    <p:sldId id="1063" r:id="rId15"/>
    <p:sldId id="1059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802.11-20/1534r7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Discussion on Multi-link Setup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Recommendation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r>
              <a:rPr lang="en-US" altLang="zh-CN" sz="2000" dirty="0" smtClean="0"/>
              <a:t>AP MLD can send </a:t>
            </a:r>
            <a:r>
              <a:rPr lang="en-US" altLang="zh-CN" sz="2000" dirty="0"/>
              <a:t>a </a:t>
            </a:r>
            <a:r>
              <a:rPr lang="en-US" altLang="zh-CN" sz="2000" dirty="0" smtClean="0"/>
              <a:t>Link Recommendation notification </a:t>
            </a:r>
            <a:r>
              <a:rPr lang="en-US" altLang="zh-CN" sz="2000" dirty="0"/>
              <a:t>to the </a:t>
            </a:r>
            <a:r>
              <a:rPr lang="en-US" altLang="zh-CN" sz="2000" dirty="0" smtClean="0"/>
              <a:t>non-AP </a:t>
            </a:r>
            <a:r>
              <a:rPr lang="en-US" altLang="zh-CN" sz="2000" dirty="0"/>
              <a:t>MLD through one link, which </a:t>
            </a:r>
            <a:r>
              <a:rPr lang="en-US" altLang="zh-CN" sz="2000" dirty="0" smtClean="0"/>
              <a:t>includes </a:t>
            </a:r>
            <a:r>
              <a:rPr lang="en-US" altLang="zh-CN" sz="2000" dirty="0"/>
              <a:t>the following info</a:t>
            </a:r>
          </a:p>
          <a:p>
            <a:pPr lvl="1"/>
            <a:r>
              <a:rPr lang="en-US" altLang="zh-CN" dirty="0" smtClean="0"/>
              <a:t>Recommended link ID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Change Sequence </a:t>
            </a:r>
            <a:r>
              <a:rPr lang="en-US" altLang="zh-CN" dirty="0" smtClean="0"/>
              <a:t>of the recommended link ID</a:t>
            </a:r>
          </a:p>
          <a:p>
            <a:pPr lvl="1"/>
            <a:r>
              <a:rPr lang="en-US" altLang="zh-CN" dirty="0" smtClean="0"/>
              <a:t>(optional) Reason code</a:t>
            </a:r>
          </a:p>
          <a:p>
            <a:pPr lvl="2"/>
            <a:r>
              <a:rPr lang="en-US" altLang="zh-CN" dirty="0" smtClean="0"/>
              <a:t>e.g. overload, low RSSI, traffic steering and so on</a:t>
            </a:r>
          </a:p>
          <a:p>
            <a:r>
              <a:rPr lang="en-US" altLang="zh-CN" sz="2000" dirty="0" smtClean="0"/>
              <a:t>When the Change Sequence value is different from the locally stored Change Sequence value of the recommended link, the non-AP MLD may send a Probe Request frame with the locally </a:t>
            </a:r>
            <a:r>
              <a:rPr lang="en-US" altLang="zh-CN" sz="2000" dirty="0"/>
              <a:t>stored </a:t>
            </a:r>
            <a:r>
              <a:rPr lang="en-US" altLang="zh-CN" sz="2000" dirty="0" smtClean="0"/>
              <a:t>Change Sequence in the recommended link</a:t>
            </a:r>
          </a:p>
          <a:p>
            <a:r>
              <a:rPr lang="en-US" altLang="zh-CN" sz="2000" dirty="0" smtClean="0"/>
              <a:t>Then AP MLD may reply a Probe Response frame with </a:t>
            </a:r>
            <a:r>
              <a:rPr lang="en-US" altLang="zh-CN" sz="2000" dirty="0"/>
              <a:t>the corresponding elements whose contents are changed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3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600"/>
            <a:ext cx="8136259" cy="4484712"/>
          </a:xfrm>
        </p:spPr>
        <p:txBody>
          <a:bodyPr/>
          <a:lstStyle/>
          <a:p>
            <a:r>
              <a:rPr lang="en-US" altLang="zh-CN" sz="2000" dirty="0"/>
              <a:t>We discussed how to signal the Multi-link setup and enable fast link transition. We prefer the links to be setup to be </a:t>
            </a:r>
            <a:r>
              <a:rPr lang="en-US" altLang="zh-CN" sz="2000" dirty="0" smtClean="0"/>
              <a:t>explicitly </a:t>
            </a:r>
            <a:r>
              <a:rPr lang="en-US" altLang="zh-CN" sz="2000" dirty="0"/>
              <a:t>indicated by inclusion </a:t>
            </a:r>
            <a:r>
              <a:rPr lang="en-US" altLang="zh-CN" sz="2000" dirty="0" smtClean="0"/>
              <a:t>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smtClean="0"/>
              <a:t>We also proposed that the non-AP includes information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to help the indication of which links sharing a common STA</a:t>
            </a:r>
            <a:endParaRPr lang="en-US" altLang="zh-CN" sz="2000" dirty="0"/>
          </a:p>
          <a:p>
            <a:r>
              <a:rPr lang="en-US" altLang="zh-CN" sz="2000" dirty="0"/>
              <a:t>We also proposed that </a:t>
            </a:r>
            <a:r>
              <a:rPr lang="en-US" altLang="zh-CN" sz="2000" dirty="0" smtClean="0"/>
              <a:t>the non-AP/AP MLD indicates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sz="2000" dirty="0" smtClean="0"/>
              <a:t>for the non-transmitting link 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 smtClean="0"/>
          </a:p>
          <a:p>
            <a:r>
              <a:rPr lang="en-US" altLang="zh-CN" sz="2000" dirty="0" smtClean="0"/>
              <a:t>We also proposed that the AP MLD decides </a:t>
            </a:r>
            <a:r>
              <a:rPr lang="en-US" altLang="zh-CN" sz="2000" dirty="0"/>
              <a:t>whether or not to accept the setup </a:t>
            </a:r>
            <a:r>
              <a:rPr lang="en-US" altLang="zh-CN" sz="2000" dirty="0" smtClean="0"/>
              <a:t>of each non-transmitting link through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non-AP </a:t>
            </a:r>
            <a:r>
              <a:rPr lang="en-US" altLang="ko-KR" dirty="0" smtClean="0"/>
              <a:t>MLD with more than one affiliated STA </a:t>
            </a:r>
            <a:r>
              <a:rPr lang="en-US" altLang="ko-KR" dirty="0"/>
              <a:t>includes </a:t>
            </a:r>
            <a:r>
              <a:rPr lang="en-US" altLang="ko-KR" dirty="0" smtClean="0"/>
              <a:t>a </a:t>
            </a:r>
            <a:r>
              <a:rPr lang="en-US" altLang="ko-KR" dirty="0" smtClean="0">
                <a:solidFill>
                  <a:srgbClr val="0000FF"/>
                </a:solidFill>
              </a:rPr>
              <a:t>Radio ID </a:t>
            </a:r>
            <a:r>
              <a:rPr lang="en-US" altLang="ko-KR" dirty="0" smtClean="0"/>
              <a:t>field</a:t>
            </a:r>
            <a:r>
              <a:rPr lang="en-US" altLang="ko-KR" dirty="0" smtClean="0">
                <a:solidFill>
                  <a:srgbClr val="0000FF"/>
                </a:solidFill>
              </a:rPr>
              <a:t> </a:t>
            </a:r>
            <a:r>
              <a:rPr lang="en-US" altLang="ko-KR" dirty="0"/>
              <a:t>in </a:t>
            </a:r>
            <a:r>
              <a:rPr lang="en-US" altLang="ko-KR" dirty="0" smtClean="0"/>
              <a:t>the Per-STA </a:t>
            </a:r>
            <a:r>
              <a:rPr lang="en-US" altLang="ko-KR" dirty="0"/>
              <a:t>P</a:t>
            </a:r>
            <a:r>
              <a:rPr lang="en-US" altLang="ko-KR" dirty="0" smtClean="0"/>
              <a:t>rofile </a:t>
            </a:r>
            <a:r>
              <a:rPr lang="en-US" altLang="ko-KR" dirty="0" err="1"/>
              <a:t>subelement</a:t>
            </a:r>
            <a:r>
              <a:rPr lang="en-US" altLang="ko-KR" dirty="0"/>
              <a:t> of a multi-link element included in Association Request </a:t>
            </a:r>
            <a:r>
              <a:rPr lang="en-US" altLang="ko-KR" dirty="0" smtClean="0"/>
              <a:t>frame?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24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zh-CN" dirty="0" smtClean="0"/>
              <a:t>an AP MLD separately signals whether to accept each request link through a </a:t>
            </a:r>
            <a:r>
              <a:rPr lang="en-US" altLang="zh-CN" dirty="0" smtClean="0">
                <a:solidFill>
                  <a:srgbClr val="0000FF"/>
                </a:solidFill>
              </a:rPr>
              <a:t>Status Code </a:t>
            </a:r>
            <a:r>
              <a:rPr lang="en-US" altLang="zh-CN" dirty="0" smtClean="0"/>
              <a:t>field in the corresponding Per-STA profile?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indicate the </a:t>
            </a:r>
            <a:r>
              <a:rPr lang="en-US" altLang="zh-CN" dirty="0">
                <a:solidFill>
                  <a:srgbClr val="0000FF"/>
                </a:solidFill>
              </a:rPr>
              <a:t>P</a:t>
            </a:r>
            <a:r>
              <a:rPr lang="en-US" altLang="zh-CN" dirty="0" smtClean="0">
                <a:solidFill>
                  <a:srgbClr val="0000FF"/>
                </a:solidFill>
              </a:rPr>
              <a:t>ower Management </a:t>
            </a:r>
            <a:r>
              <a:rPr lang="en-US" altLang="zh-CN" dirty="0" smtClean="0"/>
              <a:t>for each non-transmitting link after the multi-link setup as following?</a:t>
            </a:r>
          </a:p>
          <a:p>
            <a:pPr lvl="1"/>
            <a:r>
              <a:rPr lang="en-US" altLang="zh-CN" dirty="0" smtClean="0"/>
              <a:t>Active </a:t>
            </a:r>
            <a:r>
              <a:rPr lang="en-US" altLang="zh-CN" dirty="0"/>
              <a:t>mode</a:t>
            </a:r>
          </a:p>
          <a:p>
            <a:pPr lvl="1"/>
            <a:r>
              <a:rPr lang="en-US" altLang="zh-CN" dirty="0"/>
              <a:t>Power save mode and its power state is doze by default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altLang="zh-CN" sz="1600" dirty="0" smtClean="0"/>
              <a:t>11-20-1274-02-00be-mac-pdt-mlo-ml-ie-structure.docx</a:t>
            </a:r>
          </a:p>
          <a:p>
            <a:r>
              <a:rPr lang="en-US" altLang="zh-CN" sz="1600" dirty="0" smtClean="0"/>
              <a:t>[2</a:t>
            </a:r>
            <a:r>
              <a:rPr lang="en-US" altLang="zh-CN" sz="1600" dirty="0"/>
              <a:t>] 11-20-1554-01-00be-ml-reconfiguration.pptx</a:t>
            </a:r>
          </a:p>
          <a:p>
            <a:r>
              <a:rPr lang="en-US" altLang="zh-CN" sz="1600" dirty="0" smtClean="0"/>
              <a:t>[</a:t>
            </a:r>
            <a:r>
              <a:rPr lang="en-US" altLang="zh-CN" sz="1600" dirty="0"/>
              <a:t>3] </a:t>
            </a:r>
            <a:r>
              <a:rPr lang="en-US" altLang="zh-CN" sz="1600" dirty="0" smtClean="0"/>
              <a:t>11-20-1890-00-00be-reconsideration-on-sta-mac-address-of-non-AP-mld.ppt</a:t>
            </a:r>
          </a:p>
          <a:p>
            <a:r>
              <a:rPr lang="en-US" altLang="zh-CN" sz="1600" dirty="0" smtClean="0"/>
              <a:t>[4] IEEE 802.11 </a:t>
            </a:r>
            <a:r>
              <a:rPr lang="en-US" altLang="zh-CN" sz="1600" dirty="0" err="1" smtClean="0"/>
              <a:t>Rmd</a:t>
            </a:r>
            <a:r>
              <a:rPr lang="en-US" altLang="zh-CN" sz="1600" dirty="0" smtClean="0"/>
              <a:t> 5.0</a:t>
            </a:r>
            <a:endParaRPr lang="en-US" altLang="zh-CN" sz="1600" dirty="0"/>
          </a:p>
          <a:p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consensus has been reached</a:t>
            </a:r>
          </a:p>
          <a:p>
            <a:pPr lvl="1"/>
            <a:r>
              <a:rPr lang="en-US" altLang="zh-CN" dirty="0"/>
              <a:t>Enable/disable is govern by TID-to-link </a:t>
            </a:r>
            <a:r>
              <a:rPr lang="en-US" altLang="zh-CN" dirty="0" smtClean="0"/>
              <a:t>mapping. </a:t>
            </a:r>
            <a:r>
              <a:rPr lang="en-US" altLang="zh-CN" dirty="0"/>
              <a:t>In other words, enable/disable is the result of TID-to-link mapping </a:t>
            </a:r>
            <a:endParaRPr lang="en-US" altLang="zh-CN" dirty="0" smtClean="0"/>
          </a:p>
          <a:p>
            <a:pPr lvl="2"/>
            <a:r>
              <a:rPr lang="en-GB" altLang="zh-CN" dirty="0" smtClean="0"/>
              <a:t>Note that frame </a:t>
            </a:r>
            <a:r>
              <a:rPr lang="en-GB" altLang="zh-CN" dirty="0"/>
              <a:t>exchange on a link is subject to the power state of the corresponding non-AP STA</a:t>
            </a:r>
            <a:r>
              <a:rPr lang="en-GB" altLang="zh-CN" dirty="0" smtClean="0"/>
              <a:t>.</a:t>
            </a:r>
            <a:endParaRPr lang="en-US" altLang="zh-CN" dirty="0" smtClean="0"/>
          </a:p>
          <a:p>
            <a:pPr lvl="1"/>
            <a:r>
              <a:rPr lang="en-GB" altLang="zh-CN" dirty="0"/>
              <a:t>[Motion 106, </a:t>
            </a:r>
            <a:r>
              <a:rPr lang="en-US" altLang="zh-CN" dirty="0"/>
              <a:t>[30]</a:t>
            </a:r>
            <a:r>
              <a:rPr lang="en-GB" altLang="zh-CN" dirty="0"/>
              <a:t> and </a:t>
            </a:r>
            <a:r>
              <a:rPr lang="en-US" altLang="zh-CN" dirty="0"/>
              <a:t>[235]</a:t>
            </a:r>
            <a:r>
              <a:rPr lang="en-GB" altLang="zh-CN" dirty="0" smtClean="0"/>
              <a:t>]</a:t>
            </a:r>
            <a:r>
              <a:rPr lang="en-US" altLang="zh-CN" dirty="0"/>
              <a:t> </a:t>
            </a:r>
            <a:r>
              <a:rPr lang="en-GB" altLang="zh-CN" dirty="0" smtClean="0"/>
              <a:t>An </a:t>
            </a:r>
            <a:r>
              <a:rPr lang="en-GB" altLang="zh-CN" dirty="0"/>
              <a:t>AP MLD can recommend a non-AP MLD to use one or more enabled links</a:t>
            </a:r>
            <a:r>
              <a:rPr lang="en-GB" altLang="zh-CN" dirty="0" smtClean="0"/>
              <a:t>.</a:t>
            </a:r>
          </a:p>
          <a:p>
            <a:pPr lvl="2"/>
            <a:r>
              <a:rPr lang="en-GB" altLang="zh-CN" dirty="0"/>
              <a:t>The AP’s indication could be carried in a broadcast or a unicast frame</a:t>
            </a:r>
            <a:r>
              <a:rPr lang="en-GB" altLang="zh-CN" dirty="0" smtClean="0"/>
              <a:t>.</a:t>
            </a:r>
            <a:endParaRPr lang="zh-CN" altLang="zh-CN" dirty="0"/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en-US" altLang="zh-CN" dirty="0"/>
              <a:t>In this contribution, we seek to clarify how to </a:t>
            </a:r>
            <a:r>
              <a:rPr lang="en-US" altLang="zh-CN" dirty="0" smtClean="0"/>
              <a:t>signal the multi-link setup and link recommendation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For the AP MLD, it has three links which respectively operates at 2.4 GHz, 5 GHz and 6 GHz </a:t>
            </a:r>
            <a:endParaRPr lang="zh-CN" altLang="en-US" sz="1800" dirty="0"/>
          </a:p>
          <a:p>
            <a:r>
              <a:rPr lang="en-US" altLang="zh-CN" sz="1800" dirty="0" smtClean="0"/>
              <a:t>For a multiple-radio non-AP MLD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assume that it has two radios, one is only for the 2.4 GHz band, the other one is for either 5 GHz band or 6 GHz band. </a:t>
            </a:r>
          </a:p>
          <a:p>
            <a:r>
              <a:rPr lang="en-US" altLang="zh-CN" sz="1800" dirty="0" smtClean="0"/>
              <a:t>When the non-AP MLD requests to setup three links, then link </a:t>
            </a:r>
            <a:r>
              <a:rPr lang="en-US" altLang="zh-CN" sz="1800" dirty="0" smtClean="0"/>
              <a:t>1 </a:t>
            </a:r>
            <a:r>
              <a:rPr lang="en-US" altLang="zh-CN" sz="1800" dirty="0" smtClean="0"/>
              <a:t>and link </a:t>
            </a:r>
            <a:r>
              <a:rPr lang="en-US" altLang="zh-CN" sz="1800" dirty="0" smtClean="0"/>
              <a:t>2 </a:t>
            </a:r>
            <a:r>
              <a:rPr lang="en-US" altLang="zh-CN" sz="1800" dirty="0" smtClean="0"/>
              <a:t>will share a common physical STA, as illustrated in the below figure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222" y="4051984"/>
            <a:ext cx="3824381" cy="24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65" y="1844824"/>
            <a:ext cx="8132270" cy="411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9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9202" y="1844823"/>
            <a:ext cx="8189998" cy="4630589"/>
          </a:xfrm>
        </p:spPr>
        <p:txBody>
          <a:bodyPr/>
          <a:lstStyle/>
          <a:p>
            <a:r>
              <a:rPr lang="en-US" altLang="zh-CN" sz="1800" dirty="0"/>
              <a:t>According to the following motion, a Radio ID subfield may be needed when a non-AP MLD has multiple affiliated physical STAs</a:t>
            </a:r>
          </a:p>
          <a:p>
            <a:pPr lvl="1"/>
            <a:r>
              <a:rPr lang="en-GB" altLang="zh-CN" sz="1600" dirty="0"/>
              <a:t>[Motion 106, </a:t>
            </a:r>
            <a:r>
              <a:rPr lang="en-US" altLang="zh-CN" sz="1600" dirty="0"/>
              <a:t>[30]</a:t>
            </a:r>
            <a:r>
              <a:rPr lang="en-GB" altLang="zh-CN" sz="1600" dirty="0"/>
              <a:t> and </a:t>
            </a:r>
            <a:r>
              <a:rPr lang="en-US" altLang="zh-CN" sz="1600" dirty="0"/>
              <a:t>[235]</a:t>
            </a:r>
            <a:r>
              <a:rPr lang="en-GB" altLang="zh-CN" sz="1600" dirty="0" smtClean="0"/>
              <a:t>]</a:t>
            </a:r>
            <a:r>
              <a:rPr lang="en-US" altLang="zh-CN" sz="1600" dirty="0" smtClean="0"/>
              <a:t> </a:t>
            </a:r>
            <a:r>
              <a:rPr lang="en-GB" altLang="zh-CN" sz="1600" dirty="0" smtClean="0"/>
              <a:t>An </a:t>
            </a:r>
            <a:r>
              <a:rPr lang="en-GB" altLang="zh-CN" sz="1600" dirty="0"/>
              <a:t>AP MLD can recommend a non-AP MLD to use one or more enabled links</a:t>
            </a:r>
            <a:r>
              <a:rPr lang="en-GB" altLang="zh-CN" sz="1600" dirty="0" smtClean="0"/>
              <a:t>.</a:t>
            </a:r>
          </a:p>
          <a:p>
            <a:pPr lvl="2"/>
            <a:r>
              <a:rPr lang="en-GB" altLang="zh-CN" sz="1400" dirty="0"/>
              <a:t>The AP’s indication could be carried in a broadcast or a unicast frame</a:t>
            </a:r>
            <a:r>
              <a:rPr lang="en-GB" altLang="zh-CN" sz="1400" dirty="0" smtClean="0"/>
              <a:t>.</a:t>
            </a:r>
            <a:endParaRPr lang="en-US" altLang="zh-CN" sz="1400" dirty="0"/>
          </a:p>
          <a:p>
            <a:r>
              <a:rPr lang="en-US" altLang="zh-CN" sz="1800" dirty="0"/>
              <a:t>If multiple Per-STA profiles have the same </a:t>
            </a:r>
            <a:r>
              <a:rPr lang="en-US" altLang="zh-CN" sz="1800" dirty="0">
                <a:solidFill>
                  <a:srgbClr val="0000FF"/>
                </a:solidFill>
              </a:rPr>
              <a:t>Radio ID</a:t>
            </a:r>
            <a:r>
              <a:rPr lang="en-US" altLang="zh-CN" sz="1800" dirty="0"/>
              <a:t>, that means these links share a common physical STA. </a:t>
            </a:r>
          </a:p>
          <a:p>
            <a:pPr lvl="1"/>
            <a:r>
              <a:rPr lang="en-US" altLang="zh-CN" sz="1600" dirty="0" smtClean="0"/>
              <a:t>The Radio ID </a:t>
            </a:r>
            <a:r>
              <a:rPr lang="en-US" altLang="zh-CN" sz="1600" dirty="0"/>
              <a:t>of STA transmitted (Re-)Association Request frame is 0 by </a:t>
            </a:r>
            <a:r>
              <a:rPr lang="en-US" altLang="zh-CN" sz="1600" dirty="0" smtClean="0"/>
              <a:t>default. 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The Radio ID also can be used in the following operations</a:t>
            </a:r>
          </a:p>
          <a:p>
            <a:pPr lvl="1"/>
            <a:r>
              <a:rPr lang="en-US" altLang="zh-CN" sz="1600" dirty="0"/>
              <a:t>Giving more information to AP to </a:t>
            </a:r>
            <a:r>
              <a:rPr lang="en-GB" altLang="zh-CN" sz="1600" dirty="0" smtClean="0"/>
              <a:t>decide </a:t>
            </a:r>
            <a:r>
              <a:rPr lang="en-GB" altLang="zh-CN" sz="1600" dirty="0"/>
              <a:t>the TID-to-link mapping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at association time or later</a:t>
            </a:r>
          </a:p>
          <a:p>
            <a:pPr lvl="1"/>
            <a:r>
              <a:rPr lang="en-GB" altLang="zh-CN" sz="1600" dirty="0"/>
              <a:t>Change the STA-AP mapping at the association time or later </a:t>
            </a:r>
            <a:r>
              <a:rPr lang="en-GB" altLang="zh-CN" sz="1600" dirty="0" smtClean="0"/>
              <a:t>[2]. </a:t>
            </a:r>
          </a:p>
          <a:p>
            <a:pPr lvl="2"/>
            <a:r>
              <a:rPr lang="en-US" altLang="zh-CN" sz="1400" dirty="0"/>
              <a:t>Note when only one MAC address for a non-AP MLD is adopted by 11be group in the future [3], there is a need to distinguish affiliated STAs</a:t>
            </a:r>
          </a:p>
          <a:p>
            <a:pPr lvl="2"/>
            <a:endParaRPr lang="en-US" altLang="zh-CN" sz="1400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3465" y="1658356"/>
            <a:ext cx="8206680" cy="1763498"/>
          </a:xfrm>
        </p:spPr>
        <p:txBody>
          <a:bodyPr/>
          <a:lstStyle/>
          <a:p>
            <a:r>
              <a:rPr lang="en-GB" altLang="zh-CN" sz="2000" dirty="0" smtClean="0"/>
              <a:t>Example. Change </a:t>
            </a:r>
            <a:r>
              <a:rPr lang="en-GB" altLang="zh-CN" sz="2000" dirty="0"/>
              <a:t>the STA-AP mapping </a:t>
            </a:r>
            <a:endParaRPr lang="en-GB" altLang="zh-CN" sz="2000" dirty="0" smtClean="0"/>
          </a:p>
          <a:p>
            <a:pPr lvl="1"/>
            <a:r>
              <a:rPr lang="en-GB" altLang="zh-CN" sz="1600" dirty="0" smtClean="0"/>
              <a:t>Assuming that AP MLD has </a:t>
            </a:r>
            <a:r>
              <a:rPr lang="en-US" altLang="zh-CN" sz="1600" dirty="0" smtClean="0"/>
              <a:t>three</a:t>
            </a:r>
            <a:r>
              <a:rPr lang="en-GB" altLang="zh-CN" sz="1600" dirty="0" smtClean="0"/>
              <a:t> links, which respectively operates at 2.4 GHz (corresponding link </a:t>
            </a:r>
            <a:r>
              <a:rPr lang="en-GB" altLang="zh-CN" sz="1600" dirty="0" smtClean="0"/>
              <a:t>0), </a:t>
            </a:r>
            <a:r>
              <a:rPr lang="en-GB" altLang="zh-CN" sz="1600" dirty="0" smtClean="0"/>
              <a:t>5 GHz</a:t>
            </a:r>
            <a:r>
              <a:rPr lang="en-US" altLang="zh-CN" sz="1600" dirty="0" smtClean="0"/>
              <a:t> </a:t>
            </a:r>
            <a:r>
              <a:rPr lang="en-GB" altLang="zh-CN" sz="1600" dirty="0" smtClean="0"/>
              <a:t>(corresponding </a:t>
            </a:r>
            <a:r>
              <a:rPr lang="en-GB" altLang="zh-CN" sz="1600" dirty="0"/>
              <a:t>link </a:t>
            </a:r>
            <a:r>
              <a:rPr lang="en-GB" altLang="zh-CN" sz="1600" dirty="0" smtClean="0"/>
              <a:t>1) </a:t>
            </a:r>
            <a:r>
              <a:rPr lang="en-GB" altLang="zh-CN" sz="1600" dirty="0" smtClean="0"/>
              <a:t>and 6 GHz </a:t>
            </a:r>
            <a:r>
              <a:rPr lang="en-GB" altLang="zh-CN" sz="1600" dirty="0"/>
              <a:t>(corresponding link </a:t>
            </a:r>
            <a:r>
              <a:rPr lang="en-GB" altLang="zh-CN" sz="1600" dirty="0" smtClean="0"/>
              <a:t>2)</a:t>
            </a:r>
            <a:endParaRPr lang="en-GB" altLang="zh-CN" sz="1600" dirty="0" smtClean="0"/>
          </a:p>
          <a:p>
            <a:pPr lvl="1"/>
            <a:r>
              <a:rPr lang="en-GB" altLang="zh-CN" sz="1600" dirty="0" smtClean="0"/>
              <a:t>Non-AP MLD has </a:t>
            </a:r>
            <a:r>
              <a:rPr lang="en-US" altLang="zh-CN" sz="1600" dirty="0" smtClean="0"/>
              <a:t>three </a:t>
            </a:r>
            <a:r>
              <a:rPr lang="en-GB" altLang="zh-CN" sz="1600" dirty="0" smtClean="0"/>
              <a:t>switchable radios which can operate at </a:t>
            </a:r>
            <a:r>
              <a:rPr lang="en-GB" altLang="zh-CN" sz="1600" dirty="0"/>
              <a:t>2.4 GHz, </a:t>
            </a:r>
            <a:r>
              <a:rPr lang="en-GB" altLang="zh-CN" sz="1600" dirty="0" smtClean="0"/>
              <a:t>5 GHz </a:t>
            </a:r>
            <a:r>
              <a:rPr lang="en-GB" altLang="zh-CN" sz="1600" dirty="0"/>
              <a:t>and 6 </a:t>
            </a:r>
            <a:r>
              <a:rPr lang="en-GB" altLang="zh-CN" sz="1600" dirty="0" smtClean="0"/>
              <a:t>GHz, but with different capabilities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11" name="直接箭头连接符 10"/>
          <p:cNvCxnSpPr/>
          <p:nvPr/>
        </p:nvCxnSpPr>
        <p:spPr bwMode="auto">
          <a:xfrm>
            <a:off x="962593" y="3641111"/>
            <a:ext cx="0" cy="230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直接箭头连接符 11"/>
          <p:cNvCxnSpPr/>
          <p:nvPr/>
        </p:nvCxnSpPr>
        <p:spPr bwMode="auto">
          <a:xfrm>
            <a:off x="2762793" y="3670780"/>
            <a:ext cx="0" cy="230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2668805" y="3790496"/>
            <a:ext cx="1748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Request to setup the following links: </a:t>
            </a:r>
          </a:p>
          <a:p>
            <a:pPr algn="ctr"/>
            <a:r>
              <a:rPr lang="en-US" altLang="zh-CN" dirty="0" smtClean="0"/>
              <a:t> &lt;Link </a:t>
            </a:r>
            <a:r>
              <a:rPr lang="en-US" altLang="zh-CN" dirty="0" smtClean="0"/>
              <a:t>0,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0&gt;,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&lt;Link </a:t>
            </a:r>
            <a:r>
              <a:rPr lang="en-US" altLang="zh-CN" dirty="0" smtClean="0"/>
              <a:t>1,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1&gt;, 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&lt;Link </a:t>
            </a:r>
            <a:r>
              <a:rPr lang="en-US" altLang="zh-CN" dirty="0" smtClean="0"/>
              <a:t>2,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2&gt;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972409" y="4061881"/>
            <a:ext cx="1790384" cy="3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直接箭头连接符 16"/>
          <p:cNvCxnSpPr/>
          <p:nvPr/>
        </p:nvCxnSpPr>
        <p:spPr bwMode="auto">
          <a:xfrm flipH="1">
            <a:off x="962592" y="5216296"/>
            <a:ext cx="1803848" cy="3690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文本框 20"/>
          <p:cNvSpPr txBox="1"/>
          <p:nvPr/>
        </p:nvSpPr>
        <p:spPr>
          <a:xfrm>
            <a:off x="427478" y="3302313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Non-AP MLD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2422899" y="3333853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AP MLD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 rot="716500">
            <a:off x="1040482" y="3962415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Request </a:t>
            </a:r>
          </a:p>
        </p:txBody>
      </p:sp>
      <p:sp>
        <p:nvSpPr>
          <p:cNvPr id="31" name="矩形 30"/>
          <p:cNvSpPr/>
          <p:nvPr/>
        </p:nvSpPr>
        <p:spPr>
          <a:xfrm rot="20902906">
            <a:off x="937821" y="5124538"/>
            <a:ext cx="1853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Response 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668805" y="4889131"/>
            <a:ext cx="1748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Accept to setup the following links: </a:t>
            </a:r>
          </a:p>
          <a:p>
            <a:pPr algn="ctr"/>
            <a:r>
              <a:rPr lang="en-US" altLang="zh-CN" dirty="0" smtClean="0"/>
              <a:t> &lt;Link </a:t>
            </a:r>
            <a:r>
              <a:rPr lang="en-US" altLang="zh-CN" dirty="0" smtClean="0"/>
              <a:t>0,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0&gt;,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&lt;Link </a:t>
            </a:r>
            <a:r>
              <a:rPr lang="en-US" altLang="zh-CN" dirty="0" smtClean="0"/>
              <a:t>1,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2&gt;</a:t>
            </a:r>
          </a:p>
          <a:p>
            <a:pPr algn="ctr"/>
            <a:r>
              <a:rPr lang="en-US" altLang="zh-CN" dirty="0"/>
              <a:t>&lt;Link </a:t>
            </a:r>
            <a:r>
              <a:rPr lang="en-US" altLang="zh-CN" dirty="0" smtClean="0"/>
              <a:t>2, </a:t>
            </a:r>
            <a:r>
              <a:rPr lang="en-US" altLang="zh-CN" dirty="0"/>
              <a:t>Radio </a:t>
            </a:r>
            <a:r>
              <a:rPr lang="en-US" altLang="zh-CN" dirty="0" smtClean="0"/>
              <a:t>1&gt;</a:t>
            </a:r>
            <a:endParaRPr lang="en-US" altLang="zh-CN" dirty="0"/>
          </a:p>
        </p:txBody>
      </p:sp>
      <p:cxnSp>
        <p:nvCxnSpPr>
          <p:cNvPr id="18" name="直接箭头连接符 17"/>
          <p:cNvCxnSpPr/>
          <p:nvPr/>
        </p:nvCxnSpPr>
        <p:spPr bwMode="auto">
          <a:xfrm>
            <a:off x="5415539" y="3724471"/>
            <a:ext cx="9816" cy="2400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>
            <a:off x="7215739" y="3754140"/>
            <a:ext cx="0" cy="24564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文本框 19"/>
          <p:cNvSpPr txBox="1"/>
          <p:nvPr/>
        </p:nvSpPr>
        <p:spPr>
          <a:xfrm>
            <a:off x="7094446" y="3437993"/>
            <a:ext cx="1748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Request to setup the following links: </a:t>
            </a:r>
          </a:p>
          <a:p>
            <a:pPr algn="ctr"/>
            <a:r>
              <a:rPr lang="en-US" altLang="zh-CN" dirty="0" smtClean="0"/>
              <a:t> &lt;Link </a:t>
            </a:r>
            <a:r>
              <a:rPr lang="en-US" altLang="zh-CN" dirty="0" smtClean="0"/>
              <a:t>0,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0&gt;,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&lt;Link </a:t>
            </a:r>
            <a:r>
              <a:rPr lang="en-US" altLang="zh-CN" dirty="0" smtClean="0"/>
              <a:t>1,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1&gt;, 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&lt;Link </a:t>
            </a:r>
            <a:r>
              <a:rPr lang="en-US" altLang="zh-CN" dirty="0" smtClean="0"/>
              <a:t>2,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2&gt;</a:t>
            </a:r>
            <a:endParaRPr lang="zh-CN" altLang="en-US" dirty="0"/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5425355" y="3851614"/>
            <a:ext cx="1790384" cy="3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直接箭头连接符 23"/>
          <p:cNvCxnSpPr/>
          <p:nvPr/>
        </p:nvCxnSpPr>
        <p:spPr bwMode="auto">
          <a:xfrm flipH="1">
            <a:off x="5415538" y="4908293"/>
            <a:ext cx="1803848" cy="3690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文本框 24"/>
          <p:cNvSpPr txBox="1"/>
          <p:nvPr/>
        </p:nvSpPr>
        <p:spPr>
          <a:xfrm>
            <a:off x="4880424" y="3385673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Non-AP MLD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548605" y="3360087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AP MLD</a:t>
            </a:r>
            <a:endParaRPr lang="zh-CN" altLang="en-US" dirty="0"/>
          </a:p>
        </p:txBody>
      </p:sp>
      <p:sp>
        <p:nvSpPr>
          <p:cNvPr id="27" name="矩形 26"/>
          <p:cNvSpPr/>
          <p:nvPr/>
        </p:nvSpPr>
        <p:spPr>
          <a:xfrm rot="716500">
            <a:off x="5493428" y="3752148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Request </a:t>
            </a:r>
          </a:p>
        </p:txBody>
      </p:sp>
      <p:sp>
        <p:nvSpPr>
          <p:cNvPr id="28" name="矩形 27"/>
          <p:cNvSpPr/>
          <p:nvPr/>
        </p:nvSpPr>
        <p:spPr>
          <a:xfrm rot="20902906">
            <a:off x="5390767" y="4816535"/>
            <a:ext cx="1853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Response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121751" y="4581128"/>
            <a:ext cx="1748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Accept to setup the following links: </a:t>
            </a:r>
          </a:p>
          <a:p>
            <a:pPr algn="ctr"/>
            <a:r>
              <a:rPr lang="en-US" altLang="zh-CN" dirty="0" smtClean="0"/>
              <a:t> &lt;Link </a:t>
            </a:r>
            <a:r>
              <a:rPr lang="en-US" altLang="zh-CN" dirty="0" smtClean="0"/>
              <a:t>0,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0&gt;,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&lt;Link </a:t>
            </a:r>
            <a:r>
              <a:rPr lang="en-US" altLang="zh-CN" dirty="0" smtClean="0"/>
              <a:t>1, </a:t>
            </a:r>
            <a:r>
              <a:rPr lang="en-US" altLang="zh-CN" dirty="0" smtClean="0"/>
              <a:t>Radio </a:t>
            </a:r>
            <a:r>
              <a:rPr lang="en-US" altLang="zh-CN" dirty="0" smtClean="0"/>
              <a:t>2&gt;</a:t>
            </a:r>
            <a:endParaRPr lang="en-US" altLang="zh-CN" dirty="0" smtClean="0"/>
          </a:p>
        </p:txBody>
      </p:sp>
      <p:sp>
        <p:nvSpPr>
          <p:cNvPr id="6" name="文本框 5"/>
          <p:cNvSpPr txBox="1"/>
          <p:nvPr/>
        </p:nvSpPr>
        <p:spPr>
          <a:xfrm>
            <a:off x="1331640" y="6087539"/>
            <a:ext cx="1710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Case 1. Association time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>
            <a:off x="5301222" y="6154291"/>
            <a:ext cx="2032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Case 2. After </a:t>
            </a:r>
            <a:r>
              <a:rPr lang="en-US" altLang="zh-CN" dirty="0"/>
              <a:t>a</a:t>
            </a:r>
            <a:r>
              <a:rPr lang="en-US" altLang="zh-CN" dirty="0" smtClean="0"/>
              <a:t>ssociation time</a:t>
            </a:r>
            <a:endParaRPr lang="zh-CN" altLang="en-US" dirty="0"/>
          </a:p>
        </p:txBody>
      </p:sp>
      <p:cxnSp>
        <p:nvCxnSpPr>
          <p:cNvPr id="35" name="直接箭头连接符 34"/>
          <p:cNvCxnSpPr/>
          <p:nvPr/>
        </p:nvCxnSpPr>
        <p:spPr bwMode="auto">
          <a:xfrm flipH="1">
            <a:off x="5394622" y="5580249"/>
            <a:ext cx="1803848" cy="3690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7242121" y="5499926"/>
            <a:ext cx="1703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Recommend to setup </a:t>
            </a:r>
            <a:r>
              <a:rPr lang="en-US" altLang="zh-CN" dirty="0" smtClean="0"/>
              <a:t>&lt;Link 2, Radio 1&gt;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19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</a:t>
            </a:r>
            <a:r>
              <a:rPr lang="en-US" altLang="zh-CN" dirty="0" smtClean="0"/>
              <a:t>ower Management </a:t>
            </a:r>
            <a:r>
              <a:rPr lang="en-US" altLang="zh-CN" dirty="0"/>
              <a:t>and </a:t>
            </a:r>
            <a:r>
              <a:rPr lang="en-US" altLang="zh-CN" dirty="0" smtClean="0"/>
              <a:t>Capability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4" cy="4320182"/>
          </a:xfrm>
        </p:spPr>
        <p:txBody>
          <a:bodyPr/>
          <a:lstStyle/>
          <a:p>
            <a:r>
              <a:rPr lang="en-US" altLang="zh-CN" sz="2000" dirty="0" smtClean="0"/>
              <a:t>The non-AP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can explicitly indicate the power management of each non-transmitting link after the multi-link setup</a:t>
            </a:r>
          </a:p>
          <a:p>
            <a:pPr lvl="1"/>
            <a:r>
              <a:rPr lang="en-US" altLang="zh-CN" sz="1800" dirty="0" smtClean="0"/>
              <a:t>Active mode</a:t>
            </a:r>
          </a:p>
          <a:p>
            <a:pPr lvl="1"/>
            <a:r>
              <a:rPr lang="en-US" altLang="zh-CN" sz="1800" dirty="0" smtClean="0"/>
              <a:t>Power save mode and its power state is doze by default</a:t>
            </a:r>
          </a:p>
          <a:p>
            <a:r>
              <a:rPr lang="en-US" altLang="zh-CN" sz="2000" dirty="0"/>
              <a:t>This is </a:t>
            </a:r>
            <a:r>
              <a:rPr lang="en-US" altLang="zh-CN" sz="2000" dirty="0" smtClean="0"/>
              <a:t>helpful to reduce the latency of the delay-sensitive traffic when the non-AP MLD is roaming to a new AP MLD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There </a:t>
            </a:r>
            <a:r>
              <a:rPr lang="en-US" altLang="zh-CN" sz="2000" dirty="0"/>
              <a:t>are two options for the Capability </a:t>
            </a:r>
            <a:r>
              <a:rPr lang="en-US" altLang="zh-CN" sz="2000" dirty="0" smtClean="0"/>
              <a:t>Information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indication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 lvl="1"/>
            <a:r>
              <a:rPr lang="en-US" altLang="zh-CN" sz="1800" dirty="0"/>
              <a:t>Option </a:t>
            </a:r>
            <a:r>
              <a:rPr lang="en-US" altLang="zh-CN" sz="1800" dirty="0" smtClean="0"/>
              <a:t>1. </a:t>
            </a:r>
            <a:r>
              <a:rPr lang="en-US" altLang="zh-CN" sz="1800" dirty="0"/>
              <a:t>Capability Information is MLD-level</a:t>
            </a:r>
          </a:p>
          <a:p>
            <a:pPr lvl="1"/>
            <a:r>
              <a:rPr lang="en-US" altLang="zh-CN" sz="1800" dirty="0" smtClean="0"/>
              <a:t>Option 2. </a:t>
            </a:r>
            <a:r>
              <a:rPr lang="en-US" altLang="zh-CN" sz="1800" dirty="0"/>
              <a:t>Capability Information is link-level</a:t>
            </a:r>
          </a:p>
          <a:p>
            <a:pPr lvl="2"/>
            <a:r>
              <a:rPr lang="en-US" altLang="zh-CN" dirty="0"/>
              <a:t>But the values of some subfields in Capability Information field must keep consistent, e.g. ESS, IBSS, APSD subfields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556791"/>
            <a:ext cx="7772400" cy="4762629"/>
          </a:xfrm>
        </p:spPr>
        <p:txBody>
          <a:bodyPr/>
          <a:lstStyle/>
          <a:p>
            <a:r>
              <a:rPr lang="en-US" altLang="zh-CN" dirty="0" smtClean="0"/>
              <a:t>In the current Spec., the AP MLD maybe accept or reject some requested links with one of the following Status Code </a:t>
            </a:r>
            <a:r>
              <a:rPr lang="en-US" altLang="zh-CN" dirty="0" smtClean="0"/>
              <a:t>values [4]: </a:t>
            </a:r>
            <a:endParaRPr lang="en-US" altLang="zh-CN" dirty="0" smtClean="0"/>
          </a:p>
          <a:p>
            <a:pPr lvl="1"/>
            <a:r>
              <a:rPr lang="en-US" altLang="zh-CN" sz="1000" dirty="0" smtClean="0"/>
              <a:t>0:   SUCCESS</a:t>
            </a:r>
            <a:endParaRPr lang="en-US" altLang="zh-CN" sz="1000" b="0" dirty="0" smtClean="0"/>
          </a:p>
          <a:p>
            <a:pPr lvl="1"/>
            <a:r>
              <a:rPr lang="en-US" altLang="zh-CN" sz="1000" b="0" dirty="0" smtClean="0">
                <a:solidFill>
                  <a:srgbClr val="C00000"/>
                </a:solidFill>
              </a:rPr>
              <a:t>1:   REFUSED_REASON_UNSPECIFIED</a:t>
            </a:r>
          </a:p>
          <a:p>
            <a:pPr lvl="1"/>
            <a:r>
              <a:rPr lang="en-US" altLang="zh-CN" sz="1000" b="0" dirty="0" smtClean="0"/>
              <a:t>10: </a:t>
            </a:r>
            <a:r>
              <a:rPr lang="en-US" altLang="zh-CN" sz="1000" b="0" dirty="0" smtClean="0"/>
              <a:t>REFUSED_CAPABILITIES_MISMATCH</a:t>
            </a:r>
          </a:p>
          <a:p>
            <a:pPr lvl="1"/>
            <a:r>
              <a:rPr lang="en-US" altLang="zh-CN" sz="1000" b="0" dirty="0" smtClean="0">
                <a:solidFill>
                  <a:srgbClr val="FF00FF"/>
                </a:solidFill>
              </a:rPr>
              <a:t>11: DENIED_NO_ASSOCIATION_EXISTS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12: DENIED_OTHER_REASON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17: DENIED_NO_MORE_STAS</a:t>
            </a:r>
            <a:endParaRPr lang="en-US" altLang="zh-CN" sz="1000" dirty="0">
              <a:solidFill>
                <a:srgbClr val="C00000"/>
              </a:solidFill>
            </a:endParaRPr>
          </a:p>
          <a:p>
            <a:pPr lvl="1"/>
            <a:r>
              <a:rPr lang="en-US" altLang="zh-CN" sz="1000" dirty="0">
                <a:solidFill>
                  <a:srgbClr val="C00000"/>
                </a:solidFill>
              </a:rPr>
              <a:t>18: </a:t>
            </a:r>
            <a:r>
              <a:rPr lang="en-US" altLang="zh-CN" sz="1000" dirty="0" smtClean="0">
                <a:solidFill>
                  <a:srgbClr val="C00000"/>
                </a:solidFill>
              </a:rPr>
              <a:t>REFUSED_BASIC_RATES_MISMATCH</a:t>
            </a:r>
          </a:p>
          <a:p>
            <a:pPr lvl="1"/>
            <a:r>
              <a:rPr lang="en-US" altLang="zh-CN" sz="1000" dirty="0" smtClean="0"/>
              <a:t>19: DENIED_NO_SHORT_PREAMBLE_SUPPORT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22: REJECTED_SPECTRUM_MANAGEMENT_REQUIRED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23: REJECTED_BAD_POWER_CAPABILITY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24: REJECTED_BAD_SUPPORTED_CHANNELS</a:t>
            </a:r>
          </a:p>
          <a:p>
            <a:pPr lvl="1"/>
            <a:r>
              <a:rPr lang="en-US" altLang="zh-CN" sz="1000" dirty="0" smtClean="0"/>
              <a:t>25: DENIED_NO_SHORT_SLOT_TIME_SUPPORT</a:t>
            </a:r>
          </a:p>
          <a:p>
            <a:pPr lvl="1"/>
            <a:r>
              <a:rPr lang="en-US" altLang="zh-CN" sz="1000" dirty="0" smtClean="0">
                <a:solidFill>
                  <a:srgbClr val="FF00FF"/>
                </a:solidFill>
              </a:rPr>
              <a:t>27: </a:t>
            </a:r>
            <a:r>
              <a:rPr lang="en-US" altLang="zh-CN" sz="1000" dirty="0">
                <a:solidFill>
                  <a:srgbClr val="FF00FF"/>
                </a:solidFill>
              </a:rPr>
              <a:t>DENIED_NO_HT_SUPPORT</a:t>
            </a:r>
          </a:p>
          <a:p>
            <a:pPr lvl="1"/>
            <a:r>
              <a:rPr lang="en-US" altLang="zh-CN" sz="1000" dirty="0">
                <a:solidFill>
                  <a:srgbClr val="C00000"/>
                </a:solidFill>
              </a:rPr>
              <a:t>30: </a:t>
            </a:r>
            <a:r>
              <a:rPr lang="en-US" altLang="zh-CN" sz="1000" dirty="0" smtClean="0">
                <a:solidFill>
                  <a:srgbClr val="C00000"/>
                </a:solidFill>
              </a:rPr>
              <a:t>REFUSED_TEMPORARILY</a:t>
            </a:r>
          </a:p>
          <a:p>
            <a:pPr lvl="1"/>
            <a:r>
              <a:rPr lang="en-US" altLang="zh-CN" sz="1000" dirty="0" smtClean="0">
                <a:solidFill>
                  <a:srgbClr val="C00000"/>
                </a:solidFill>
              </a:rPr>
              <a:t>33: DENIED_INSUFFICIENT_BANDWIDTH</a:t>
            </a:r>
          </a:p>
          <a:p>
            <a:pPr lvl="1"/>
            <a:r>
              <a:rPr lang="en-US" altLang="zh-CN" sz="1000" dirty="0">
                <a:solidFill>
                  <a:srgbClr val="C00000"/>
                </a:solidFill>
              </a:rPr>
              <a:t>34: </a:t>
            </a:r>
            <a:r>
              <a:rPr lang="en-US" altLang="zh-CN" sz="1000" dirty="0" smtClean="0">
                <a:solidFill>
                  <a:srgbClr val="C00000"/>
                </a:solidFill>
              </a:rPr>
              <a:t>DENIED_POOR_CHANNEL_CONDITIONS</a:t>
            </a:r>
          </a:p>
          <a:p>
            <a:pPr lvl="1"/>
            <a:r>
              <a:rPr lang="en-US" altLang="zh-CN" sz="1000" dirty="0" smtClean="0">
                <a:solidFill>
                  <a:srgbClr val="FF00FF"/>
                </a:solidFill>
              </a:rPr>
              <a:t>35: DENIED_QOS_NOT_SUPPORTED</a:t>
            </a:r>
          </a:p>
          <a:p>
            <a:pPr lvl="1"/>
            <a:r>
              <a:rPr lang="en-US" altLang="zh-CN" sz="1000" dirty="0" smtClean="0">
                <a:solidFill>
                  <a:srgbClr val="FF00FF"/>
                </a:solidFill>
              </a:rPr>
              <a:t>51: DENIED_LISTEN_INTERVAL_TOO_LARGE</a:t>
            </a:r>
            <a:endParaRPr lang="en-US" altLang="zh-CN" sz="4800" dirty="0" smtClean="0">
              <a:solidFill>
                <a:srgbClr val="FF00FF"/>
              </a:solidFill>
            </a:endParaRPr>
          </a:p>
          <a:p>
            <a:pPr lvl="1"/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291032" y="4797152"/>
            <a:ext cx="2820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C00000"/>
                </a:solidFill>
              </a:rPr>
              <a:t>M</a:t>
            </a:r>
            <a:r>
              <a:rPr lang="en-US" altLang="zh-CN" sz="1600" dirty="0" smtClean="0">
                <a:solidFill>
                  <a:srgbClr val="C00000"/>
                </a:solidFill>
              </a:rPr>
              <a:t>ost </a:t>
            </a:r>
            <a:r>
              <a:rPr lang="en-US" altLang="zh-CN" sz="1600" dirty="0" smtClean="0">
                <a:solidFill>
                  <a:srgbClr val="C00000"/>
                </a:solidFill>
              </a:rPr>
              <a:t>of them can be link-level. </a:t>
            </a:r>
            <a:endParaRPr lang="zh-CN" altLang="en-US" sz="1600" dirty="0">
              <a:solidFill>
                <a:srgbClr val="C0000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440809" y="2746721"/>
            <a:ext cx="4703192" cy="133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92: REFUSED_EXTERNAL_REASON</a:t>
            </a:r>
          </a:p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93: REFUSED_AP_OUT_OF_MEMORY</a:t>
            </a:r>
          </a:p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94: REJECTED_EMERGENCY_SERVICES_NOT_SUPPORTED</a:t>
            </a:r>
          </a:p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99: DENIED_WITH_SUGGESTED_BAND_AND_CHANNEL</a:t>
            </a:r>
          </a:p>
          <a:p>
            <a:pPr lvl="1"/>
            <a:r>
              <a:rPr lang="en-US" altLang="zh-CN" sz="1000" kern="0" dirty="0" smtClean="0">
                <a:solidFill>
                  <a:srgbClr val="C00000"/>
                </a:solidFill>
              </a:rPr>
              <a:t>103: DENIED_DUE_TO_SPECTRUM_MANAGEMENT</a:t>
            </a:r>
          </a:p>
          <a:p>
            <a:pPr lvl="1"/>
            <a:r>
              <a:rPr lang="en-US" altLang="zh-CN" sz="1000" kern="0" dirty="0" smtClean="0">
                <a:solidFill>
                  <a:srgbClr val="FF00FF"/>
                </a:solidFill>
              </a:rPr>
              <a:t>104: DENIED_VHT_NOT_SUPPORTED</a:t>
            </a:r>
          </a:p>
        </p:txBody>
      </p:sp>
    </p:spTree>
    <p:extLst>
      <p:ext uri="{BB962C8B-B14F-4D97-AF65-F5344CB8AC3E}">
        <p14:creationId xmlns:p14="http://schemas.microsoft.com/office/powerpoint/2010/main" val="8687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Status </a:t>
            </a:r>
            <a:r>
              <a:rPr lang="en-US" altLang="zh-CN" dirty="0" smtClean="0"/>
              <a:t>Code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altLang="zh-CN" sz="2000" dirty="0"/>
              <a:t>Then the AP MLD needs to respectively indicate whether the requested link is set up successfully through a corresponding </a:t>
            </a:r>
            <a:r>
              <a:rPr lang="en-US" altLang="zh-CN" sz="2000" dirty="0">
                <a:solidFill>
                  <a:srgbClr val="0000FF"/>
                </a:solidFill>
              </a:rPr>
              <a:t>Status Code</a:t>
            </a:r>
            <a:r>
              <a:rPr lang="en-US" altLang="zh-CN" sz="2000" dirty="0"/>
              <a:t> subfield</a:t>
            </a:r>
          </a:p>
          <a:p>
            <a:pPr lvl="1"/>
            <a:r>
              <a:rPr lang="en-US" altLang="zh-CN" sz="1800" dirty="0"/>
              <a:t>If the transmitting link is rejected, then the association is considered failed</a:t>
            </a:r>
          </a:p>
          <a:p>
            <a:pPr lvl="1"/>
            <a:r>
              <a:rPr lang="en-US" altLang="zh-CN" sz="1800" dirty="0"/>
              <a:t>If the transmitting link is accepted and all of non-transmitting links are rejected, then the STA-level association is considered successful</a:t>
            </a:r>
          </a:p>
          <a:p>
            <a:pPr lvl="1"/>
            <a:r>
              <a:rPr lang="en-US" altLang="zh-CN" sz="1800" dirty="0"/>
              <a:t>If the transmitting link is accepted and at least one of non-transmitting links is accepted, then the MLD-level association is considered successful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34" y="4417175"/>
            <a:ext cx="7442479" cy="205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119718</TotalTime>
  <Words>1354</Words>
  <Application>Microsoft Office PowerPoint</Application>
  <PresentationFormat>全屏显示(4:3)</PresentationFormat>
  <Paragraphs>175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Discussion on Multi-link Setup</vt:lpstr>
      <vt:lpstr>Introduction</vt:lpstr>
      <vt:lpstr>Scenario Considered</vt:lpstr>
      <vt:lpstr>Proposal</vt:lpstr>
      <vt:lpstr>Radio ID</vt:lpstr>
      <vt:lpstr>Radio ID (Cont.)</vt:lpstr>
      <vt:lpstr>Power Management and Capability Information</vt:lpstr>
      <vt:lpstr>Status Code</vt:lpstr>
      <vt:lpstr>Status Code (Cont.)</vt:lpstr>
      <vt:lpstr>Link Recommendation</vt:lpstr>
      <vt:lpstr>Conclusion</vt:lpstr>
      <vt:lpstr>SP 1</vt:lpstr>
      <vt:lpstr>SP 2</vt:lpstr>
      <vt:lpstr>SP 3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2767</cp:revision>
  <cp:lastPrinted>1998-02-10T13:28:06Z</cp:lastPrinted>
  <dcterms:created xsi:type="dcterms:W3CDTF">2004-12-02T14:01:45Z</dcterms:created>
  <dcterms:modified xsi:type="dcterms:W3CDTF">2021-01-21T08:39:20Z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(3)Bd+onKOqWjNcxFsfgOxBhL5hYdjbyCMaDLm4XqJ+P6zbjAPh6E6Aztl+FWYo7Hnq+XjselQM
dETyqfMTWtk+AysX4DKSs6hghAVq0PxMhENVlqumdPrTB8mQ4D4KXBd2ZQ2/QIR3l8EdMO84
TaEgVi/Gv7c9Mhl+x2w4WD7fZ6q42AR+isXa3r7hNtg/EFVuFVLRh3ATX9zL5kuiERU8IZrs
lbYIROod4LLtfjAT5g</vt:lpwstr>
  </property>
  <property fmtid="{D5CDD505-2E9C-101B-9397-08002B2CF9AE}" pid="10" name="_2015_ms_pID_7253431">
    <vt:lpwstr>wjxPNOQy2FvwrHnjeUP1xXHnhqkgMZcG6kfa130UoIumIp1QjCXM5y
zs7eDWhcY5V7LqlIzneE8O/x9bWeZIwhMe1TQA01tIRwcNgVHbQ6dbU0Iix3lnbC4ldj8JHG
BiMk1Wo/AQoAG1xzxcT+h7t4cHOf9qJgZfdGJhbzW4blzyWhbM+kODrwyKE3G3M1Sa9fT6bF
zlDoWIoZh+urY+TsiFnRdSpm028aC8YU7BGY</vt:lpwstr>
  </property>
  <property fmtid="{D5CDD505-2E9C-101B-9397-08002B2CF9AE}" pid="11" name="_2015_ms_pID_7253432">
    <vt:lpwstr>zg==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1611043794</vt:lpwstr>
  </property>
</Properties>
</file>