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548" r:id="rId3"/>
    <p:sldId id="393" r:id="rId4"/>
    <p:sldId id="424" r:id="rId5"/>
    <p:sldId id="551" r:id="rId6"/>
    <p:sldId id="559" r:id="rId7"/>
    <p:sldId id="550" r:id="rId8"/>
    <p:sldId id="560" r:id="rId9"/>
    <p:sldId id="564" r:id="rId10"/>
    <p:sldId id="554" r:id="rId11"/>
    <p:sldId id="558" r:id="rId12"/>
    <p:sldId id="553" r:id="rId13"/>
    <p:sldId id="555" r:id="rId14"/>
    <p:sldId id="485" r:id="rId15"/>
    <p:sldId id="55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05" autoAdjust="0"/>
    <p:restoredTop sz="90773" autoAdjust="0"/>
  </p:normalViewPr>
  <p:slideViewPr>
    <p:cSldViewPr>
      <p:cViewPr varScale="1">
        <p:scale>
          <a:sx n="93" d="100"/>
          <a:sy n="93" d="100"/>
        </p:scale>
        <p:origin x="1191"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4</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028345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9</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r>
              <a:rPr lang="zh-CN" altLang="en-US" dirty="0" smtClean="0"/>
              <a:t>统一格式。</a:t>
            </a:r>
            <a:endParaRPr lang="fr-FR" altLang="zh-CN" dirty="0"/>
          </a:p>
        </p:txBody>
      </p:sp>
    </p:spTree>
    <p:extLst>
      <p:ext uri="{BB962C8B-B14F-4D97-AF65-F5344CB8AC3E}">
        <p14:creationId xmlns:p14="http://schemas.microsoft.com/office/powerpoint/2010/main" val="268226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r>
              <a:rPr lang="zh-CN" altLang="en-US" dirty="0" smtClean="0"/>
              <a:t>表格总结？</a:t>
            </a:r>
            <a:endParaRPr lang="zh-CN" altLang="en-US" dirty="0"/>
          </a:p>
        </p:txBody>
      </p:sp>
      <p:sp>
        <p:nvSpPr>
          <p:cNvPr id="4" name="页眉占位符 3"/>
          <p:cNvSpPr>
            <a:spLocks noGrp="1"/>
          </p:cNvSpPr>
          <p:nvPr>
            <p:ph type="hdr" sz="quarter" idx="10"/>
          </p:nvPr>
        </p:nvSpPr>
        <p:spPr/>
        <p:txBody>
          <a:bodyPr/>
          <a:lstStyle/>
          <a:p>
            <a:pPr>
              <a:defRPr/>
            </a:pPr>
            <a:r>
              <a:rPr lang="en-US" smtClean="0"/>
              <a:t>doc.: IEEE 802.11-12/xxxxr0</a:t>
            </a:r>
            <a:endParaRPr lang="en-US"/>
          </a:p>
        </p:txBody>
      </p:sp>
      <p:sp>
        <p:nvSpPr>
          <p:cNvPr id="5" name="日期占位符 4"/>
          <p:cNvSpPr>
            <a:spLocks noGrp="1"/>
          </p:cNvSpPr>
          <p:nvPr>
            <p:ph type="dt" idx="11"/>
          </p:nvPr>
        </p:nvSpPr>
        <p:spPr/>
        <p:txBody>
          <a:bodyPr/>
          <a:lstStyle/>
          <a:p>
            <a:pPr>
              <a:defRPr/>
            </a:pPr>
            <a:r>
              <a:rPr lang="en-US" smtClean="0"/>
              <a:t>October 2019</a:t>
            </a:r>
            <a:endParaRPr lang="en-US" dirty="0"/>
          </a:p>
        </p:txBody>
      </p:sp>
      <p:sp>
        <p:nvSpPr>
          <p:cNvPr id="6" name="页脚占位符 5"/>
          <p:cNvSpPr>
            <a:spLocks noGrp="1"/>
          </p:cNvSpPr>
          <p:nvPr>
            <p:ph type="ftr" sz="quarter" idx="12"/>
          </p:nvPr>
        </p:nvSpPr>
        <p:spPr/>
        <p:txBody>
          <a:bodyPr/>
          <a:lstStyle/>
          <a:p>
            <a:pPr lvl="4">
              <a:defRPr/>
            </a:pPr>
            <a:r>
              <a:rPr lang="en-US" smtClean="0"/>
              <a:t>Osama Aboul-Magd (Huawei Technologies)</a:t>
            </a:r>
            <a:endParaRPr lang="en-US"/>
          </a:p>
        </p:txBody>
      </p:sp>
      <p:sp>
        <p:nvSpPr>
          <p:cNvPr id="7" name="灯片编号占位符 6"/>
          <p:cNvSpPr>
            <a:spLocks noGrp="1"/>
          </p:cNvSpPr>
          <p:nvPr>
            <p:ph type="sldNum" sz="quarter" idx="13"/>
          </p:nvPr>
        </p:nvSpPr>
        <p:spPr/>
        <p:txBody>
          <a:bodyPr/>
          <a:lstStyle/>
          <a:p>
            <a:r>
              <a:rPr lang="en-US" altLang="zh-CN" smtClean="0"/>
              <a:t>Page </a:t>
            </a:r>
            <a:fld id="{8E40D56C-5972-4299-BD74-FDC74F23C586}" type="slidenum">
              <a:rPr lang="en-US" altLang="zh-CN" smtClean="0"/>
              <a:pPr/>
              <a:t>12</a:t>
            </a:fld>
            <a:endParaRPr lang="en-US" altLang="zh-CN"/>
          </a:p>
        </p:txBody>
      </p:sp>
    </p:spTree>
    <p:extLst>
      <p:ext uri="{BB962C8B-B14F-4D97-AF65-F5344CB8AC3E}">
        <p14:creationId xmlns:p14="http://schemas.microsoft.com/office/powerpoint/2010/main" val="1166747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14</a:t>
            </a:fld>
            <a:endParaRPr lang="en-US" altLang="zh-CN"/>
          </a:p>
        </p:txBody>
      </p:sp>
    </p:spTree>
    <p:extLst>
      <p:ext uri="{BB962C8B-B14F-4D97-AF65-F5344CB8AC3E}">
        <p14:creationId xmlns:p14="http://schemas.microsoft.com/office/powerpoint/2010/main" val="2094453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dirty="0" smtClean="0"/>
              <a:t>November 2019</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标题 7"/>
          <p:cNvSpPr>
            <a:spLocks noGrp="1"/>
          </p:cNvSpPr>
          <p:nvPr>
            <p:ph type="title"/>
          </p:nvPr>
        </p:nvSpPr>
        <p:spPr/>
        <p:txBody>
          <a:bodyPr/>
          <a:lstStyle/>
          <a:p>
            <a:r>
              <a:rPr lang="zh-CN" altLang="en-US" smtClean="0"/>
              <a:t>单击此处编辑母版标题样式</a:t>
            </a:r>
            <a:endParaRPr lang="en-US"/>
          </a:p>
        </p:txBody>
      </p:sp>
      <p:sp>
        <p:nvSpPr>
          <p:cNvPr id="9" name="日期占位符 8"/>
          <p:cNvSpPr>
            <a:spLocks noGrp="1"/>
          </p:cNvSpPr>
          <p:nvPr>
            <p:ph type="dt" sz="half" idx="10"/>
          </p:nvPr>
        </p:nvSpPr>
        <p:spPr/>
        <p:txBody>
          <a:bodyPr/>
          <a:lstStyle/>
          <a:p>
            <a:pPr>
              <a:defRPr/>
            </a:pPr>
            <a:r>
              <a:rPr lang="en-US" smtClean="0"/>
              <a:t>October 2019</a:t>
            </a:r>
            <a:endParaRPr lang="en-US" dirty="0"/>
          </a:p>
        </p:txBody>
      </p:sp>
      <p:sp>
        <p:nvSpPr>
          <p:cNvPr id="10" name="页脚占位符 9"/>
          <p:cNvSpPr>
            <a:spLocks noGrp="1"/>
          </p:cNvSpPr>
          <p:nvPr>
            <p:ph type="ftr" sz="quarter" idx="11"/>
          </p:nvPr>
        </p:nvSpPr>
        <p:spPr/>
        <p:txBody>
          <a:bodyPr/>
          <a:lstStyle/>
          <a:p>
            <a:pPr>
              <a:defRPr/>
            </a:pPr>
            <a:r>
              <a:rPr lang="en-US" altLang="zh-CN" smtClean="0"/>
              <a:t>Rui Du, et al. (Huawei)</a:t>
            </a:r>
            <a:endParaRPr lang="en-US" altLang="zh-CN" dirty="0"/>
          </a:p>
        </p:txBody>
      </p:sp>
      <p:sp>
        <p:nvSpPr>
          <p:cNvPr id="11" name="灯片编号占位符 10"/>
          <p:cNvSpPr>
            <a:spLocks noGrp="1"/>
          </p:cNvSpPr>
          <p:nvPr>
            <p:ph type="sldNum" sz="quarter" idx="12"/>
          </p:nvPr>
        </p:nvSpPr>
        <p:spPr/>
        <p:txBody>
          <a:bodyPr/>
          <a:lstStyle/>
          <a:p>
            <a:r>
              <a:rPr lang="en-US" altLang="zh-CN" smtClean="0"/>
              <a:t>Slide </a:t>
            </a:r>
            <a:fld id="{16E72C98-D8F5-4A09-9041-74D4DE6CBD42}" type="slidenum">
              <a:rPr lang="en-US" altLang="zh-CN" smtClean="0"/>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dirty="0" smtClean="0"/>
              <a:t>October </a:t>
            </a:r>
            <a:r>
              <a:rPr lang="en-US" dirty="0"/>
              <a:t>2019</a:t>
            </a:r>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September 2020</a:t>
            </a:r>
            <a:endParaRPr lang="en-US" dirty="0"/>
          </a:p>
        </p:txBody>
      </p:sp>
      <p:sp>
        <p:nvSpPr>
          <p:cNvPr id="1029" name="Rectangle 5"/>
          <p:cNvSpPr>
            <a:spLocks noGrp="1" noChangeArrowheads="1"/>
          </p:cNvSpPr>
          <p:nvPr>
            <p:ph type="ftr" sz="quarter" idx="3"/>
          </p:nvPr>
        </p:nvSpPr>
        <p:spPr bwMode="auto">
          <a:xfrm>
            <a:off x="7096413" y="6475413"/>
            <a:ext cx="1447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Rui</a:t>
            </a:r>
            <a:r>
              <a:rPr lang="en-US" altLang="zh-CN" dirty="0" smtClean="0"/>
              <a:t> Du, et al.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a:t>
            </a:r>
            <a:r>
              <a:rPr lang="en-US" sz="1800" b="1" smtClean="0"/>
              <a:t>IEEE</a:t>
            </a:r>
            <a:r>
              <a:rPr lang="en-US" sz="1800" b="1" baseline="0" smtClean="0"/>
              <a:t> </a:t>
            </a:r>
            <a:r>
              <a:rPr lang="en-US" sz="1800" b="1" baseline="0" smtClean="0"/>
              <a:t>802.11-20/1529r0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2020</a:t>
            </a:r>
            <a:endParaRPr lang="en-US" altLang="zh-CN" sz="1800" dirty="0"/>
          </a:p>
        </p:txBody>
      </p:sp>
      <p:sp>
        <p:nvSpPr>
          <p:cNvPr id="1028" name="Footer Placeholder 4"/>
          <p:cNvSpPr>
            <a:spLocks noGrp="1"/>
          </p:cNvSpPr>
          <p:nvPr>
            <p:ph type="ftr" sz="quarter" idx="4294967295"/>
          </p:nvPr>
        </p:nvSpPr>
        <p:spPr>
          <a:xfrm>
            <a:off x="7096413" y="6475413"/>
            <a:ext cx="14475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solidFill>
                  <a:schemeClr val="dk1"/>
                </a:solidFill>
                <a:cs typeface="Arial"/>
              </a:rPr>
              <a:t>Rui</a:t>
            </a:r>
            <a:r>
              <a:rPr lang="en-US" altLang="zh-CN" dirty="0" smtClean="0">
                <a:solidFill>
                  <a:schemeClr val="dk1"/>
                </a:solidFill>
                <a:cs typeface="Arial"/>
              </a:rPr>
              <a:t> Du</a:t>
            </a:r>
            <a:r>
              <a:rPr lang="en-US" altLang="zh-CN" dirty="0" smtClean="0"/>
              <a:t>, et al.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smtClean="0"/>
              <a:t>Discussion on WLAN sensing sequence design - follow up</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a:t>:</a:t>
            </a:r>
            <a:r>
              <a:rPr lang="en-US" altLang="zh-CN" sz="2000" b="0"/>
              <a:t> </a:t>
            </a:r>
            <a:r>
              <a:rPr lang="en-US" altLang="zh-CN" sz="2000" b="0" smtClean="0"/>
              <a:t>2020-09-29</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90473832"/>
              </p:ext>
            </p:extLst>
          </p:nvPr>
        </p:nvGraphicFramePr>
        <p:xfrm>
          <a:off x="876300" y="315903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0" dirty="0" err="1" smtClean="0">
                          <a:solidFill>
                            <a:srgbClr val="000000"/>
                          </a:solidFill>
                          <a:latin typeface="+mn-lt"/>
                          <a:ea typeface="Times New Roman"/>
                          <a:cs typeface="Arial"/>
                        </a:rPr>
                        <a:t>Rui</a:t>
                      </a:r>
                      <a:r>
                        <a:rPr lang="en-US" altLang="zh-CN" sz="1200" b="0" dirty="0" smtClean="0">
                          <a:solidFill>
                            <a:srgbClr val="000000"/>
                          </a:solidFill>
                          <a:latin typeface="+mn-lt"/>
                          <a:ea typeface="Times New Roman"/>
                          <a:cs typeface="Arial"/>
                        </a:rPr>
                        <a:t> Du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Ray.du@Huawei.com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00"/>
                          </a:solidFill>
                          <a:latin typeface="+mn-lt"/>
                          <a:ea typeface="Times New Roman"/>
                          <a:cs typeface="Arial"/>
                        </a:rPr>
                        <a:t>Danny Tan Kai Pin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kern="1200" dirty="0" err="1" smtClean="0">
                          <a:solidFill>
                            <a:schemeClr val="dk1"/>
                          </a:solidFill>
                          <a:latin typeface="+mn-lt"/>
                          <a:ea typeface="Times New Roman"/>
                          <a:cs typeface="Arial"/>
                        </a:rPr>
                        <a:t>Meihong</a:t>
                      </a:r>
                      <a:r>
                        <a:rPr lang="en-US" sz="1200" i="0" kern="1200" dirty="0" smtClean="0">
                          <a:solidFill>
                            <a:schemeClr val="dk1"/>
                          </a:solidFill>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smtClean="0">
                          <a:solidFill>
                            <a:schemeClr val="dk1"/>
                          </a:solidFill>
                          <a:latin typeface="+mn-lt"/>
                          <a:ea typeface="Times New Roman"/>
                          <a:cs typeface="Arial"/>
                        </a:rPr>
                        <a:t>Chenchen</a:t>
                      </a:r>
                      <a:r>
                        <a:rPr lang="en-US" altLang="zh-CN" sz="1200" i="0" kern="1200" dirty="0" smtClean="0">
                          <a:solidFill>
                            <a:schemeClr val="dk1"/>
                          </a:solidFill>
                          <a:latin typeface="+mn-lt"/>
                          <a:ea typeface="Times New Roman"/>
                          <a:cs typeface="Arial"/>
                        </a:rPr>
                        <a:t>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00"/>
                          </a:solidFill>
                          <a:latin typeface="+mn-lt"/>
                          <a:ea typeface="Times New Roman"/>
                          <a:cs typeface="Arial"/>
                        </a:rPr>
                        <a:t>Yingxiang</a:t>
                      </a:r>
                      <a:r>
                        <a:rPr lang="en-US" altLang="zh-CN" sz="1200" kern="1200" dirty="0" smtClean="0">
                          <a:solidFill>
                            <a:srgbClr val="000000"/>
                          </a:solidFill>
                          <a:latin typeface="+mn-lt"/>
                          <a:ea typeface="Times New Roman"/>
                          <a:cs typeface="Arial"/>
                        </a:rPr>
                        <a:t> Sun </a:t>
                      </a: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579600" cy="276999"/>
          </a:xfrm>
        </p:spPr>
        <p:txBody>
          <a:bodyPr/>
          <a:lstStyle/>
          <a:p>
            <a:pPr>
              <a:defRPr/>
            </a:pPr>
            <a:r>
              <a:rPr lang="en-US" altLang="zh-CN" dirty="0"/>
              <a:t>September </a:t>
            </a:r>
            <a:r>
              <a:rPr lang="en-US" altLang="zh-CN" dirty="0" smtClean="0"/>
              <a:t>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6" name="标题 1"/>
          <p:cNvSpPr txBox="1">
            <a:spLocks/>
          </p:cNvSpPr>
          <p:nvPr/>
        </p:nvSpPr>
        <p:spPr bwMode="auto">
          <a:xfrm>
            <a:off x="771525"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smtClean="0">
                <a:solidFill>
                  <a:schemeClr val="tx1"/>
                </a:solidFill>
              </a:rPr>
              <a:t>Analysis R-D map with ambiguity function</a:t>
            </a:r>
            <a:endParaRPr lang="zh-CN" altLang="en-US" kern="0" dirty="0">
              <a:solidFill>
                <a:schemeClr val="tx1"/>
              </a:solidFill>
            </a:endParaRPr>
          </a:p>
        </p:txBody>
      </p:sp>
      <p:sp>
        <p:nvSpPr>
          <p:cNvPr id="18" name="内容占位符 2"/>
          <p:cNvSpPr txBox="1">
            <a:spLocks/>
          </p:cNvSpPr>
          <p:nvPr/>
        </p:nvSpPr>
        <p:spPr bwMode="auto">
          <a:xfrm>
            <a:off x="708991" y="3742158"/>
            <a:ext cx="7772400" cy="2733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buFont typeface="Arial" panose="020B0604020202020204" pitchFamily="34" charset="0"/>
              <a:buChar char="•"/>
            </a:pPr>
            <a:r>
              <a:rPr lang="en-US" altLang="zh-CN" sz="1600" b="0" kern="0" dirty="0" smtClean="0">
                <a:solidFill>
                  <a:srgbClr val="000000"/>
                </a:solidFill>
              </a:rPr>
              <a:t>For the R-D map generated with </a:t>
            </a:r>
            <a:r>
              <a:rPr lang="en-US" altLang="zh-CN" sz="1600" b="0" kern="0" dirty="0" smtClean="0">
                <a:solidFill>
                  <a:srgbClr val="0000FF"/>
                </a:solidFill>
              </a:rPr>
              <a:t>correlation receiver</a:t>
            </a:r>
            <a:r>
              <a:rPr lang="en-US" altLang="zh-CN" sz="1600" b="0" kern="0" dirty="0" smtClean="0">
                <a:solidFill>
                  <a:srgbClr val="000000"/>
                </a:solidFill>
              </a:rPr>
              <a:t>, </a:t>
            </a:r>
            <a:r>
              <a:rPr lang="en-US" altLang="zh-CN" sz="1600" b="0" kern="0" dirty="0">
                <a:solidFill>
                  <a:srgbClr val="000000"/>
                </a:solidFill>
              </a:rPr>
              <a:t>each row of the R-D map is a cross correlation between transmitting signal and receiving </a:t>
            </a:r>
            <a:r>
              <a:rPr lang="en-US" altLang="zh-CN" sz="1600" b="0" kern="0" dirty="0" smtClean="0">
                <a:solidFill>
                  <a:srgbClr val="000000"/>
                </a:solidFill>
              </a:rPr>
              <a:t>signal. The correlation result with different Doppler shift (after Doppler processing) is indicated in ambiguity function.</a:t>
            </a:r>
          </a:p>
          <a:p>
            <a:pPr algn="just">
              <a:spcBef>
                <a:spcPts val="0"/>
              </a:spcBef>
              <a:spcAft>
                <a:spcPts val="0"/>
              </a:spcAft>
              <a:buFont typeface="Arial" panose="020B0604020202020204" pitchFamily="34" charset="0"/>
              <a:buChar char="•"/>
            </a:pPr>
            <a:endParaRPr lang="en-US" altLang="zh-CN" sz="1600" b="0" kern="0" dirty="0">
              <a:solidFill>
                <a:srgbClr val="000000"/>
              </a:solidFill>
            </a:endParaRPr>
          </a:p>
          <a:p>
            <a:pPr algn="just">
              <a:spcBef>
                <a:spcPts val="0"/>
              </a:spcBef>
              <a:spcAft>
                <a:spcPts val="0"/>
              </a:spcAft>
              <a:buFont typeface="Arial" panose="020B0604020202020204" pitchFamily="34" charset="0"/>
              <a:buChar char="•"/>
            </a:pPr>
            <a:r>
              <a:rPr lang="en-US" altLang="zh-CN" sz="1600" b="0" kern="0" dirty="0" smtClean="0">
                <a:solidFill>
                  <a:srgbClr val="000000"/>
                </a:solidFill>
              </a:rPr>
              <a:t>For the R-D map generated with the </a:t>
            </a:r>
            <a:r>
              <a:rPr lang="en-US" altLang="zh-CN" sz="1600" b="0" kern="0" dirty="0" smtClean="0">
                <a:solidFill>
                  <a:srgbClr val="0000FF"/>
                </a:solidFill>
              </a:rPr>
              <a:t>matched filter receiver</a:t>
            </a:r>
            <a:r>
              <a:rPr lang="en-US" altLang="zh-CN" sz="1600" b="0" kern="0" dirty="0" smtClean="0">
                <a:solidFill>
                  <a:srgbClr val="000000"/>
                </a:solidFill>
              </a:rPr>
              <a:t>, ambiguity function </a:t>
            </a:r>
            <a:r>
              <a:rPr lang="en-US" altLang="zh-CN" sz="1600" b="0" kern="0" dirty="0">
                <a:solidFill>
                  <a:srgbClr val="000000"/>
                </a:solidFill>
              </a:rPr>
              <a:t>is the </a:t>
            </a:r>
            <a:r>
              <a:rPr lang="en-US" altLang="zh-CN" sz="1600" b="0" kern="0" dirty="0" smtClean="0">
                <a:solidFill>
                  <a:srgbClr val="000000"/>
                </a:solidFill>
              </a:rPr>
              <a:t>output of matched filter (this is clearly shown by the equation in slide </a:t>
            </a:r>
            <a:r>
              <a:rPr lang="en-US" altLang="zh-CN" sz="1600" b="0" kern="0" dirty="0">
                <a:solidFill>
                  <a:srgbClr val="000000"/>
                </a:solidFill>
              </a:rPr>
              <a:t>4) ! </a:t>
            </a:r>
            <a:endParaRPr lang="en-US" altLang="zh-CN" sz="1600" b="0" kern="0" dirty="0" smtClean="0">
              <a:solidFill>
                <a:srgbClr val="000000"/>
              </a:solidFill>
            </a:endParaRPr>
          </a:p>
          <a:p>
            <a:pPr algn="just">
              <a:spcBef>
                <a:spcPts val="0"/>
              </a:spcBef>
              <a:spcAft>
                <a:spcPts val="0"/>
              </a:spcAft>
              <a:buFont typeface="Arial" panose="020B0604020202020204" pitchFamily="34" charset="0"/>
              <a:buChar char="•"/>
            </a:pPr>
            <a:endParaRPr lang="en-US" altLang="zh-CN" sz="1600" kern="0" dirty="0">
              <a:solidFill>
                <a:srgbClr val="000000"/>
              </a:solidFill>
            </a:endParaRPr>
          </a:p>
          <a:p>
            <a:pPr algn="just">
              <a:spcBef>
                <a:spcPts val="0"/>
              </a:spcBef>
              <a:spcAft>
                <a:spcPts val="0"/>
              </a:spcAft>
              <a:buFont typeface="Arial" panose="020B0604020202020204" pitchFamily="34" charset="0"/>
              <a:buChar char="•"/>
            </a:pPr>
            <a:r>
              <a:rPr lang="en-US" altLang="zh-CN" sz="1600" kern="0" dirty="0" smtClean="0">
                <a:solidFill>
                  <a:srgbClr val="0000FF"/>
                </a:solidFill>
              </a:rPr>
              <a:t>Both of the receivers’ outputs are indicated by the ambiguity function !</a:t>
            </a:r>
          </a:p>
          <a:p>
            <a:pPr algn="just">
              <a:spcBef>
                <a:spcPts val="0"/>
              </a:spcBef>
              <a:spcAft>
                <a:spcPts val="0"/>
              </a:spcAft>
              <a:buFont typeface="Arial" panose="020B0604020202020204" pitchFamily="34" charset="0"/>
              <a:buChar char="•"/>
            </a:pPr>
            <a:endParaRPr lang="en-US" altLang="zh-CN" sz="1600" kern="0" dirty="0" smtClean="0">
              <a:solidFill>
                <a:srgbClr val="0000FF"/>
              </a:solidFill>
            </a:endParaRPr>
          </a:p>
          <a:p>
            <a:pPr algn="just">
              <a:spcBef>
                <a:spcPts val="0"/>
              </a:spcBef>
              <a:spcAft>
                <a:spcPts val="0"/>
              </a:spcAft>
              <a:buFont typeface="Arial" panose="020B0604020202020204" pitchFamily="34" charset="0"/>
              <a:buChar char="•"/>
            </a:pPr>
            <a:r>
              <a:rPr lang="en-US" altLang="zh-CN" sz="1600" b="0" dirty="0"/>
              <a:t>Correlation receiver is often adopted </a:t>
            </a:r>
            <a:r>
              <a:rPr lang="en-US" altLang="zh-CN" sz="1600" b="0" dirty="0" smtClean="0"/>
              <a:t>in pulse </a:t>
            </a:r>
            <a:r>
              <a:rPr lang="en-US" altLang="zh-CN" sz="1600" b="0" dirty="0"/>
              <a:t>radar. It has </a:t>
            </a:r>
            <a:r>
              <a:rPr lang="en-US" altLang="zh-CN" sz="1600" b="0" dirty="0" smtClean="0"/>
              <a:t>equivalent performance </a:t>
            </a:r>
            <a:r>
              <a:rPr lang="en-US" altLang="zh-CN" sz="1600" b="0" dirty="0"/>
              <a:t>but lower computation complexity. </a:t>
            </a:r>
            <a:r>
              <a:rPr lang="en-US" altLang="zh-CN" sz="1600" b="0" dirty="0" smtClean="0"/>
              <a:t> </a:t>
            </a:r>
            <a:endParaRPr lang="zh-CN" altLang="en-US" sz="1600" b="0" dirty="0"/>
          </a:p>
          <a:p>
            <a:pPr algn="just">
              <a:spcBef>
                <a:spcPts val="0"/>
              </a:spcBef>
              <a:spcAft>
                <a:spcPts val="0"/>
              </a:spcAft>
              <a:buFont typeface="Arial" panose="020B0604020202020204" pitchFamily="34" charset="0"/>
              <a:buChar char="•"/>
            </a:pPr>
            <a:endParaRPr lang="en-US" altLang="zh-CN" sz="1600" kern="0" dirty="0" smtClean="0">
              <a:solidFill>
                <a:srgbClr val="0000FF"/>
              </a:solidFill>
            </a:endParaRPr>
          </a:p>
        </p:txBody>
      </p:sp>
      <p:grpSp>
        <p:nvGrpSpPr>
          <p:cNvPr id="19" name="组合 7"/>
          <p:cNvGrpSpPr/>
          <p:nvPr/>
        </p:nvGrpSpPr>
        <p:grpSpPr>
          <a:xfrm>
            <a:off x="990600" y="1796890"/>
            <a:ext cx="2894012" cy="1723488"/>
            <a:chOff x="722586" y="4025400"/>
            <a:chExt cx="2981740" cy="2255470"/>
          </a:xfrm>
        </p:grpSpPr>
        <p:pic>
          <p:nvPicPr>
            <p:cNvPr id="20" name="图片 3"/>
            <p:cNvPicPr>
              <a:picLocks noChangeAspect="1"/>
            </p:cNvPicPr>
            <p:nvPr/>
          </p:nvPicPr>
          <p:blipFill>
            <a:blip r:embed="rId2"/>
            <a:stretch>
              <a:fillRect/>
            </a:stretch>
          </p:blipFill>
          <p:spPr>
            <a:xfrm>
              <a:off x="722586" y="4025400"/>
              <a:ext cx="2981740" cy="2160000"/>
            </a:xfrm>
            <a:prstGeom prst="rect">
              <a:avLst/>
            </a:prstGeom>
          </p:spPr>
        </p:pic>
        <p:sp>
          <p:nvSpPr>
            <p:cNvPr id="21" name="文本框 5"/>
            <p:cNvSpPr txBox="1"/>
            <p:nvPr/>
          </p:nvSpPr>
          <p:spPr>
            <a:xfrm>
              <a:off x="2448986" y="5918371"/>
              <a:ext cx="942119" cy="362499"/>
            </a:xfrm>
            <a:prstGeom prst="rect">
              <a:avLst/>
            </a:prstGeom>
            <a:noFill/>
          </p:spPr>
          <p:txBody>
            <a:bodyPr wrap="square" rtlCol="0">
              <a:spAutoFit/>
            </a:bodyPr>
            <a:lstStyle/>
            <a:p>
              <a:r>
                <a:rPr lang="en-US" dirty="0"/>
                <a:t>D</a:t>
              </a:r>
              <a:r>
                <a:rPr lang="en-US" dirty="0" smtClean="0"/>
                <a:t>elay</a:t>
              </a:r>
              <a:endParaRPr lang="en-US" dirty="0"/>
            </a:p>
          </p:txBody>
        </p:sp>
        <p:sp>
          <p:nvSpPr>
            <p:cNvPr id="22" name="文本框 6"/>
            <p:cNvSpPr txBox="1"/>
            <p:nvPr/>
          </p:nvSpPr>
          <p:spPr>
            <a:xfrm>
              <a:off x="925944" y="5833870"/>
              <a:ext cx="738352" cy="276999"/>
            </a:xfrm>
            <a:prstGeom prst="rect">
              <a:avLst/>
            </a:prstGeom>
            <a:noFill/>
          </p:spPr>
          <p:txBody>
            <a:bodyPr wrap="square" rtlCol="0">
              <a:spAutoFit/>
            </a:bodyPr>
            <a:lstStyle/>
            <a:p>
              <a:r>
                <a:rPr lang="en-US" dirty="0" smtClean="0"/>
                <a:t>Doppler</a:t>
              </a:r>
              <a:endParaRPr lang="en-US" dirty="0"/>
            </a:p>
          </p:txBody>
        </p:sp>
      </p:grpSp>
      <p:graphicFrame>
        <p:nvGraphicFramePr>
          <p:cNvPr id="23" name="表格 22"/>
          <p:cNvGraphicFramePr>
            <a:graphicFrameLocks noGrp="1"/>
          </p:cNvGraphicFramePr>
          <p:nvPr>
            <p:extLst>
              <p:ext uri="{D42A27DB-BD31-4B8C-83A1-F6EECF244321}">
                <p14:modId xmlns:p14="http://schemas.microsoft.com/office/powerpoint/2010/main" val="974498782"/>
              </p:ext>
            </p:extLst>
          </p:nvPr>
        </p:nvGraphicFramePr>
        <p:xfrm>
          <a:off x="5569743" y="1695058"/>
          <a:ext cx="1952625" cy="1854200"/>
        </p:xfrm>
        <a:graphic>
          <a:graphicData uri="http://schemas.openxmlformats.org/drawingml/2006/table">
            <a:tbl>
              <a:tblPr firstRow="1" bandRow="1">
                <a:tableStyleId>{5C22544A-7EE6-4342-B048-85BDC9FD1C3A}</a:tableStyleId>
              </a:tblPr>
              <a:tblGrid>
                <a:gridCol w="390525"/>
                <a:gridCol w="390525"/>
                <a:gridCol w="390525"/>
                <a:gridCol w="390525"/>
                <a:gridCol w="390525"/>
              </a:tblGrid>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4" name="右箭头 23"/>
          <p:cNvSpPr/>
          <p:nvPr/>
        </p:nvSpPr>
        <p:spPr bwMode="auto">
          <a:xfrm>
            <a:off x="3926681" y="2476620"/>
            <a:ext cx="1366837" cy="459133"/>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4037012" y="2317709"/>
            <a:ext cx="999332" cy="276999"/>
          </a:xfrm>
          <a:prstGeom prst="rect">
            <a:avLst/>
          </a:prstGeom>
          <a:noFill/>
        </p:spPr>
        <p:txBody>
          <a:bodyPr wrap="square" rtlCol="0">
            <a:spAutoFit/>
          </a:bodyPr>
          <a:lstStyle/>
          <a:p>
            <a:pPr algn="ctr"/>
            <a:r>
              <a:rPr lang="en-US" altLang="zh-CN" dirty="0" smtClean="0"/>
              <a:t>Top view</a:t>
            </a:r>
            <a:endParaRPr lang="zh-CN" altLang="en-US" dirty="0"/>
          </a:p>
        </p:txBody>
      </p:sp>
      <p:sp>
        <p:nvSpPr>
          <p:cNvPr id="26" name="文本框 25"/>
          <p:cNvSpPr txBox="1"/>
          <p:nvPr/>
        </p:nvSpPr>
        <p:spPr>
          <a:xfrm>
            <a:off x="6071392" y="3533001"/>
            <a:ext cx="983457" cy="276999"/>
          </a:xfrm>
          <a:prstGeom prst="rect">
            <a:avLst/>
          </a:prstGeom>
          <a:noFill/>
        </p:spPr>
        <p:txBody>
          <a:bodyPr wrap="square" rtlCol="0">
            <a:spAutoFit/>
          </a:bodyPr>
          <a:lstStyle/>
          <a:p>
            <a:pPr algn="ctr"/>
            <a:r>
              <a:rPr lang="en-US" altLang="zh-CN" dirty="0"/>
              <a:t>D</a:t>
            </a:r>
            <a:r>
              <a:rPr lang="en-US" altLang="zh-CN" dirty="0" smtClean="0"/>
              <a:t>elay </a:t>
            </a:r>
            <a:endParaRPr lang="zh-CN" altLang="en-US" dirty="0"/>
          </a:p>
        </p:txBody>
      </p:sp>
      <p:cxnSp>
        <p:nvCxnSpPr>
          <p:cNvPr id="27" name="直接箭头连接符 26"/>
          <p:cNvCxnSpPr/>
          <p:nvPr/>
        </p:nvCxnSpPr>
        <p:spPr bwMode="auto">
          <a:xfrm flipV="1">
            <a:off x="5569743" y="3577382"/>
            <a:ext cx="1986757" cy="41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文本框 28"/>
          <p:cNvSpPr txBox="1"/>
          <p:nvPr/>
        </p:nvSpPr>
        <p:spPr>
          <a:xfrm>
            <a:off x="7391400" y="2466201"/>
            <a:ext cx="989013" cy="276999"/>
          </a:xfrm>
          <a:prstGeom prst="rect">
            <a:avLst/>
          </a:prstGeom>
          <a:noFill/>
        </p:spPr>
        <p:txBody>
          <a:bodyPr wrap="square" rtlCol="0">
            <a:spAutoFit/>
          </a:bodyPr>
          <a:lstStyle/>
          <a:p>
            <a:pPr algn="ctr"/>
            <a:r>
              <a:rPr lang="en-US" altLang="zh-CN" dirty="0" smtClean="0"/>
              <a:t>Doppler</a:t>
            </a:r>
            <a:endParaRPr lang="zh-CN" altLang="en-US" dirty="0"/>
          </a:p>
        </p:txBody>
      </p:sp>
      <p:cxnSp>
        <p:nvCxnSpPr>
          <p:cNvPr id="30" name="直接箭头连接符 29"/>
          <p:cNvCxnSpPr/>
          <p:nvPr/>
        </p:nvCxnSpPr>
        <p:spPr bwMode="auto">
          <a:xfrm>
            <a:off x="7574280" y="1692702"/>
            <a:ext cx="2064" cy="1854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直接箭头连接符 31"/>
          <p:cNvCxnSpPr/>
          <p:nvPr/>
        </p:nvCxnSpPr>
        <p:spPr bwMode="auto">
          <a:xfrm>
            <a:off x="6363018" y="2883183"/>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3" name="直接箭头连接符 32"/>
          <p:cNvCxnSpPr/>
          <p:nvPr/>
        </p:nvCxnSpPr>
        <p:spPr bwMode="auto">
          <a:xfrm>
            <a:off x="6255068" y="2434652"/>
            <a:ext cx="0" cy="359631"/>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5934553" y="2845598"/>
            <a:ext cx="1237929" cy="276999"/>
          </a:xfrm>
          <a:prstGeom prst="rect">
            <a:avLst/>
          </a:prstGeom>
          <a:noFill/>
        </p:spPr>
        <p:txBody>
          <a:bodyPr wrap="square" rtlCol="0">
            <a:spAutoFit/>
          </a:bodyPr>
          <a:lstStyle/>
          <a:p>
            <a:r>
              <a:rPr lang="en-US" altLang="zh-CN" dirty="0" smtClean="0"/>
              <a:t>Delay resolution </a:t>
            </a:r>
            <a:endParaRPr lang="zh-CN" altLang="en-US" dirty="0"/>
          </a:p>
        </p:txBody>
      </p:sp>
      <p:sp>
        <p:nvSpPr>
          <p:cNvPr id="35" name="文本框 34"/>
          <p:cNvSpPr txBox="1"/>
          <p:nvPr/>
        </p:nvSpPr>
        <p:spPr>
          <a:xfrm>
            <a:off x="5511187" y="2404073"/>
            <a:ext cx="827880" cy="461665"/>
          </a:xfrm>
          <a:prstGeom prst="rect">
            <a:avLst/>
          </a:prstGeom>
          <a:noFill/>
        </p:spPr>
        <p:txBody>
          <a:bodyPr wrap="square" rtlCol="0">
            <a:spAutoFit/>
          </a:bodyPr>
          <a:lstStyle/>
          <a:p>
            <a:r>
              <a:rPr lang="en-US" altLang="zh-CN" dirty="0" smtClean="0"/>
              <a:t>Doppler resolution</a:t>
            </a:r>
            <a:endParaRPr lang="zh-CN" altLang="en-US" dirty="0"/>
          </a:p>
        </p:txBody>
      </p:sp>
    </p:spTree>
    <p:extLst>
      <p:ext uri="{BB962C8B-B14F-4D97-AF65-F5344CB8AC3E}">
        <p14:creationId xmlns:p14="http://schemas.microsoft.com/office/powerpoint/2010/main" val="929751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Metrics for range Doppler map</a:t>
            </a:r>
            <a:endParaRPr lang="zh-CN" altLang="en-US" dirty="0"/>
          </a:p>
        </p:txBody>
      </p:sp>
      <p:sp>
        <p:nvSpPr>
          <p:cNvPr id="3" name="内容占位符 2"/>
          <p:cNvSpPr>
            <a:spLocks noGrp="1"/>
          </p:cNvSpPr>
          <p:nvPr>
            <p:ph idx="1"/>
          </p:nvPr>
        </p:nvSpPr>
        <p:spPr>
          <a:xfrm>
            <a:off x="685800" y="4272455"/>
            <a:ext cx="7772400" cy="2128345"/>
          </a:xfrm>
        </p:spPr>
        <p:txBody>
          <a:bodyPr/>
          <a:lstStyle/>
          <a:p>
            <a:r>
              <a:rPr lang="en-US" altLang="zh-CN" sz="1600" b="0" dirty="0" smtClean="0"/>
              <a:t>Due to the potential transmission approach of sequence in WLAN sensing, correlation receiver could be adopted and a simple simulation is shown above on.</a:t>
            </a:r>
          </a:p>
          <a:p>
            <a:r>
              <a:rPr lang="en-US" altLang="zh-CN" sz="1600" b="0" dirty="0"/>
              <a:t>W</a:t>
            </a:r>
            <a:r>
              <a:rPr lang="en-US" altLang="zh-CN" sz="1600" b="0" dirty="0" smtClean="0"/>
              <a:t>hat metrics could be used for the evaluation of range Doppler map ?</a:t>
            </a:r>
          </a:p>
          <a:p>
            <a:pPr marL="628650" indent="-285750">
              <a:buFont typeface="Wingdings" panose="05000000000000000000" pitchFamily="2" charset="2"/>
              <a:buChar char="Ø"/>
            </a:pPr>
            <a:r>
              <a:rPr lang="en-US" altLang="zh-CN" sz="1400" b="0" dirty="0" smtClean="0"/>
              <a:t>Peak to </a:t>
            </a:r>
            <a:r>
              <a:rPr lang="en-US" altLang="zh-CN" sz="1400" b="0" dirty="0" err="1" smtClean="0"/>
              <a:t>sidelobe</a:t>
            </a:r>
            <a:r>
              <a:rPr lang="en-US" altLang="zh-CN" sz="1400" b="0" dirty="0" smtClean="0"/>
              <a:t> ratio, et al. (already included in the ambiguity function)</a:t>
            </a:r>
          </a:p>
          <a:p>
            <a:pPr marL="628650" indent="-285750">
              <a:buFont typeface="Wingdings" panose="05000000000000000000" pitchFamily="2" charset="2"/>
              <a:buChar char="Ø"/>
            </a:pPr>
            <a:r>
              <a:rPr lang="en-US" altLang="zh-CN" sz="1400" b="0" dirty="0" smtClean="0"/>
              <a:t>Estimation accuracies (range, speed accuracy)</a:t>
            </a:r>
            <a:endParaRPr lang="en-US" altLang="zh-CN" sz="1800" dirty="0" smtClean="0"/>
          </a:p>
          <a:p>
            <a:r>
              <a:rPr lang="en-US" altLang="zh-CN" sz="1600" b="0" dirty="0"/>
              <a:t>T</a:t>
            </a:r>
            <a:r>
              <a:rPr lang="en-US" altLang="zh-CN" sz="1600" b="0" dirty="0" smtClean="0"/>
              <a:t>o estimate the range and Doppler/speed of the target, a detector should be adopted (CA-CFAR is adopted in this example).</a:t>
            </a:r>
          </a:p>
          <a:p>
            <a:r>
              <a:rPr lang="en-US" altLang="zh-CN" sz="1600" b="0" dirty="0" smtClean="0"/>
              <a:t>To evaluate the performance, end to end simulation is needed !</a:t>
            </a:r>
          </a:p>
        </p:txBody>
      </p:sp>
      <p:sp>
        <p:nvSpPr>
          <p:cNvPr id="4" name="日期占位符 3"/>
          <p:cNvSpPr>
            <a:spLocks noGrp="1"/>
          </p:cNvSpPr>
          <p:nvPr>
            <p:ph type="dt" sz="half" idx="10"/>
          </p:nvPr>
        </p:nvSpPr>
        <p:spPr>
          <a:xfrm>
            <a:off x="696913" y="332601"/>
            <a:ext cx="1579600" cy="276999"/>
          </a:xfrm>
        </p:spPr>
        <p:txBody>
          <a:bodyPr/>
          <a:lstStyle/>
          <a:p>
            <a:r>
              <a:rPr lang="en-US" altLang="zh-CN" dirty="0"/>
              <a:t>September 2020</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19" name="文本框 18"/>
          <p:cNvSpPr txBox="1"/>
          <p:nvPr/>
        </p:nvSpPr>
        <p:spPr>
          <a:xfrm>
            <a:off x="7026584" y="2232208"/>
            <a:ext cx="1981200" cy="646331"/>
          </a:xfrm>
          <a:prstGeom prst="rect">
            <a:avLst/>
          </a:prstGeom>
          <a:noFill/>
        </p:spPr>
        <p:txBody>
          <a:bodyPr wrap="square" rtlCol="0">
            <a:spAutoFit/>
          </a:bodyPr>
          <a:lstStyle/>
          <a:p>
            <a:pPr marL="171450" indent="-171450">
              <a:buFont typeface="Arial" panose="020B0604020202020204" pitchFamily="34" charset="0"/>
              <a:buChar char="•"/>
            </a:pPr>
            <a:r>
              <a:rPr lang="en-US" altLang="zh-CN" dirty="0" smtClean="0"/>
              <a:t>Range estimation.</a:t>
            </a:r>
          </a:p>
          <a:p>
            <a:pPr marL="171450" indent="-171450">
              <a:buFont typeface="Arial" panose="020B0604020202020204" pitchFamily="34" charset="0"/>
              <a:buChar char="•"/>
            </a:pPr>
            <a:r>
              <a:rPr lang="en-US" altLang="zh-CN" dirty="0" smtClean="0"/>
              <a:t>Doppler/speed estimation.</a:t>
            </a:r>
          </a:p>
          <a:p>
            <a:pPr marL="171450" indent="-171450">
              <a:buFont typeface="Arial" panose="020B0604020202020204" pitchFamily="34" charset="0"/>
              <a:buChar char="•"/>
            </a:pPr>
            <a:r>
              <a:rPr lang="en-US" altLang="zh-CN" dirty="0" smtClean="0"/>
              <a:t>Amplitude estimation.   </a:t>
            </a:r>
          </a:p>
        </p:txBody>
      </p:sp>
      <p:pic>
        <p:nvPicPr>
          <p:cNvPr id="21" name="图片 20"/>
          <p:cNvPicPr>
            <a:picLocks noChangeAspect="1"/>
          </p:cNvPicPr>
          <p:nvPr/>
        </p:nvPicPr>
        <p:blipFill>
          <a:blip r:embed="rId2"/>
          <a:stretch>
            <a:fillRect/>
          </a:stretch>
        </p:blipFill>
        <p:spPr>
          <a:xfrm>
            <a:off x="95793" y="1255408"/>
            <a:ext cx="8952414" cy="976800"/>
          </a:xfrm>
          <a:prstGeom prst="rect">
            <a:avLst/>
          </a:prstGeom>
        </p:spPr>
      </p:pic>
      <mc:AlternateContent xmlns:mc="http://schemas.openxmlformats.org/markup-compatibility/2006" xmlns:a14="http://schemas.microsoft.com/office/drawing/2010/main">
        <mc:Choice Requires="a14">
          <p:sp>
            <p:nvSpPr>
              <p:cNvPr id="22" name="文本框 21"/>
              <p:cNvSpPr txBox="1"/>
              <p:nvPr/>
            </p:nvSpPr>
            <p:spPr>
              <a:xfrm>
                <a:off x="6772466" y="2878016"/>
                <a:ext cx="2514600" cy="1408078"/>
              </a:xfrm>
              <a:prstGeom prst="rect">
                <a:avLst/>
              </a:prstGeom>
              <a:noFill/>
            </p:spPr>
            <p:txBody>
              <a:bodyPr wrap="square" rtlCol="0">
                <a:spAutoFit/>
              </a:bodyPr>
              <a:lstStyle/>
              <a:p>
                <a:r>
                  <a:rPr lang="en-US" altLang="zh-CN" dirty="0" smtClean="0"/>
                  <a:t>This is an example, </a:t>
                </a:r>
              </a:p>
              <a:p>
                <a:pPr marL="171450" indent="-171450">
                  <a:buFont typeface="Wingdings" panose="05000000000000000000" pitchFamily="2" charset="2"/>
                  <a:buChar char="Ø"/>
                </a:pPr>
                <a:r>
                  <a:rPr lang="en-US" altLang="zh-CN" sz="1050" dirty="0" smtClean="0"/>
                  <a:t>CE is used for sensing</a:t>
                </a:r>
              </a:p>
              <a:p>
                <a:pPr marL="171450" indent="-171450">
                  <a:buFont typeface="Wingdings" panose="05000000000000000000" pitchFamily="2" charset="2"/>
                  <a:buChar char="Ø"/>
                </a:pPr>
                <a:r>
                  <a:rPr lang="en-US" altLang="zh-CN" sz="1050" dirty="0" smtClean="0"/>
                  <a:t>PRF of pulse is 10 kHz</a:t>
                </a:r>
              </a:p>
              <a:p>
                <a:pPr marL="171450" indent="-171450">
                  <a:buFont typeface="Wingdings" panose="05000000000000000000" pitchFamily="2" charset="2"/>
                  <a:buChar char="Ø"/>
                </a:pPr>
                <a:r>
                  <a:rPr lang="en-US" altLang="zh-CN" sz="1050" dirty="0" smtClean="0"/>
                  <a:t>Number of integration pulses is 1000</a:t>
                </a:r>
              </a:p>
              <a:p>
                <a:pPr marL="171450" indent="-171450">
                  <a:buFont typeface="Wingdings" panose="05000000000000000000" pitchFamily="2" charset="2"/>
                  <a:buChar char="Ø"/>
                </a:pPr>
                <a:r>
                  <a:rPr lang="en-US" altLang="zh-CN" sz="1050" dirty="0" smtClean="0"/>
                  <a:t>Carrier frequency is 60 GHz</a:t>
                </a:r>
              </a:p>
              <a:p>
                <a:pPr marL="171450" indent="-171450">
                  <a:buFont typeface="Wingdings" panose="05000000000000000000" pitchFamily="2" charset="2"/>
                  <a:buChar char="Ø"/>
                </a:pPr>
                <a:r>
                  <a:rPr lang="en-US" altLang="zh-CN" sz="1050" dirty="0" smtClean="0"/>
                  <a:t>Bandwidth is 1.76 GHz</a:t>
                </a:r>
              </a:p>
              <a:p>
                <a:pPr marL="171450" indent="-171450">
                  <a:buFont typeface="Wingdings" panose="05000000000000000000" pitchFamily="2" charset="2"/>
                  <a:buChar char="Ø"/>
                </a:pPr>
                <a:r>
                  <a:rPr lang="en-US" altLang="zh-CN" sz="1050" dirty="0" smtClean="0"/>
                  <a:t>Target parameter </a:t>
                </a:r>
                <a14:m>
                  <m:oMath xmlns:m="http://schemas.openxmlformats.org/officeDocument/2006/math">
                    <m:d>
                      <m:dPr>
                        <m:ctrlPr>
                          <a:rPr lang="en-US" altLang="zh-CN" sz="1050" i="1" smtClean="0">
                            <a:latin typeface="Cambria Math" panose="02040503050406030204" pitchFamily="18" charset="0"/>
                          </a:rPr>
                        </m:ctrlPr>
                      </m:dPr>
                      <m:e>
                        <m:r>
                          <a:rPr lang="en-US" altLang="zh-CN" sz="1050" b="0" i="1" smtClean="0">
                            <a:latin typeface="Cambria Math" panose="02040503050406030204" pitchFamily="18" charset="0"/>
                          </a:rPr>
                          <m:t>𝑟</m:t>
                        </m:r>
                        <m:r>
                          <a:rPr lang="en-US" altLang="zh-CN" sz="1050" b="0" i="1" smtClean="0">
                            <a:latin typeface="Cambria Math" panose="02040503050406030204" pitchFamily="18" charset="0"/>
                          </a:rPr>
                          <m:t>=8</m:t>
                        </m:r>
                        <m:r>
                          <a:rPr lang="en-US" altLang="zh-CN" sz="1050" b="0" i="1" smtClean="0">
                            <a:latin typeface="Cambria Math" panose="02040503050406030204" pitchFamily="18" charset="0"/>
                          </a:rPr>
                          <m:t>𝑚</m:t>
                        </m:r>
                        <m:r>
                          <a:rPr lang="en-US" altLang="zh-CN" sz="1050" b="0" i="1" smtClean="0">
                            <a:latin typeface="Cambria Math" panose="02040503050406030204" pitchFamily="18" charset="0"/>
                          </a:rPr>
                          <m:t>,</m:t>
                        </m:r>
                        <m:r>
                          <a:rPr lang="en-US" altLang="zh-CN" sz="1050" b="0" i="1" smtClean="0">
                            <a:latin typeface="Cambria Math" panose="02040503050406030204" pitchFamily="18" charset="0"/>
                          </a:rPr>
                          <m:t>𝑣</m:t>
                        </m:r>
                        <m:r>
                          <a:rPr lang="en-US" altLang="zh-CN" sz="1050" b="0" i="1" smtClean="0">
                            <a:latin typeface="Cambria Math" panose="02040503050406030204" pitchFamily="18" charset="0"/>
                          </a:rPr>
                          <m:t>=1</m:t>
                        </m:r>
                        <m:r>
                          <a:rPr lang="en-US" altLang="zh-CN" sz="1050" b="0" i="1" smtClean="0">
                            <a:latin typeface="Cambria Math" panose="02040503050406030204" pitchFamily="18" charset="0"/>
                          </a:rPr>
                          <m:t>𝑚</m:t>
                        </m:r>
                        <m:r>
                          <a:rPr lang="en-US" altLang="zh-CN" sz="1050" b="0" i="1" smtClean="0">
                            <a:latin typeface="Cambria Math" panose="02040503050406030204" pitchFamily="18" charset="0"/>
                          </a:rPr>
                          <m:t>/</m:t>
                        </m:r>
                        <m:r>
                          <a:rPr lang="en-US" altLang="zh-CN" sz="1050" b="0" i="1" smtClean="0">
                            <a:latin typeface="Cambria Math" panose="02040503050406030204" pitchFamily="18" charset="0"/>
                          </a:rPr>
                          <m:t>𝑠</m:t>
                        </m:r>
                      </m:e>
                    </m:d>
                  </m:oMath>
                </a14:m>
                <a:endParaRPr lang="en-US" altLang="zh-CN" sz="1050" dirty="0" smtClean="0"/>
              </a:p>
              <a:p>
                <a:pPr marL="171450" indent="-171450">
                  <a:buFont typeface="Wingdings" panose="05000000000000000000" pitchFamily="2" charset="2"/>
                  <a:buChar char="Ø"/>
                </a:pPr>
                <a:r>
                  <a:rPr lang="en-US" altLang="zh-CN" sz="1050" dirty="0" smtClean="0"/>
                  <a:t>FFT is used for Doppler processing</a:t>
                </a:r>
              </a:p>
            </p:txBody>
          </p:sp>
        </mc:Choice>
        <mc:Fallback xmlns="">
          <p:sp>
            <p:nvSpPr>
              <p:cNvPr id="22" name="文本框 21"/>
              <p:cNvSpPr txBox="1">
                <a:spLocks noRot="1" noChangeAspect="1" noMove="1" noResize="1" noEditPoints="1" noAdjustHandles="1" noChangeArrowheads="1" noChangeShapeType="1" noTextEdit="1"/>
              </p:cNvSpPr>
              <p:nvPr/>
            </p:nvSpPr>
            <p:spPr>
              <a:xfrm>
                <a:off x="6772466" y="2878016"/>
                <a:ext cx="2514600" cy="1408078"/>
              </a:xfrm>
              <a:prstGeom prst="rect">
                <a:avLst/>
              </a:prstGeom>
              <a:blipFill rotWithShape="0">
                <a:blip r:embed="rId3"/>
                <a:stretch>
                  <a:fillRect l="-243" b="-1732"/>
                </a:stretch>
              </a:blipFill>
            </p:spPr>
            <p:txBody>
              <a:bodyPr/>
              <a:lstStyle/>
              <a:p>
                <a:r>
                  <a:rPr lang="zh-CN" altLang="en-US">
                    <a:noFill/>
                  </a:rPr>
                  <a:t> </a:t>
                </a:r>
              </a:p>
            </p:txBody>
          </p:sp>
        </mc:Fallback>
      </mc:AlternateContent>
      <p:pic>
        <p:nvPicPr>
          <p:cNvPr id="23" name="图片 22"/>
          <p:cNvPicPr>
            <a:picLocks noChangeAspect="1"/>
          </p:cNvPicPr>
          <p:nvPr/>
        </p:nvPicPr>
        <p:blipFill>
          <a:blip r:embed="rId4"/>
          <a:stretch>
            <a:fillRect/>
          </a:stretch>
        </p:blipFill>
        <p:spPr>
          <a:xfrm>
            <a:off x="95793" y="2128004"/>
            <a:ext cx="2468191" cy="1800000"/>
          </a:xfrm>
          <a:prstGeom prst="rect">
            <a:avLst/>
          </a:prstGeom>
        </p:spPr>
      </p:pic>
      <p:pic>
        <p:nvPicPr>
          <p:cNvPr id="24" name="图片 23"/>
          <p:cNvPicPr>
            <a:picLocks noChangeAspect="1"/>
          </p:cNvPicPr>
          <p:nvPr/>
        </p:nvPicPr>
        <p:blipFill>
          <a:blip r:embed="rId5"/>
          <a:stretch>
            <a:fillRect/>
          </a:stretch>
        </p:blipFill>
        <p:spPr>
          <a:xfrm>
            <a:off x="2362200" y="2128004"/>
            <a:ext cx="2403548" cy="1800000"/>
          </a:xfrm>
          <a:prstGeom prst="rect">
            <a:avLst/>
          </a:prstGeom>
        </p:spPr>
      </p:pic>
      <p:pic>
        <p:nvPicPr>
          <p:cNvPr id="25" name="图片 24"/>
          <p:cNvPicPr>
            <a:picLocks noChangeAspect="1"/>
          </p:cNvPicPr>
          <p:nvPr/>
        </p:nvPicPr>
        <p:blipFill>
          <a:blip r:embed="rId6"/>
          <a:stretch>
            <a:fillRect/>
          </a:stretch>
        </p:blipFill>
        <p:spPr>
          <a:xfrm>
            <a:off x="4648200" y="2128004"/>
            <a:ext cx="2403548" cy="1800000"/>
          </a:xfrm>
          <a:prstGeom prst="rect">
            <a:avLst/>
          </a:prstGeom>
        </p:spPr>
      </p:pic>
    </p:spTree>
    <p:extLst>
      <p:ext uri="{BB962C8B-B14F-4D97-AF65-F5344CB8AC3E}">
        <p14:creationId xmlns:p14="http://schemas.microsoft.com/office/powerpoint/2010/main" val="3173198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Comparison of ambiguity function and R-D map</a:t>
            </a:r>
            <a:endParaRPr lang="zh-CN" altLang="en-US" dirty="0"/>
          </a:p>
        </p:txBody>
      </p:sp>
      <p:sp>
        <p:nvSpPr>
          <p:cNvPr id="4" name="日期占位符 3"/>
          <p:cNvSpPr>
            <a:spLocks noGrp="1"/>
          </p:cNvSpPr>
          <p:nvPr>
            <p:ph type="dt" sz="half" idx="10"/>
          </p:nvPr>
        </p:nvSpPr>
        <p:spPr>
          <a:xfrm>
            <a:off x="696913" y="332601"/>
            <a:ext cx="1579600" cy="276999"/>
          </a:xfrm>
        </p:spPr>
        <p:txBody>
          <a:bodyPr/>
          <a:lstStyle/>
          <a:p>
            <a:pPr>
              <a:defRPr/>
            </a:pPr>
            <a:r>
              <a:rPr lang="en-US" altLang="zh-CN" dirty="0"/>
              <a:t>September </a:t>
            </a:r>
            <a:r>
              <a:rPr lang="en-US" altLang="zh-CN" dirty="0" smtClean="0"/>
              <a:t>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8" name="内容占位符 7"/>
          <p:cNvSpPr>
            <a:spLocks noGrp="1"/>
          </p:cNvSpPr>
          <p:nvPr>
            <p:ph idx="1"/>
          </p:nvPr>
        </p:nvSpPr>
        <p:spPr/>
        <p:txBody>
          <a:bodyPr/>
          <a:lstStyle/>
          <a:p>
            <a:r>
              <a:rPr lang="en-US" altLang="zh-CN" sz="2000" dirty="0" smtClean="0"/>
              <a:t>Ambiguity function </a:t>
            </a:r>
            <a:endParaRPr lang="en-US" altLang="zh-CN" sz="1800" b="0" dirty="0" smtClean="0"/>
          </a:p>
          <a:p>
            <a:pPr marL="628650" indent="-285750">
              <a:buFont typeface="Wingdings" panose="05000000000000000000" pitchFamily="2" charset="2"/>
              <a:buChar char="Ø"/>
            </a:pPr>
            <a:r>
              <a:rPr lang="en-US" altLang="zh-CN" sz="1800" b="0" dirty="0" smtClean="0"/>
              <a:t>It is a </a:t>
            </a:r>
            <a:r>
              <a:rPr lang="en-US" altLang="zh-CN" sz="1800" b="0" dirty="0" smtClean="0">
                <a:solidFill>
                  <a:srgbClr val="0000FF"/>
                </a:solidFill>
              </a:rPr>
              <a:t>fundamental analysis of waveform</a:t>
            </a:r>
            <a:r>
              <a:rPr lang="en-US" altLang="zh-CN" sz="1800" b="0" dirty="0" smtClean="0"/>
              <a:t> which indicates the limitation and utility of the waveforms and provide a guideline for the selection of suitable waveforms for variable applications.</a:t>
            </a:r>
          </a:p>
          <a:p>
            <a:pPr marL="628650" indent="-285750">
              <a:buFont typeface="Wingdings" panose="05000000000000000000" pitchFamily="2" charset="2"/>
              <a:buChar char="Ø"/>
            </a:pPr>
            <a:r>
              <a:rPr lang="en-US" altLang="zh-CN" sz="1800" b="0" dirty="0" smtClean="0"/>
              <a:t>It has been adopted for radar waveform design and analysis in the last few decades[3,4].</a:t>
            </a:r>
            <a:endParaRPr lang="en-US" altLang="zh-CN" dirty="0"/>
          </a:p>
          <a:p>
            <a:endParaRPr lang="en-US" altLang="zh-CN" sz="2000" dirty="0"/>
          </a:p>
          <a:p>
            <a:r>
              <a:rPr lang="en-US" altLang="zh-CN" sz="2000" dirty="0" smtClean="0"/>
              <a:t>Range-Doppler map</a:t>
            </a:r>
          </a:p>
          <a:p>
            <a:pPr marL="628650" indent="-285750">
              <a:buFont typeface="Wingdings" panose="05000000000000000000" pitchFamily="2" charset="2"/>
              <a:buChar char="Ø"/>
            </a:pPr>
            <a:r>
              <a:rPr lang="en-US" altLang="zh-CN" sz="1800" b="0" dirty="0"/>
              <a:t>It gives the signal </a:t>
            </a:r>
            <a:r>
              <a:rPr lang="en-US" altLang="zh-CN" sz="1800" b="0" dirty="0" smtClean="0"/>
              <a:t>processing/sensing results within the </a:t>
            </a:r>
            <a:r>
              <a:rPr lang="en-US" altLang="zh-CN" sz="1800" b="0" dirty="0"/>
              <a:t>coherent processing </a:t>
            </a:r>
            <a:r>
              <a:rPr lang="en-US" altLang="zh-CN" sz="1800" b="0" dirty="0" smtClean="0"/>
              <a:t>time and could be used for the </a:t>
            </a:r>
            <a:r>
              <a:rPr lang="en-US" altLang="zh-CN" sz="1800" b="0" dirty="0" smtClean="0">
                <a:solidFill>
                  <a:srgbClr val="0000FF"/>
                </a:solidFill>
              </a:rPr>
              <a:t>evaluation of sensing performance </a:t>
            </a:r>
            <a:r>
              <a:rPr lang="en-US" altLang="zh-CN" sz="1800" b="0" dirty="0" smtClean="0"/>
              <a:t>in certain scenarios.</a:t>
            </a:r>
            <a:endParaRPr lang="zh-CN" altLang="en-US" sz="1800" b="0" dirty="0"/>
          </a:p>
        </p:txBody>
      </p:sp>
    </p:spTree>
    <p:extLst>
      <p:ext uri="{BB962C8B-B14F-4D97-AF65-F5344CB8AC3E}">
        <p14:creationId xmlns:p14="http://schemas.microsoft.com/office/powerpoint/2010/main" val="1247458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 </a:t>
            </a:r>
            <a:endParaRPr lang="zh-CN" altLang="en-US" dirty="0"/>
          </a:p>
        </p:txBody>
      </p:sp>
      <p:sp>
        <p:nvSpPr>
          <p:cNvPr id="3" name="内容占位符 2"/>
          <p:cNvSpPr>
            <a:spLocks noGrp="1"/>
          </p:cNvSpPr>
          <p:nvPr>
            <p:ph idx="1"/>
          </p:nvPr>
        </p:nvSpPr>
        <p:spPr/>
        <p:txBody>
          <a:bodyPr/>
          <a:lstStyle/>
          <a:p>
            <a:pPr algn="just"/>
            <a:r>
              <a:rPr lang="en-US" altLang="zh-CN" dirty="0" smtClean="0"/>
              <a:t>In this presentation, further analysis of ambiguity function is introduced and discussed.</a:t>
            </a:r>
          </a:p>
          <a:p>
            <a:pPr algn="just"/>
            <a:endParaRPr lang="en-US" altLang="zh-CN" dirty="0"/>
          </a:p>
          <a:p>
            <a:pPr algn="just"/>
            <a:r>
              <a:rPr lang="en-US" altLang="zh-CN" dirty="0" smtClean="0"/>
              <a:t>Based on the discussion above on, </a:t>
            </a:r>
            <a:r>
              <a:rPr lang="en-US" altLang="zh-CN" dirty="0"/>
              <a:t>ambiguity function </a:t>
            </a:r>
            <a:r>
              <a:rPr lang="en-US" altLang="zh-CN" dirty="0" smtClean="0"/>
              <a:t>and R-D map </a:t>
            </a:r>
            <a:r>
              <a:rPr lang="en-US" altLang="zh-CN" dirty="0" smtClean="0">
                <a:solidFill>
                  <a:srgbClr val="0000FF"/>
                </a:solidFill>
              </a:rPr>
              <a:t>both</a:t>
            </a:r>
            <a:r>
              <a:rPr lang="en-US" altLang="zh-CN" dirty="0" smtClean="0"/>
              <a:t> could be used for the evaluation of sensing, and ambiguity function is a </a:t>
            </a:r>
            <a:r>
              <a:rPr lang="en-US" altLang="zh-CN" dirty="0" smtClean="0">
                <a:solidFill>
                  <a:srgbClr val="0000FF"/>
                </a:solidFill>
              </a:rPr>
              <a:t>more</a:t>
            </a:r>
            <a:r>
              <a:rPr lang="en-US" altLang="zh-CN" dirty="0" smtClean="0"/>
              <a:t> fundamental choice for the waveform design and analysis.</a:t>
            </a:r>
            <a:endParaRPr lang="zh-CN" altLang="en-US" dirty="0"/>
          </a:p>
        </p:txBody>
      </p:sp>
      <p:sp>
        <p:nvSpPr>
          <p:cNvPr id="4" name="日期占位符 3"/>
          <p:cNvSpPr>
            <a:spLocks noGrp="1"/>
          </p:cNvSpPr>
          <p:nvPr>
            <p:ph type="dt" sz="half" idx="10"/>
          </p:nvPr>
        </p:nvSpPr>
        <p:spPr>
          <a:xfrm>
            <a:off x="696913" y="332601"/>
            <a:ext cx="1579600" cy="276999"/>
          </a:xfrm>
        </p:spPr>
        <p:txBody>
          <a:bodyPr/>
          <a:lstStyle/>
          <a:p>
            <a:pPr>
              <a:defRPr/>
            </a:pPr>
            <a:r>
              <a:rPr lang="en-US" altLang="zh-CN" dirty="0"/>
              <a:t>September </a:t>
            </a:r>
            <a:r>
              <a:rPr lang="en-US" altLang="zh-CN" dirty="0" smtClean="0"/>
              <a:t>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3839440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a:t>References</a:t>
            </a:r>
          </a:p>
        </p:txBody>
      </p:sp>
      <p:sp>
        <p:nvSpPr>
          <p:cNvPr id="63491" name="Espace réservé du contenu 2"/>
          <p:cNvSpPr>
            <a:spLocks noGrp="1"/>
          </p:cNvSpPr>
          <p:nvPr>
            <p:ph idx="1"/>
          </p:nvPr>
        </p:nvSpPr>
        <p:spPr/>
        <p:txBody>
          <a:bodyPr/>
          <a:lstStyle/>
          <a:p>
            <a:pPr marL="0" indent="0" latinLnBrk="1">
              <a:buNone/>
            </a:pPr>
            <a:r>
              <a:rPr lang="en-US" altLang="zh-CN" sz="2000" b="0" dirty="0" smtClean="0"/>
              <a:t>[1</a:t>
            </a:r>
            <a:r>
              <a:rPr lang="en-US" altLang="zh-CN" sz="2000" b="0" dirty="0"/>
              <a:t>] </a:t>
            </a:r>
            <a:r>
              <a:rPr lang="en-US" altLang="zh-CN" sz="2000" b="0" dirty="0" smtClean="0"/>
              <a:t>11-20-1328-00-SENS-discussion-on-wlan-sensing-sequence-design.pptx</a:t>
            </a:r>
          </a:p>
          <a:p>
            <a:pPr marL="0" indent="0" latinLnBrk="1">
              <a:buNone/>
            </a:pPr>
            <a:r>
              <a:rPr lang="en-US" altLang="zh-CN" sz="2000" b="0" dirty="0" smtClean="0"/>
              <a:t>[2] </a:t>
            </a:r>
            <a:r>
              <a:rPr lang="en-US" altLang="zh-CN" sz="2000" b="0" dirty="0"/>
              <a:t>11-20-1444-00-SENS-Golay Sequences and Ambiguity Function</a:t>
            </a:r>
            <a:r>
              <a:rPr lang="en-US" altLang="zh-CN" sz="2000" b="0" dirty="0" smtClean="0"/>
              <a:t>.pptx</a:t>
            </a:r>
          </a:p>
          <a:p>
            <a:pPr marL="0" indent="0" latinLnBrk="1">
              <a:buNone/>
            </a:pPr>
            <a:r>
              <a:rPr lang="en-US" altLang="zh-CN" sz="2000" b="0" dirty="0" smtClean="0"/>
              <a:t>[3] </a:t>
            </a:r>
            <a:r>
              <a:rPr lang="en-US" altLang="zh-CN" sz="2000" b="0" dirty="0" err="1"/>
              <a:t>Skolnik</a:t>
            </a:r>
            <a:r>
              <a:rPr lang="en-US" altLang="zh-CN" sz="2000" b="0" dirty="0"/>
              <a:t> M I. Introduction to radar systems[M]. New York: </a:t>
            </a:r>
            <a:r>
              <a:rPr lang="en-US" altLang="zh-CN" sz="2000" b="0" dirty="0" err="1"/>
              <a:t>McGraw-hill</a:t>
            </a:r>
            <a:r>
              <a:rPr lang="en-US" altLang="zh-CN" sz="2000" b="0" dirty="0"/>
              <a:t>, 1980.</a:t>
            </a:r>
            <a:endParaRPr lang="en-US" altLang="zh-CN" sz="2000" b="0" dirty="0" smtClean="0"/>
          </a:p>
          <a:p>
            <a:pPr marL="0" indent="0" latinLnBrk="1">
              <a:buNone/>
            </a:pPr>
            <a:r>
              <a:rPr lang="en-US" altLang="zh-CN" sz="2000" b="0" dirty="0" smtClean="0"/>
              <a:t>[4] </a:t>
            </a:r>
            <a:r>
              <a:rPr lang="en-US" altLang="zh-CN" sz="2000" b="0" dirty="0" err="1" smtClean="0"/>
              <a:t>Mahafza</a:t>
            </a:r>
            <a:r>
              <a:rPr lang="en-US" altLang="zh-CN" sz="2000" b="0" dirty="0" smtClean="0"/>
              <a:t> </a:t>
            </a:r>
            <a:r>
              <a:rPr lang="en-US" altLang="zh-CN" sz="2000" b="0" dirty="0"/>
              <a:t>B R. Radar systems analysis and design using MATLAB[M]. CRC press, 2002.</a:t>
            </a:r>
            <a:endParaRPr lang="en-US" altLang="zh-CN" sz="2000" b="0" dirty="0" smtClean="0"/>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14</a:t>
            </a:fld>
            <a:endParaRPr lang="en-US" altLang="zh-CN"/>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7"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September 2020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sensing the slow moving target</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800" y="1981200"/>
                <a:ext cx="7772400" cy="4343400"/>
              </a:xfrm>
            </p:spPr>
            <p:txBody>
              <a:bodyPr/>
              <a:lstStyle/>
              <a:p>
                <a:pPr algn="just"/>
                <a:r>
                  <a:rPr lang="en-US" altLang="zh-CN" sz="2000" dirty="0" smtClean="0"/>
                  <a:t>To sense the slow moving targ</a:t>
                </a:r>
                <a:r>
                  <a:rPr lang="en-US" altLang="zh-CN" sz="2000" dirty="0"/>
                  <a:t>et, some approaches could be </a:t>
                </a:r>
                <a:r>
                  <a:rPr lang="en-US" altLang="zh-CN" sz="2000" dirty="0" smtClean="0"/>
                  <a:t>adopted, such as </a:t>
                </a:r>
                <a:endParaRPr lang="en-US" altLang="zh-CN" sz="2000" dirty="0"/>
              </a:p>
              <a:p>
                <a:pPr indent="342900" algn="just">
                  <a:buFont typeface="Wingdings" panose="05000000000000000000" pitchFamily="2" charset="2"/>
                  <a:buChar char="Ø"/>
                </a:pPr>
                <a:r>
                  <a:rPr lang="en-US" altLang="zh-CN" sz="1800" dirty="0" smtClean="0"/>
                  <a:t>Increasing the </a:t>
                </a:r>
                <a:r>
                  <a:rPr lang="en-US" altLang="zh-CN" sz="1800" dirty="0" smtClean="0">
                    <a:solidFill>
                      <a:srgbClr val="0000FF"/>
                    </a:solidFill>
                  </a:rPr>
                  <a:t>carrier frequency</a:t>
                </a:r>
              </a:p>
              <a:p>
                <a:pPr lvl="1" indent="0" algn="just">
                  <a:buNone/>
                </a:pPr>
                <a:r>
                  <a:rPr lang="en-US" altLang="zh-CN" sz="1600" b="0" dirty="0" smtClean="0">
                    <a:solidFill>
                      <a:srgbClr val="0000FF"/>
                    </a:solidFill>
                  </a:rPr>
                  <a:t>Doppler frequency </a:t>
                </a:r>
                <a:r>
                  <a:rPr lang="en-US" altLang="zh-CN" sz="1600" b="0" dirty="0" smtClean="0"/>
                  <a:t>for monostatic sensing could be calculated with</a:t>
                </a:r>
              </a:p>
              <a:p>
                <a:pPr lvl="1" indent="0" algn="just">
                  <a:buNone/>
                </a:pPr>
                <a14:m>
                  <m:oMathPara xmlns:m="http://schemas.openxmlformats.org/officeDocument/2006/math">
                    <m:oMathParaPr>
                      <m:jc m:val="centerGroup"/>
                    </m:oMathParaPr>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𝑓</m:t>
                          </m:r>
                        </m:e>
                        <m:sub>
                          <m:r>
                            <a:rPr lang="en-US" altLang="zh-CN" sz="1600" b="0" i="1" smtClean="0">
                              <a:latin typeface="Cambria Math" panose="02040503050406030204" pitchFamily="18" charset="0"/>
                            </a:rPr>
                            <m:t>𝑑</m:t>
                          </m:r>
                        </m:sub>
                      </m:sSub>
                      <m:r>
                        <a:rPr lang="en-US" altLang="zh-CN" sz="1600" b="0" i="1" smtClean="0">
                          <a:latin typeface="Cambria Math" panose="02040503050406030204" pitchFamily="18" charset="0"/>
                        </a:rPr>
                        <m:t>=</m:t>
                      </m:r>
                      <m:f>
                        <m:fPr>
                          <m:ctrlPr>
                            <a:rPr lang="en-US" altLang="zh-CN" sz="1600" b="0" i="1" smtClean="0">
                              <a:latin typeface="Cambria Math" panose="02040503050406030204" pitchFamily="18" charset="0"/>
                            </a:rPr>
                          </m:ctrlPr>
                        </m:fPr>
                        <m:num>
                          <m:r>
                            <a:rPr lang="en-US" altLang="zh-CN" sz="1600" b="0" i="1" smtClean="0">
                              <a:latin typeface="Cambria Math" panose="02040503050406030204" pitchFamily="18" charset="0"/>
                              <a:ea typeface="Cambria Math" panose="02040503050406030204" pitchFamily="18" charset="0"/>
                            </a:rPr>
                            <m:t>2</m:t>
                          </m:r>
                          <m:sSub>
                            <m:sSubPr>
                              <m:ctrlPr>
                                <a:rPr lang="en-US" altLang="zh-CN" sz="1600" b="0" i="1" smtClean="0">
                                  <a:latin typeface="Cambria Math" panose="02040503050406030204" pitchFamily="18" charset="0"/>
                                  <a:ea typeface="Cambria Math" panose="02040503050406030204" pitchFamily="18" charset="0"/>
                                </a:rPr>
                              </m:ctrlPr>
                            </m:sSubPr>
                            <m:e>
                              <m:r>
                                <a:rPr lang="en-US" altLang="zh-CN" sz="1600" b="0" i="1">
                                  <a:latin typeface="Cambria Math" panose="02040503050406030204" pitchFamily="18" charset="0"/>
                                  <a:ea typeface="Cambria Math" panose="02040503050406030204" pitchFamily="18" charset="0"/>
                                </a:rPr>
                                <m:t>𝑣</m:t>
                              </m:r>
                            </m:e>
                            <m:sub>
                              <m:r>
                                <a:rPr lang="en-US" altLang="zh-CN" sz="1600" b="0" i="1" smtClean="0">
                                  <a:latin typeface="Cambria Math" panose="02040503050406030204" pitchFamily="18" charset="0"/>
                                  <a:ea typeface="Cambria Math" panose="02040503050406030204" pitchFamily="18" charset="0"/>
                                </a:rPr>
                                <m:t>𝑟𝑎𝑑𝑖𝑎𝑙</m:t>
                              </m:r>
                            </m:sub>
                          </m:sSub>
                        </m:num>
                        <m:den>
                          <m:r>
                            <a:rPr lang="zh-CN" altLang="en-US" sz="1600" b="0" i="1" smtClean="0">
                              <a:latin typeface="Cambria Math" panose="02040503050406030204" pitchFamily="18" charset="0"/>
                            </a:rPr>
                            <m:t>𝜆</m:t>
                          </m:r>
                        </m:den>
                      </m:f>
                    </m:oMath>
                  </m:oMathPara>
                </a14:m>
                <a:endParaRPr lang="en-US" altLang="zh-CN" sz="2400" b="0" dirty="0"/>
              </a:p>
              <a:p>
                <a:pPr lvl="2" indent="0" algn="just">
                  <a:buNone/>
                </a:pPr>
                <a14:m>
                  <m:oMath xmlns:m="http://schemas.openxmlformats.org/officeDocument/2006/math">
                    <m:sSub>
                      <m:sSubPr>
                        <m:ctrlPr>
                          <a:rPr lang="en-US" altLang="zh-CN" sz="1400" b="0" i="1">
                            <a:latin typeface="Cambria Math" panose="02040503050406030204" pitchFamily="18" charset="0"/>
                            <a:ea typeface="Cambria Math" panose="02040503050406030204" pitchFamily="18" charset="0"/>
                          </a:rPr>
                        </m:ctrlPr>
                      </m:sSubPr>
                      <m:e>
                        <m:r>
                          <a:rPr lang="en-US" altLang="zh-CN" sz="1400" b="0" i="1">
                            <a:latin typeface="Cambria Math" panose="02040503050406030204" pitchFamily="18" charset="0"/>
                            <a:ea typeface="Cambria Math" panose="02040503050406030204" pitchFamily="18" charset="0"/>
                          </a:rPr>
                          <m:t>𝑣</m:t>
                        </m:r>
                      </m:e>
                      <m:sub>
                        <m:r>
                          <a:rPr lang="en-US" altLang="zh-CN" sz="1400" b="0" i="1">
                            <a:latin typeface="Cambria Math" panose="02040503050406030204" pitchFamily="18" charset="0"/>
                            <a:ea typeface="Cambria Math" panose="02040503050406030204" pitchFamily="18" charset="0"/>
                          </a:rPr>
                          <m:t>𝑟𝑎𝑑𝑖𝑎𝑙</m:t>
                        </m:r>
                      </m:sub>
                    </m:sSub>
                  </m:oMath>
                </a14:m>
                <a:r>
                  <a:rPr lang="en-US" altLang="zh-CN" sz="1400" b="0" dirty="0" smtClean="0"/>
                  <a:t> is the radial velocity of target, </a:t>
                </a:r>
                <a14:m>
                  <m:oMath xmlns:m="http://schemas.openxmlformats.org/officeDocument/2006/math">
                    <m:r>
                      <a:rPr lang="zh-CN" altLang="en-US" sz="1400" b="0" i="1">
                        <a:latin typeface="Cambria Math" panose="02040503050406030204" pitchFamily="18" charset="0"/>
                      </a:rPr>
                      <m:t>𝜆</m:t>
                    </m:r>
                  </m:oMath>
                </a14:m>
                <a:r>
                  <a:rPr lang="en-US" altLang="zh-CN" sz="1400" b="0" dirty="0" smtClean="0"/>
                  <a:t> is the wavelength corresponding to carrier frequency. </a:t>
                </a:r>
              </a:p>
              <a:p>
                <a:pPr lvl="1" indent="0" algn="just">
                  <a:buNone/>
                </a:pPr>
                <a:r>
                  <a:rPr lang="en-US" altLang="zh-CN" sz="1600" b="0" dirty="0" smtClean="0"/>
                  <a:t>Doppler shift </a:t>
                </a:r>
                <a14:m>
                  <m:oMath xmlns:m="http://schemas.openxmlformats.org/officeDocument/2006/math">
                    <m:sSub>
                      <m:sSubPr>
                        <m:ctrlPr>
                          <a:rPr lang="en-US" altLang="zh-CN" sz="1600" b="0" i="1">
                            <a:latin typeface="Cambria Math" panose="02040503050406030204" pitchFamily="18" charset="0"/>
                          </a:rPr>
                        </m:ctrlPr>
                      </m:sSubPr>
                      <m:e>
                        <m:r>
                          <a:rPr lang="en-US" altLang="zh-CN" sz="1600" b="0" i="1">
                            <a:latin typeface="Cambria Math" panose="02040503050406030204" pitchFamily="18" charset="0"/>
                          </a:rPr>
                          <m:t>𝑓</m:t>
                        </m:r>
                      </m:e>
                      <m:sub>
                        <m:r>
                          <a:rPr lang="en-US" altLang="zh-CN" sz="1600" b="0" i="1">
                            <a:latin typeface="Cambria Math" panose="02040503050406030204" pitchFamily="18" charset="0"/>
                          </a:rPr>
                          <m:t>𝑑</m:t>
                        </m:r>
                      </m:sub>
                    </m:sSub>
                  </m:oMath>
                </a14:m>
                <a:r>
                  <a:rPr lang="en-US" altLang="zh-CN" sz="1600" b="0" dirty="0" smtClean="0"/>
                  <a:t> increases with the carrier frequency increases. </a:t>
                </a:r>
                <a:endParaRPr lang="en-US" altLang="zh-CN" sz="1400" b="0" dirty="0" smtClean="0"/>
              </a:p>
              <a:p>
                <a:pPr indent="342900" algn="just">
                  <a:buFont typeface="Wingdings" panose="05000000000000000000" pitchFamily="2" charset="2"/>
                  <a:buChar char="Ø"/>
                </a:pPr>
                <a:r>
                  <a:rPr lang="en-US" altLang="zh-CN" sz="1800" dirty="0" smtClean="0"/>
                  <a:t>Increasing the coherent processing time(</a:t>
                </a:r>
                <a:r>
                  <a:rPr lang="en-US" altLang="zh-CN" sz="1800" dirty="0" smtClean="0">
                    <a:solidFill>
                      <a:srgbClr val="0000FF"/>
                    </a:solidFill>
                  </a:rPr>
                  <a:t>CPI</a:t>
                </a:r>
                <a:r>
                  <a:rPr lang="en-US" altLang="zh-CN" sz="1800" dirty="0" smtClean="0"/>
                  <a:t>)</a:t>
                </a:r>
              </a:p>
              <a:p>
                <a:pPr lvl="1" indent="0" algn="just">
                  <a:buNone/>
                </a:pPr>
                <a:r>
                  <a:rPr lang="en-US" altLang="zh-CN" sz="1600" b="0" dirty="0">
                    <a:solidFill>
                      <a:srgbClr val="0000FF"/>
                    </a:solidFill>
                  </a:rPr>
                  <a:t>Doppler </a:t>
                </a:r>
                <a:r>
                  <a:rPr lang="en-US" altLang="zh-CN" sz="1600" b="0" dirty="0" smtClean="0">
                    <a:solidFill>
                      <a:srgbClr val="0000FF"/>
                    </a:solidFill>
                  </a:rPr>
                  <a:t>resolution </a:t>
                </a:r>
                <a:r>
                  <a:rPr lang="en-US" altLang="zh-CN" sz="1600" b="0" dirty="0" smtClean="0"/>
                  <a:t>is defined with </a:t>
                </a:r>
              </a:p>
              <a:p>
                <a:pPr lvl="1" indent="0" algn="just">
                  <a:buNone/>
                </a:pPr>
                <a14:m>
                  <m:oMathPara xmlns:m="http://schemas.openxmlformats.org/officeDocument/2006/math">
                    <m:oMathParaPr>
                      <m:jc m:val="centerGroup"/>
                    </m:oMathParaPr>
                    <m:oMath xmlns:m="http://schemas.openxmlformats.org/officeDocument/2006/math">
                      <m:r>
                        <a:rPr lang="en-US" altLang="zh-CN" sz="1600" b="0" i="1">
                          <a:solidFill>
                            <a:srgbClr val="000000"/>
                          </a:solidFill>
                          <a:latin typeface="Cambria Math" panose="02040503050406030204" pitchFamily="18" charset="0"/>
                          <a:ea typeface="Cambria Math" panose="02040503050406030204" pitchFamily="18" charset="0"/>
                        </a:rPr>
                        <m:t>∆</m:t>
                      </m:r>
                      <m:sSub>
                        <m:sSubPr>
                          <m:ctrlPr>
                            <a:rPr lang="en-US" altLang="zh-CN" sz="1600" b="0" i="1">
                              <a:solidFill>
                                <a:srgbClr val="000000"/>
                              </a:solidFill>
                              <a:latin typeface="Cambria Math" panose="02040503050406030204" pitchFamily="18" charset="0"/>
                              <a:ea typeface="Cambria Math" panose="02040503050406030204" pitchFamily="18" charset="0"/>
                            </a:rPr>
                          </m:ctrlPr>
                        </m:sSubPr>
                        <m:e>
                          <m:r>
                            <a:rPr lang="en-US" altLang="zh-CN" sz="1600" b="0" i="1">
                              <a:solidFill>
                                <a:srgbClr val="000000"/>
                              </a:solidFill>
                              <a:latin typeface="Cambria Math" panose="02040503050406030204" pitchFamily="18" charset="0"/>
                              <a:ea typeface="Cambria Math" panose="02040503050406030204" pitchFamily="18" charset="0"/>
                            </a:rPr>
                            <m:t>𝑓</m:t>
                          </m:r>
                        </m:e>
                        <m:sub>
                          <m:r>
                            <a:rPr lang="en-US" altLang="zh-CN" sz="1600" b="0" i="1">
                              <a:solidFill>
                                <a:srgbClr val="000000"/>
                              </a:solidFill>
                              <a:latin typeface="Cambria Math" panose="02040503050406030204" pitchFamily="18" charset="0"/>
                              <a:ea typeface="Cambria Math" panose="02040503050406030204" pitchFamily="18" charset="0"/>
                            </a:rPr>
                            <m:t>𝑑</m:t>
                          </m:r>
                        </m:sub>
                      </m:sSub>
                      <m:r>
                        <a:rPr lang="en-US" altLang="zh-CN" sz="1600" b="0" i="1">
                          <a:solidFill>
                            <a:srgbClr val="000000"/>
                          </a:solidFill>
                          <a:latin typeface="Cambria Math" panose="02040503050406030204" pitchFamily="18" charset="0"/>
                          <a:ea typeface="Cambria Math" panose="02040503050406030204" pitchFamily="18" charset="0"/>
                        </a:rPr>
                        <m:t>=</m:t>
                      </m:r>
                      <m:f>
                        <m:fPr>
                          <m:ctrlPr>
                            <a:rPr lang="en-US" altLang="zh-CN" sz="1600" b="0" i="1">
                              <a:solidFill>
                                <a:srgbClr val="000000"/>
                              </a:solidFill>
                              <a:latin typeface="Cambria Math" panose="02040503050406030204" pitchFamily="18" charset="0"/>
                              <a:ea typeface="Cambria Math" panose="02040503050406030204" pitchFamily="18" charset="0"/>
                            </a:rPr>
                          </m:ctrlPr>
                        </m:fPr>
                        <m:num>
                          <m:r>
                            <a:rPr lang="en-US" altLang="zh-CN" sz="1600" b="0" i="1">
                              <a:solidFill>
                                <a:srgbClr val="000000"/>
                              </a:solidFill>
                              <a:latin typeface="Cambria Math" panose="02040503050406030204" pitchFamily="18" charset="0"/>
                              <a:ea typeface="Cambria Math" panose="02040503050406030204" pitchFamily="18" charset="0"/>
                            </a:rPr>
                            <m:t>1</m:t>
                          </m:r>
                        </m:num>
                        <m:den>
                          <m:sSub>
                            <m:sSubPr>
                              <m:ctrlPr>
                                <a:rPr lang="en-US" altLang="zh-CN" sz="1600" b="0" i="1">
                                  <a:solidFill>
                                    <a:srgbClr val="000000"/>
                                  </a:solidFill>
                                  <a:latin typeface="Cambria Math" panose="02040503050406030204" pitchFamily="18" charset="0"/>
                                  <a:ea typeface="Cambria Math" panose="02040503050406030204" pitchFamily="18" charset="0"/>
                                </a:rPr>
                              </m:ctrlPr>
                            </m:sSubPr>
                            <m:e>
                              <m:r>
                                <a:rPr lang="en-US" altLang="zh-CN" sz="1600" b="0" i="1">
                                  <a:solidFill>
                                    <a:srgbClr val="000000"/>
                                  </a:solidFill>
                                  <a:latin typeface="Cambria Math" panose="02040503050406030204" pitchFamily="18" charset="0"/>
                                  <a:ea typeface="Cambria Math" panose="02040503050406030204" pitchFamily="18" charset="0"/>
                                </a:rPr>
                                <m:t>𝑇</m:t>
                              </m:r>
                            </m:e>
                            <m:sub>
                              <m:r>
                                <a:rPr lang="en-US" altLang="zh-CN" sz="1600" b="0" i="1">
                                  <a:solidFill>
                                    <a:srgbClr val="000000"/>
                                  </a:solidFill>
                                  <a:latin typeface="Cambria Math" panose="02040503050406030204" pitchFamily="18" charset="0"/>
                                  <a:ea typeface="Cambria Math" panose="02040503050406030204" pitchFamily="18" charset="0"/>
                                </a:rPr>
                                <m:t>𝐶𝑃𝐼</m:t>
                              </m:r>
                            </m:sub>
                          </m:sSub>
                        </m:den>
                      </m:f>
                    </m:oMath>
                  </m:oMathPara>
                </a14:m>
                <a:endParaRPr lang="en-US" altLang="zh-CN" sz="1600" dirty="0" smtClean="0"/>
              </a:p>
              <a:p>
                <a:pPr lvl="1" indent="0" algn="just">
                  <a:buNone/>
                </a:pPr>
                <a:r>
                  <a:rPr lang="en-US" altLang="zh-CN" sz="1600" b="0" dirty="0"/>
                  <a:t>Doppler </a:t>
                </a:r>
                <a:r>
                  <a:rPr lang="en-US" altLang="zh-CN" sz="1600" b="0" dirty="0" smtClean="0"/>
                  <a:t>resolution </a:t>
                </a:r>
                <a14:m>
                  <m:oMath xmlns:m="http://schemas.openxmlformats.org/officeDocument/2006/math">
                    <m:r>
                      <a:rPr lang="en-US" altLang="zh-CN" sz="1600" b="0" i="1">
                        <a:solidFill>
                          <a:srgbClr val="000000"/>
                        </a:solidFill>
                        <a:latin typeface="Cambria Math" panose="02040503050406030204" pitchFamily="18" charset="0"/>
                        <a:ea typeface="Cambria Math" panose="02040503050406030204" pitchFamily="18" charset="0"/>
                      </a:rPr>
                      <m:t>∆</m:t>
                    </m:r>
                    <m:sSub>
                      <m:sSubPr>
                        <m:ctrlPr>
                          <a:rPr lang="en-US" altLang="zh-CN" sz="1600" b="0" i="1">
                            <a:solidFill>
                              <a:srgbClr val="000000"/>
                            </a:solidFill>
                            <a:latin typeface="Cambria Math" panose="02040503050406030204" pitchFamily="18" charset="0"/>
                            <a:ea typeface="Cambria Math" panose="02040503050406030204" pitchFamily="18" charset="0"/>
                          </a:rPr>
                        </m:ctrlPr>
                      </m:sSubPr>
                      <m:e>
                        <m:r>
                          <a:rPr lang="en-US" altLang="zh-CN" sz="1600" b="0" i="1">
                            <a:solidFill>
                              <a:srgbClr val="000000"/>
                            </a:solidFill>
                            <a:latin typeface="Cambria Math" panose="02040503050406030204" pitchFamily="18" charset="0"/>
                            <a:ea typeface="Cambria Math" panose="02040503050406030204" pitchFamily="18" charset="0"/>
                          </a:rPr>
                          <m:t>𝑓</m:t>
                        </m:r>
                      </m:e>
                      <m:sub>
                        <m:r>
                          <a:rPr lang="en-US" altLang="zh-CN" sz="1600" b="0" i="1">
                            <a:solidFill>
                              <a:srgbClr val="000000"/>
                            </a:solidFill>
                            <a:latin typeface="Cambria Math" panose="02040503050406030204" pitchFamily="18" charset="0"/>
                            <a:ea typeface="Cambria Math" panose="02040503050406030204" pitchFamily="18" charset="0"/>
                          </a:rPr>
                          <m:t>𝑑</m:t>
                        </m:r>
                      </m:sub>
                    </m:sSub>
                  </m:oMath>
                </a14:m>
                <a:r>
                  <a:rPr lang="en-US" altLang="zh-CN" sz="1600" b="0" dirty="0" smtClean="0"/>
                  <a:t> increases </a:t>
                </a:r>
                <a:r>
                  <a:rPr lang="en-US" altLang="zh-CN" sz="1600" b="0" dirty="0"/>
                  <a:t>with </a:t>
                </a:r>
                <a:r>
                  <a:rPr lang="en-US" altLang="zh-CN" sz="1600" b="0" dirty="0" smtClean="0"/>
                  <a:t>the increase in CPI.  </a:t>
                </a:r>
                <a:endParaRPr lang="en-US" altLang="zh-CN" sz="1600" b="0" dirty="0"/>
              </a:p>
              <a:p>
                <a:pPr indent="0" algn="just">
                  <a:buNone/>
                </a:pPr>
                <a:endParaRPr lang="en-US" altLang="zh-CN" sz="1800" dirty="0" smtClean="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800" y="1981200"/>
                <a:ext cx="7772400" cy="4343400"/>
              </a:xfrm>
              <a:blipFill rotWithShape="0">
                <a:blip r:embed="rId2"/>
                <a:stretch>
                  <a:fillRect l="-706" t="-701" r="-784"/>
                </a:stretch>
              </a:blipFill>
            </p:spPr>
            <p:txBody>
              <a:bodyPr/>
              <a:lstStyle/>
              <a:p>
                <a:r>
                  <a:rPr lang="zh-CN" altLang="en-US">
                    <a:noFill/>
                  </a:rPr>
                  <a:t> </a:t>
                </a:r>
              </a:p>
            </p:txBody>
          </p:sp>
        </mc:Fallback>
      </mc:AlternateContent>
      <p:sp>
        <p:nvSpPr>
          <p:cNvPr id="4" name="日期占位符 3"/>
          <p:cNvSpPr>
            <a:spLocks noGrp="1"/>
          </p:cNvSpPr>
          <p:nvPr>
            <p:ph type="dt" sz="half" idx="10"/>
          </p:nvPr>
        </p:nvSpPr>
        <p:spPr>
          <a:xfrm>
            <a:off x="696913" y="332601"/>
            <a:ext cx="1579600" cy="276999"/>
          </a:xfrm>
        </p:spPr>
        <p:txBody>
          <a:bodyPr/>
          <a:lstStyle/>
          <a:p>
            <a:pPr>
              <a:defRPr/>
            </a:pPr>
            <a:r>
              <a:rPr lang="en-US" altLang="zh-CN" dirty="0"/>
              <a:t>September </a:t>
            </a:r>
            <a:r>
              <a:rPr lang="en-US" altLang="zh-CN" dirty="0" smtClean="0"/>
              <a:t>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15</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838305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066800"/>
          </a:xfrm>
        </p:spPr>
        <p:txBody>
          <a:bodyPr/>
          <a:lstStyle/>
          <a:p>
            <a:r>
              <a:rPr lang="en-US" dirty="0" smtClean="0"/>
              <a:t>Outline </a:t>
            </a:r>
            <a:endParaRPr lang="en-US" dirty="0"/>
          </a:p>
        </p:txBody>
      </p:sp>
      <p:sp>
        <p:nvSpPr>
          <p:cNvPr id="3" name="内容占位符 2"/>
          <p:cNvSpPr>
            <a:spLocks noGrp="1"/>
          </p:cNvSpPr>
          <p:nvPr>
            <p:ph idx="1"/>
          </p:nvPr>
        </p:nvSpPr>
        <p:spPr>
          <a:xfrm>
            <a:off x="685800" y="1752600"/>
            <a:ext cx="7772400" cy="4343400"/>
          </a:xfrm>
        </p:spPr>
        <p:txBody>
          <a:bodyPr/>
          <a:lstStyle/>
          <a:p>
            <a:r>
              <a:rPr lang="en-US" sz="1800" dirty="0" smtClean="0"/>
              <a:t>Abstract </a:t>
            </a:r>
          </a:p>
          <a:p>
            <a:r>
              <a:rPr lang="en-GB" sz="1800" dirty="0" smtClean="0"/>
              <a:t>Ambiguity function</a:t>
            </a:r>
          </a:p>
          <a:p>
            <a:pPr lvl="1">
              <a:buFont typeface="Wingdings" panose="05000000000000000000" pitchFamily="2" charset="2"/>
              <a:buChar char="Ø"/>
            </a:pPr>
            <a:r>
              <a:rPr lang="en-GB" sz="1400" dirty="0" smtClean="0"/>
              <a:t>Definition </a:t>
            </a:r>
          </a:p>
          <a:p>
            <a:pPr lvl="1">
              <a:buFont typeface="Wingdings" panose="05000000000000000000" pitchFamily="2" charset="2"/>
              <a:buChar char="Ø"/>
            </a:pPr>
            <a:r>
              <a:rPr lang="en-GB" sz="1400" dirty="0" smtClean="0"/>
              <a:t>Analysis</a:t>
            </a:r>
          </a:p>
          <a:p>
            <a:r>
              <a:rPr lang="en-GB" sz="1800" dirty="0" smtClean="0"/>
              <a:t>Two types of receivers </a:t>
            </a:r>
          </a:p>
          <a:p>
            <a:pPr lvl="1">
              <a:buFont typeface="Wingdings" panose="05000000000000000000" pitchFamily="2" charset="2"/>
              <a:buChar char="Ø"/>
            </a:pPr>
            <a:r>
              <a:rPr lang="en-US" altLang="zh-CN" sz="1400" dirty="0"/>
              <a:t>R-D with </a:t>
            </a:r>
            <a:r>
              <a:rPr lang="en-US" altLang="zh-CN" sz="1400" dirty="0" smtClean="0"/>
              <a:t>correlation </a:t>
            </a:r>
            <a:r>
              <a:rPr lang="en-US" altLang="zh-CN" sz="1400" dirty="0"/>
              <a:t>receiver </a:t>
            </a:r>
          </a:p>
          <a:p>
            <a:pPr lvl="1">
              <a:buFont typeface="Wingdings" panose="05000000000000000000" pitchFamily="2" charset="2"/>
              <a:buChar char="Ø"/>
            </a:pPr>
            <a:r>
              <a:rPr lang="en-US" altLang="zh-CN" sz="1400" dirty="0" smtClean="0"/>
              <a:t>R-D </a:t>
            </a:r>
            <a:r>
              <a:rPr lang="en-US" altLang="zh-CN" sz="1400" dirty="0"/>
              <a:t>with match filter receiver </a:t>
            </a:r>
            <a:endParaRPr lang="en-US" altLang="zh-CN" sz="1400" dirty="0" smtClean="0"/>
          </a:p>
          <a:p>
            <a:pPr lvl="1">
              <a:buFont typeface="Wingdings" panose="05000000000000000000" pitchFamily="2" charset="2"/>
              <a:buChar char="Ø"/>
            </a:pPr>
            <a:r>
              <a:rPr lang="en-US" altLang="zh-CN" sz="1400" dirty="0"/>
              <a:t>Analysis of R-D map</a:t>
            </a:r>
          </a:p>
          <a:p>
            <a:r>
              <a:rPr lang="en-US" altLang="zh-CN" sz="1800" dirty="0" smtClean="0"/>
              <a:t>Analysis of </a:t>
            </a:r>
            <a:r>
              <a:rPr lang="en-US" altLang="zh-CN" sz="1800" dirty="0"/>
              <a:t>R-D map with ambiguity function</a:t>
            </a:r>
            <a:endParaRPr lang="zh-CN" altLang="en-US" sz="1800" dirty="0"/>
          </a:p>
          <a:p>
            <a:r>
              <a:rPr lang="en-US" altLang="zh-CN" sz="1800" dirty="0"/>
              <a:t>Metrics for </a:t>
            </a:r>
            <a:r>
              <a:rPr lang="en-US" altLang="zh-CN" sz="1800" dirty="0" smtClean="0"/>
              <a:t>range-Doppler map</a:t>
            </a:r>
          </a:p>
          <a:p>
            <a:r>
              <a:rPr lang="en-GB" sz="1800" dirty="0" smtClean="0"/>
              <a:t>Comparison of ambiguity </a:t>
            </a:r>
            <a:r>
              <a:rPr lang="en-GB" sz="1800" smtClean="0"/>
              <a:t>function </a:t>
            </a:r>
            <a:r>
              <a:rPr lang="en-GB" sz="1800" smtClean="0"/>
              <a:t>and R-D map</a:t>
            </a:r>
            <a:endParaRPr lang="en-GB" sz="1800" dirty="0" smtClean="0"/>
          </a:p>
          <a:p>
            <a:r>
              <a:rPr lang="en-GB" sz="1800" dirty="0" smtClean="0"/>
              <a:t>Summary </a:t>
            </a:r>
          </a:p>
          <a:p>
            <a:r>
              <a:rPr lang="en-GB" sz="1800" dirty="0" smtClean="0"/>
              <a:t>References</a:t>
            </a:r>
            <a:endParaRPr lang="en-GB" sz="1800" dirty="0"/>
          </a:p>
          <a:p>
            <a:endParaRPr lang="en-US"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2</a:t>
            </a:fld>
            <a:endParaRPr lang="en-US" altLang="zh-CN"/>
          </a:p>
        </p:txBody>
      </p:sp>
      <p:sp>
        <p:nvSpPr>
          <p:cNvPr id="6"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September 2020</a:t>
            </a:r>
          </a:p>
        </p:txBody>
      </p:sp>
    </p:spTree>
    <p:extLst>
      <p:ext uri="{BB962C8B-B14F-4D97-AF65-F5344CB8AC3E}">
        <p14:creationId xmlns:p14="http://schemas.microsoft.com/office/powerpoint/2010/main" val="1785584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14341" name="Rectangle 2"/>
          <p:cNvSpPr>
            <a:spLocks noGrp="1" noChangeArrowheads="1"/>
          </p:cNvSpPr>
          <p:nvPr>
            <p:ph type="title"/>
          </p:nvPr>
        </p:nvSpPr>
        <p:spPr>
          <a:xfrm>
            <a:off x="685800" y="609600"/>
            <a:ext cx="7772400" cy="1066800"/>
          </a:xfrm>
          <a:noFill/>
        </p:spPr>
        <p:txBody>
          <a:bodyPr/>
          <a:lstStyle/>
          <a:p>
            <a:r>
              <a:rPr lang="en-GB" altLang="zh-CN" dirty="0"/>
              <a:t>Abstract</a:t>
            </a:r>
          </a:p>
        </p:txBody>
      </p:sp>
      <p:sp>
        <p:nvSpPr>
          <p:cNvPr id="14342" name="Rectangle 3"/>
          <p:cNvSpPr txBox="1">
            <a:spLocks noChangeArrowheads="1"/>
          </p:cNvSpPr>
          <p:nvPr/>
        </p:nvSpPr>
        <p:spPr bwMode="auto">
          <a:xfrm>
            <a:off x="685800" y="18288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endParaRPr lang="en-US" altLang="zh-CN" sz="2000" dirty="0" smtClean="0">
              <a:latin typeface="Times New Roman"/>
              <a:ea typeface="Times New Roman"/>
              <a:cs typeface="Times New Roman"/>
              <a:sym typeface="Times New Roman"/>
            </a:endParaRPr>
          </a:p>
        </p:txBody>
      </p:sp>
      <p:sp>
        <p:nvSpPr>
          <p:cNvPr id="8"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7"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September 2020</a:t>
            </a:r>
          </a:p>
        </p:txBody>
      </p:sp>
      <p:sp>
        <p:nvSpPr>
          <p:cNvPr id="9" name="内容占位符 2"/>
          <p:cNvSpPr>
            <a:spLocks noGrp="1"/>
          </p:cNvSpPr>
          <p:nvPr>
            <p:ph idx="1"/>
          </p:nvPr>
        </p:nvSpPr>
        <p:spPr>
          <a:xfrm>
            <a:off x="685800" y="1981200"/>
            <a:ext cx="7772400" cy="4114800"/>
          </a:xfrm>
        </p:spPr>
        <p:txBody>
          <a:bodyPr/>
          <a:lstStyle/>
          <a:p>
            <a:pPr algn="just"/>
            <a:r>
              <a:rPr lang="en-US" altLang="zh-CN" dirty="0" smtClean="0"/>
              <a:t>In previous presentations[1-2], the possibility of employing ambiguity function as a potential property for WLAN sensing sequence design is discussed. </a:t>
            </a:r>
          </a:p>
          <a:p>
            <a:pPr algn="just"/>
            <a:endParaRPr lang="en-US" altLang="zh-CN" dirty="0"/>
          </a:p>
          <a:p>
            <a:pPr algn="just"/>
            <a:r>
              <a:rPr lang="en-US" altLang="zh-CN" dirty="0" smtClean="0"/>
              <a:t>In this contribution, further analysis of ambiguity function and range-Doppler map is done and discussed.</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4</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smtClean="0">
                <a:solidFill>
                  <a:schemeClr val="dk1"/>
                </a:solidFill>
                <a:cs typeface="Arial"/>
              </a:rPr>
              <a:t>Rui Du</a:t>
            </a:r>
            <a:r>
              <a:rPr lang="en-US" altLang="zh-CN" smtClean="0"/>
              <a:t>, et al. (Huawei)</a:t>
            </a:r>
            <a:endParaRPr lang="en-US" altLang="zh-CN" dirty="0"/>
          </a:p>
        </p:txBody>
      </p:sp>
      <p:sp>
        <p:nvSpPr>
          <p:cNvPr id="40"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September 2020</a:t>
            </a:r>
          </a:p>
        </p:txBody>
      </p:sp>
      <mc:AlternateContent xmlns:mc="http://schemas.openxmlformats.org/markup-compatibility/2006" xmlns:a14="http://schemas.microsoft.com/office/drawing/2010/main">
        <mc:Choice Requires="a14">
          <p:sp>
            <p:nvSpPr>
              <p:cNvPr id="44" name="内容占位符 2"/>
              <p:cNvSpPr txBox="1">
                <a:spLocks/>
              </p:cNvSpPr>
              <p:nvPr/>
            </p:nvSpPr>
            <p:spPr bwMode="auto">
              <a:xfrm>
                <a:off x="708991" y="1905000"/>
                <a:ext cx="7772400" cy="2438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pPr>
                <a:r>
                  <a:rPr lang="en-US" altLang="zh-CN" sz="2000" kern="0" dirty="0" smtClean="0"/>
                  <a:t>Ambiguity function </a:t>
                </a:r>
                <a:r>
                  <a:rPr lang="en-US" altLang="zh-CN" sz="2000" kern="0" dirty="0">
                    <a:solidFill>
                      <a:srgbClr val="000000"/>
                    </a:solidFill>
                  </a:rPr>
                  <a:t>is one of the most </a:t>
                </a:r>
                <a:r>
                  <a:rPr lang="en-US" altLang="zh-CN" sz="2000" kern="0" dirty="0" smtClean="0">
                    <a:solidFill>
                      <a:srgbClr val="000000"/>
                    </a:solidFill>
                  </a:rPr>
                  <a:t>important/fundamental </a:t>
                </a:r>
                <a:r>
                  <a:rPr lang="en-US" altLang="zh-CN" sz="2000" kern="0" dirty="0">
                    <a:solidFill>
                      <a:srgbClr val="000000"/>
                    </a:solidFill>
                  </a:rPr>
                  <a:t>tools for radar waveform </a:t>
                </a:r>
                <a:r>
                  <a:rPr lang="en-US" altLang="zh-CN" sz="2000" kern="0" dirty="0" smtClean="0">
                    <a:solidFill>
                      <a:srgbClr val="000000"/>
                    </a:solidFill>
                  </a:rPr>
                  <a:t>design and analysis</a:t>
                </a:r>
                <a:r>
                  <a:rPr lang="en-US" altLang="zh-CN" sz="2000" kern="0" dirty="0">
                    <a:solidFill>
                      <a:srgbClr val="000000"/>
                    </a:solidFill>
                  </a:rPr>
                  <a:t>. </a:t>
                </a:r>
                <a:endParaRPr lang="en-US" altLang="zh-CN" sz="2000" kern="0" dirty="0" smtClean="0">
                  <a:solidFill>
                    <a:srgbClr val="000000"/>
                  </a:solidFill>
                </a:endParaRPr>
              </a:p>
              <a:p>
                <a:pPr algn="just">
                  <a:spcBef>
                    <a:spcPts val="0"/>
                  </a:spcBef>
                  <a:spcAft>
                    <a:spcPts val="0"/>
                  </a:spcAft>
                </a:pPr>
                <a:r>
                  <a:rPr lang="en-US" altLang="zh-CN" sz="2000" kern="0" dirty="0" smtClean="0">
                    <a:solidFill>
                      <a:srgbClr val="000000"/>
                    </a:solidFill>
                  </a:rPr>
                  <a:t>It </a:t>
                </a:r>
                <a:r>
                  <a:rPr lang="en-US" altLang="zh-CN" sz="2000" kern="0" dirty="0">
                    <a:solidFill>
                      <a:srgbClr val="000000"/>
                    </a:solidFill>
                  </a:rPr>
                  <a:t>is a </a:t>
                </a:r>
                <a:r>
                  <a:rPr lang="en-US" altLang="zh-CN" sz="2000" kern="0" dirty="0"/>
                  <a:t>two-dimensional </a:t>
                </a:r>
                <a:r>
                  <a:rPr lang="en-US" altLang="zh-CN" sz="2000" kern="0" dirty="0" smtClean="0"/>
                  <a:t>function of </a:t>
                </a:r>
                <a:r>
                  <a:rPr lang="en-US" altLang="zh-CN" sz="2000" kern="0" dirty="0"/>
                  <a:t>time delay and Doppler </a:t>
                </a:r>
                <a:r>
                  <a:rPr lang="en-US" altLang="zh-CN" sz="2000" kern="0" dirty="0" smtClean="0"/>
                  <a:t>shift, </a:t>
                </a:r>
                <a:r>
                  <a:rPr lang="en-US" altLang="zh-CN" sz="2000" kern="0" dirty="0"/>
                  <a:t>showing the output of the received signal through </a:t>
                </a:r>
                <a:r>
                  <a:rPr lang="en-US" altLang="zh-CN" sz="2000" kern="0" dirty="0" smtClean="0"/>
                  <a:t>matched </a:t>
                </a:r>
                <a:r>
                  <a:rPr lang="en-US" altLang="zh-CN" sz="2000" kern="0" dirty="0"/>
                  <a:t>filter, and is defined </a:t>
                </a:r>
                <a:r>
                  <a:rPr lang="en-US" altLang="zh-CN" sz="2000" kern="0" dirty="0" smtClean="0"/>
                  <a:t>as [3,4] </a:t>
                </a:r>
                <a:endParaRPr lang="en-US" altLang="zh-CN" sz="2000" kern="0" dirty="0"/>
              </a:p>
              <a:p>
                <a:pPr marL="0" indent="0" algn="just">
                  <a:spcBef>
                    <a:spcPts val="0"/>
                  </a:spcBef>
                  <a:spcAft>
                    <a:spcPts val="0"/>
                  </a:spcAft>
                  <a:buFontTx/>
                  <a:buNone/>
                </a:pPr>
                <a14:m>
                  <m:oMathPara xmlns:m="http://schemas.openxmlformats.org/officeDocument/2006/math">
                    <m:oMathParaPr>
                      <m:jc m:val="centerGroup"/>
                    </m:oMathParaPr>
                    <m:oMath xmlns:m="http://schemas.openxmlformats.org/officeDocument/2006/math">
                      <m:sSup>
                        <m:sSupPr>
                          <m:ctrlPr>
                            <a:rPr lang="en-US" altLang="zh-CN" sz="1800" i="1" kern="0" smtClean="0">
                              <a:solidFill>
                                <a:srgbClr val="000000"/>
                              </a:solidFill>
                              <a:latin typeface="Cambria Math" panose="02040503050406030204" pitchFamily="18" charset="0"/>
                              <a:ea typeface="Cambria Math" panose="02040503050406030204" pitchFamily="18" charset="0"/>
                            </a:rPr>
                          </m:ctrlPr>
                        </m:sSupPr>
                        <m:e>
                          <m:d>
                            <m:dPr>
                              <m:begChr m:val="|"/>
                              <m:endChr m:val="|"/>
                              <m:ctrlPr>
                                <a:rPr lang="en-US" altLang="zh-CN" sz="1800" i="1" kern="0" smtClean="0">
                                  <a:solidFill>
                                    <a:srgbClr val="000000"/>
                                  </a:solidFill>
                                  <a:latin typeface="Cambria Math" panose="02040503050406030204" pitchFamily="18" charset="0"/>
                                  <a:ea typeface="Cambria Math" panose="02040503050406030204" pitchFamily="18" charset="0"/>
                                </a:rPr>
                              </m:ctrlPr>
                            </m:dPr>
                            <m:e>
                              <m:r>
                                <a:rPr lang="en-US" altLang="zh-CN" sz="1800" i="1" kern="0">
                                  <a:solidFill>
                                    <a:srgbClr val="000000"/>
                                  </a:solidFill>
                                  <a:latin typeface="Cambria Math" panose="02040503050406030204" pitchFamily="18" charset="0"/>
                                  <a:ea typeface="Cambria Math" panose="02040503050406030204" pitchFamily="18" charset="0"/>
                                </a:rPr>
                                <m:t>𝝌</m:t>
                              </m:r>
                              <m:d>
                                <m:dPr>
                                  <m:ctrlPr>
                                    <a:rPr lang="en-US" altLang="zh-CN" sz="1800" i="1" kern="0">
                                      <a:solidFill>
                                        <a:srgbClr val="000000"/>
                                      </a:solidFill>
                                      <a:latin typeface="Cambria Math" panose="02040503050406030204" pitchFamily="18" charset="0"/>
                                      <a:ea typeface="Cambria Math" panose="02040503050406030204" pitchFamily="18" charset="0"/>
                                    </a:rPr>
                                  </m:ctrlPr>
                                </m:dPr>
                                <m:e>
                                  <m:r>
                                    <a:rPr lang="en-US" altLang="zh-CN" sz="1800" i="1" kern="0">
                                      <a:solidFill>
                                        <a:srgbClr val="000000"/>
                                      </a:solidFill>
                                      <a:latin typeface="Cambria Math" panose="02040503050406030204" pitchFamily="18" charset="0"/>
                                      <a:ea typeface="Cambria Math" panose="02040503050406030204" pitchFamily="18" charset="0"/>
                                    </a:rPr>
                                    <m:t>𝝉</m:t>
                                  </m:r>
                                  <m:r>
                                    <a:rPr lang="en-US" altLang="zh-CN" sz="1800" i="1" kern="0">
                                      <a:solidFill>
                                        <a:srgbClr val="000000"/>
                                      </a:solidFill>
                                      <a:latin typeface="Cambria Math" panose="02040503050406030204" pitchFamily="18" charset="0"/>
                                      <a:ea typeface="Cambria Math" panose="02040503050406030204" pitchFamily="18" charset="0"/>
                                    </a:rPr>
                                    <m:t>,</m:t>
                                  </m:r>
                                  <m:sSub>
                                    <m:sSubPr>
                                      <m:ctrlPr>
                                        <a:rPr lang="en-US" altLang="zh-CN" sz="1800" i="1" kern="0">
                                          <a:solidFill>
                                            <a:srgbClr val="000000"/>
                                          </a:solidFill>
                                          <a:latin typeface="Cambria Math" panose="02040503050406030204" pitchFamily="18" charset="0"/>
                                          <a:ea typeface="Cambria Math" panose="02040503050406030204" pitchFamily="18" charset="0"/>
                                        </a:rPr>
                                      </m:ctrlPr>
                                    </m:sSubPr>
                                    <m:e>
                                      <m:r>
                                        <a:rPr lang="en-US" altLang="zh-CN" sz="1800" i="1" kern="0">
                                          <a:solidFill>
                                            <a:srgbClr val="000000"/>
                                          </a:solidFill>
                                          <a:latin typeface="Cambria Math" panose="02040503050406030204" pitchFamily="18" charset="0"/>
                                          <a:ea typeface="Cambria Math" panose="02040503050406030204" pitchFamily="18" charset="0"/>
                                        </a:rPr>
                                        <m:t>𝒇</m:t>
                                      </m:r>
                                    </m:e>
                                    <m:sub>
                                      <m:r>
                                        <a:rPr lang="en-US" altLang="zh-CN" sz="1800" i="1" kern="0">
                                          <a:solidFill>
                                            <a:srgbClr val="000000"/>
                                          </a:solidFill>
                                          <a:latin typeface="Cambria Math" panose="02040503050406030204" pitchFamily="18" charset="0"/>
                                          <a:ea typeface="Cambria Math" panose="02040503050406030204" pitchFamily="18" charset="0"/>
                                        </a:rPr>
                                        <m:t>𝒅</m:t>
                                      </m:r>
                                    </m:sub>
                                  </m:sSub>
                                </m:e>
                              </m:d>
                            </m:e>
                          </m:d>
                        </m:e>
                        <m:sup>
                          <m:r>
                            <a:rPr lang="en-US" altLang="zh-CN" sz="1800" b="1" i="1" kern="0" smtClean="0">
                              <a:solidFill>
                                <a:srgbClr val="000000"/>
                              </a:solidFill>
                              <a:latin typeface="Cambria Math" panose="02040503050406030204" pitchFamily="18" charset="0"/>
                              <a:ea typeface="Cambria Math" panose="02040503050406030204" pitchFamily="18" charset="0"/>
                            </a:rPr>
                            <m:t>𝟐</m:t>
                          </m:r>
                        </m:sup>
                      </m:sSup>
                      <m:r>
                        <a:rPr lang="en-US" altLang="zh-CN" sz="1800" i="1" kern="0">
                          <a:solidFill>
                            <a:srgbClr val="000000"/>
                          </a:solidFill>
                          <a:latin typeface="Cambria Math" panose="02040503050406030204" pitchFamily="18" charset="0"/>
                          <a:ea typeface="Cambria Math" panose="02040503050406030204" pitchFamily="18" charset="0"/>
                        </a:rPr>
                        <m:t>=</m:t>
                      </m:r>
                      <m:sSup>
                        <m:sSupPr>
                          <m:ctrlPr>
                            <a:rPr lang="en-US" altLang="zh-CN" sz="1800" i="1" kern="0" smtClean="0">
                              <a:solidFill>
                                <a:srgbClr val="000000"/>
                              </a:solidFill>
                              <a:latin typeface="Cambria Math" panose="02040503050406030204" pitchFamily="18" charset="0"/>
                              <a:ea typeface="Cambria Math" panose="02040503050406030204" pitchFamily="18" charset="0"/>
                            </a:rPr>
                          </m:ctrlPr>
                        </m:sSupPr>
                        <m:e>
                          <m:d>
                            <m:dPr>
                              <m:begChr m:val="|"/>
                              <m:endChr m:val="|"/>
                              <m:ctrlPr>
                                <a:rPr lang="en-US" altLang="zh-CN" sz="1800" i="1" kern="0" smtClean="0">
                                  <a:solidFill>
                                    <a:srgbClr val="000000"/>
                                  </a:solidFill>
                                  <a:latin typeface="Cambria Math" panose="02040503050406030204" pitchFamily="18" charset="0"/>
                                  <a:ea typeface="Cambria Math" panose="02040503050406030204" pitchFamily="18" charset="0"/>
                                </a:rPr>
                              </m:ctrlPr>
                            </m:dPr>
                            <m:e>
                              <m:nary>
                                <m:naryPr>
                                  <m:ctrlPr>
                                    <a:rPr lang="en-US" altLang="zh-CN" sz="1800" i="1" kern="0">
                                      <a:solidFill>
                                        <a:srgbClr val="000000"/>
                                      </a:solidFill>
                                      <a:latin typeface="Cambria Math" panose="02040503050406030204" pitchFamily="18" charset="0"/>
                                      <a:ea typeface="Cambria Math" panose="02040503050406030204" pitchFamily="18" charset="0"/>
                                    </a:rPr>
                                  </m:ctrlPr>
                                </m:naryPr>
                                <m:sub>
                                  <m:r>
                                    <m:rPr>
                                      <m:brk m:alnAt="23"/>
                                    </m:rPr>
                                    <a:rPr lang="en-US" altLang="zh-CN" sz="1800" i="1" kern="0">
                                      <a:solidFill>
                                        <a:srgbClr val="000000"/>
                                      </a:solidFill>
                                      <a:latin typeface="Cambria Math" panose="02040503050406030204" pitchFamily="18" charset="0"/>
                                      <a:ea typeface="Cambria Math" panose="02040503050406030204" pitchFamily="18" charset="0"/>
                                    </a:rPr>
                                    <m:t>−</m:t>
                                  </m:r>
                                  <m:r>
                                    <a:rPr lang="en-US" altLang="zh-CN" sz="1800" i="1" kern="0">
                                      <a:solidFill>
                                        <a:srgbClr val="000000"/>
                                      </a:solidFill>
                                      <a:latin typeface="Cambria Math" panose="02040503050406030204" pitchFamily="18" charset="0"/>
                                      <a:ea typeface="Cambria Math" panose="02040503050406030204" pitchFamily="18" charset="0"/>
                                    </a:rPr>
                                    <m:t>∞</m:t>
                                  </m:r>
                                </m:sub>
                                <m:sup>
                                  <m:r>
                                    <a:rPr lang="en-US" altLang="zh-CN" sz="1800" i="1" kern="0">
                                      <a:solidFill>
                                        <a:srgbClr val="000000"/>
                                      </a:solidFill>
                                      <a:latin typeface="Cambria Math" panose="02040503050406030204" pitchFamily="18" charset="0"/>
                                      <a:ea typeface="Cambria Math" panose="02040503050406030204" pitchFamily="18" charset="0"/>
                                    </a:rPr>
                                    <m:t>∞</m:t>
                                  </m:r>
                                </m:sup>
                                <m:e>
                                  <m:r>
                                    <a:rPr lang="en-US" altLang="zh-CN" sz="1800" i="1" kern="0">
                                      <a:solidFill>
                                        <a:srgbClr val="000000"/>
                                      </a:solidFill>
                                      <a:latin typeface="Cambria Math" panose="02040503050406030204" pitchFamily="18" charset="0"/>
                                      <a:ea typeface="Cambria Math" panose="02040503050406030204" pitchFamily="18" charset="0"/>
                                    </a:rPr>
                                    <m:t>𝒔</m:t>
                                  </m:r>
                                  <m:d>
                                    <m:dPr>
                                      <m:ctrlPr>
                                        <a:rPr lang="en-US" altLang="zh-CN" sz="1800" i="1" kern="0">
                                          <a:solidFill>
                                            <a:srgbClr val="000000"/>
                                          </a:solidFill>
                                          <a:latin typeface="Cambria Math" panose="02040503050406030204" pitchFamily="18" charset="0"/>
                                          <a:ea typeface="Cambria Math" panose="02040503050406030204" pitchFamily="18" charset="0"/>
                                        </a:rPr>
                                      </m:ctrlPr>
                                    </m:dPr>
                                    <m:e>
                                      <m:r>
                                        <a:rPr lang="en-US" altLang="zh-CN" sz="1800" i="1" kern="0">
                                          <a:solidFill>
                                            <a:srgbClr val="000000"/>
                                          </a:solidFill>
                                          <a:latin typeface="Cambria Math" panose="02040503050406030204" pitchFamily="18" charset="0"/>
                                          <a:ea typeface="Cambria Math" panose="02040503050406030204" pitchFamily="18" charset="0"/>
                                        </a:rPr>
                                        <m:t>𝒕</m:t>
                                      </m:r>
                                    </m:e>
                                  </m:d>
                                  <m:sSup>
                                    <m:sSupPr>
                                      <m:ctrlPr>
                                        <a:rPr lang="en-US" altLang="zh-CN" sz="1800" i="1" kern="0">
                                          <a:solidFill>
                                            <a:srgbClr val="000000"/>
                                          </a:solidFill>
                                          <a:latin typeface="Cambria Math" panose="02040503050406030204" pitchFamily="18" charset="0"/>
                                          <a:ea typeface="Cambria Math" panose="02040503050406030204" pitchFamily="18" charset="0"/>
                                        </a:rPr>
                                      </m:ctrlPr>
                                    </m:sSupPr>
                                    <m:e>
                                      <m:r>
                                        <a:rPr lang="en-US" altLang="zh-CN" sz="1800" i="1" kern="0">
                                          <a:solidFill>
                                            <a:srgbClr val="000000"/>
                                          </a:solidFill>
                                          <a:latin typeface="Cambria Math" panose="02040503050406030204" pitchFamily="18" charset="0"/>
                                          <a:ea typeface="Cambria Math" panose="02040503050406030204" pitchFamily="18" charset="0"/>
                                        </a:rPr>
                                        <m:t>𝒔</m:t>
                                      </m:r>
                                    </m:e>
                                    <m:sup>
                                      <m:r>
                                        <a:rPr lang="en-US" altLang="zh-CN" sz="1800" i="1" kern="0">
                                          <a:solidFill>
                                            <a:srgbClr val="000000"/>
                                          </a:solidFill>
                                          <a:latin typeface="Cambria Math" panose="02040503050406030204" pitchFamily="18" charset="0"/>
                                          <a:ea typeface="Cambria Math" panose="02040503050406030204" pitchFamily="18" charset="0"/>
                                        </a:rPr>
                                        <m:t>∗</m:t>
                                      </m:r>
                                    </m:sup>
                                  </m:sSup>
                                  <m:d>
                                    <m:dPr>
                                      <m:ctrlPr>
                                        <a:rPr lang="en-US" altLang="zh-CN" sz="1800" i="1" kern="0">
                                          <a:solidFill>
                                            <a:srgbClr val="000000"/>
                                          </a:solidFill>
                                          <a:latin typeface="Cambria Math" panose="02040503050406030204" pitchFamily="18" charset="0"/>
                                          <a:ea typeface="Cambria Math" panose="02040503050406030204" pitchFamily="18" charset="0"/>
                                        </a:rPr>
                                      </m:ctrlPr>
                                    </m:dPr>
                                    <m:e>
                                      <m:r>
                                        <a:rPr lang="en-US" altLang="zh-CN" sz="1800" i="1" kern="0">
                                          <a:solidFill>
                                            <a:srgbClr val="000000"/>
                                          </a:solidFill>
                                          <a:latin typeface="Cambria Math" panose="02040503050406030204" pitchFamily="18" charset="0"/>
                                          <a:ea typeface="Cambria Math" panose="02040503050406030204" pitchFamily="18" charset="0"/>
                                        </a:rPr>
                                        <m:t>𝒕</m:t>
                                      </m:r>
                                      <m:r>
                                        <a:rPr lang="en-US" altLang="zh-CN" sz="1800" i="1" kern="0">
                                          <a:solidFill>
                                            <a:srgbClr val="000000"/>
                                          </a:solidFill>
                                          <a:latin typeface="Cambria Math" panose="02040503050406030204" pitchFamily="18" charset="0"/>
                                          <a:ea typeface="Cambria Math" panose="02040503050406030204" pitchFamily="18" charset="0"/>
                                        </a:rPr>
                                        <m:t>−</m:t>
                                      </m:r>
                                      <m:r>
                                        <a:rPr lang="en-US" altLang="zh-CN" sz="1800" i="1" kern="0">
                                          <a:solidFill>
                                            <a:srgbClr val="000000"/>
                                          </a:solidFill>
                                          <a:latin typeface="Cambria Math" panose="02040503050406030204" pitchFamily="18" charset="0"/>
                                          <a:ea typeface="Cambria Math" panose="02040503050406030204" pitchFamily="18" charset="0"/>
                                        </a:rPr>
                                        <m:t>𝝉</m:t>
                                      </m:r>
                                    </m:e>
                                  </m:d>
                                </m:e>
                              </m:nary>
                              <m:sSup>
                                <m:sSupPr>
                                  <m:ctrlPr>
                                    <a:rPr lang="en-US" altLang="zh-CN" sz="1800" i="1" kern="0">
                                      <a:solidFill>
                                        <a:srgbClr val="000000"/>
                                      </a:solidFill>
                                      <a:latin typeface="Cambria Math" panose="02040503050406030204" pitchFamily="18" charset="0"/>
                                      <a:ea typeface="Cambria Math" panose="02040503050406030204" pitchFamily="18" charset="0"/>
                                    </a:rPr>
                                  </m:ctrlPr>
                                </m:sSupPr>
                                <m:e>
                                  <m:r>
                                    <a:rPr lang="en-US" altLang="zh-CN" sz="1800" i="1" kern="0">
                                      <a:solidFill>
                                        <a:srgbClr val="000000"/>
                                      </a:solidFill>
                                      <a:latin typeface="Cambria Math" panose="02040503050406030204" pitchFamily="18" charset="0"/>
                                      <a:ea typeface="Cambria Math" panose="02040503050406030204" pitchFamily="18" charset="0"/>
                                    </a:rPr>
                                    <m:t>𝒆</m:t>
                                  </m:r>
                                </m:e>
                                <m:sup>
                                  <m:r>
                                    <a:rPr lang="en-US" altLang="zh-CN" sz="1800" i="1" kern="0">
                                      <a:solidFill>
                                        <a:srgbClr val="000000"/>
                                      </a:solidFill>
                                      <a:latin typeface="Cambria Math" panose="02040503050406030204" pitchFamily="18" charset="0"/>
                                      <a:ea typeface="Cambria Math" panose="02040503050406030204" pitchFamily="18" charset="0"/>
                                    </a:rPr>
                                    <m:t>𝒋</m:t>
                                  </m:r>
                                  <m:r>
                                    <a:rPr lang="en-US" altLang="zh-CN" sz="1800" i="1" kern="0">
                                      <a:solidFill>
                                        <a:srgbClr val="000000"/>
                                      </a:solidFill>
                                      <a:latin typeface="Cambria Math" panose="02040503050406030204" pitchFamily="18" charset="0"/>
                                      <a:ea typeface="Cambria Math" panose="02040503050406030204" pitchFamily="18" charset="0"/>
                                    </a:rPr>
                                    <m:t>𝟐</m:t>
                                  </m:r>
                                  <m:r>
                                    <a:rPr lang="en-US" altLang="zh-CN" sz="1800" i="1" kern="0">
                                      <a:solidFill>
                                        <a:srgbClr val="000000"/>
                                      </a:solidFill>
                                      <a:latin typeface="Cambria Math" panose="02040503050406030204" pitchFamily="18" charset="0"/>
                                      <a:ea typeface="Cambria Math" panose="02040503050406030204" pitchFamily="18" charset="0"/>
                                    </a:rPr>
                                    <m:t>𝝅</m:t>
                                  </m:r>
                                  <m:sSub>
                                    <m:sSubPr>
                                      <m:ctrlPr>
                                        <a:rPr lang="en-US" altLang="zh-CN" sz="1800" i="1" kern="0">
                                          <a:solidFill>
                                            <a:srgbClr val="000000"/>
                                          </a:solidFill>
                                          <a:latin typeface="Cambria Math" panose="02040503050406030204" pitchFamily="18" charset="0"/>
                                          <a:ea typeface="Cambria Math" panose="02040503050406030204" pitchFamily="18" charset="0"/>
                                        </a:rPr>
                                      </m:ctrlPr>
                                    </m:sSubPr>
                                    <m:e>
                                      <m:r>
                                        <a:rPr lang="en-US" altLang="zh-CN" sz="1800" i="1" kern="0">
                                          <a:solidFill>
                                            <a:srgbClr val="000000"/>
                                          </a:solidFill>
                                          <a:latin typeface="Cambria Math" panose="02040503050406030204" pitchFamily="18" charset="0"/>
                                          <a:ea typeface="Cambria Math" panose="02040503050406030204" pitchFamily="18" charset="0"/>
                                        </a:rPr>
                                        <m:t>𝒇</m:t>
                                      </m:r>
                                    </m:e>
                                    <m:sub>
                                      <m:r>
                                        <a:rPr lang="en-US" altLang="zh-CN" sz="1800" i="1" kern="0">
                                          <a:solidFill>
                                            <a:srgbClr val="000000"/>
                                          </a:solidFill>
                                          <a:latin typeface="Cambria Math" panose="02040503050406030204" pitchFamily="18" charset="0"/>
                                          <a:ea typeface="Cambria Math" panose="02040503050406030204" pitchFamily="18" charset="0"/>
                                        </a:rPr>
                                        <m:t>𝒅</m:t>
                                      </m:r>
                                    </m:sub>
                                  </m:sSub>
                                  <m:r>
                                    <a:rPr lang="en-US" altLang="zh-CN" sz="1800" i="1" kern="0">
                                      <a:solidFill>
                                        <a:srgbClr val="000000"/>
                                      </a:solidFill>
                                      <a:latin typeface="Cambria Math" panose="02040503050406030204" pitchFamily="18" charset="0"/>
                                      <a:ea typeface="Cambria Math" panose="02040503050406030204" pitchFamily="18" charset="0"/>
                                    </a:rPr>
                                    <m:t>𝒕</m:t>
                                  </m:r>
                                </m:sup>
                              </m:sSup>
                              <m:r>
                                <a:rPr lang="en-US" altLang="zh-CN" sz="1800" i="1" kern="0">
                                  <a:solidFill>
                                    <a:srgbClr val="000000"/>
                                  </a:solidFill>
                                  <a:latin typeface="Cambria Math" panose="02040503050406030204" pitchFamily="18" charset="0"/>
                                  <a:ea typeface="Cambria Math" panose="02040503050406030204" pitchFamily="18" charset="0"/>
                                </a:rPr>
                                <m:t>𝒅𝒕</m:t>
                              </m:r>
                              <m:r>
                                <m:rPr>
                                  <m:nor/>
                                </m:rPr>
                                <a:rPr lang="en-US" altLang="zh-CN" sz="1800" kern="0" dirty="0">
                                  <a:solidFill>
                                    <a:srgbClr val="000000"/>
                                  </a:solidFill>
                                </a:rPr>
                                <m:t> </m:t>
                              </m:r>
                            </m:e>
                          </m:d>
                        </m:e>
                        <m:sup>
                          <m:r>
                            <a:rPr lang="en-US" altLang="zh-CN" sz="1800" b="1" i="1" kern="0" smtClean="0">
                              <a:solidFill>
                                <a:srgbClr val="000000"/>
                              </a:solidFill>
                              <a:latin typeface="Cambria Math" panose="02040503050406030204" pitchFamily="18" charset="0"/>
                              <a:ea typeface="Cambria Math" panose="02040503050406030204" pitchFamily="18" charset="0"/>
                            </a:rPr>
                            <m:t>𝟐</m:t>
                          </m:r>
                        </m:sup>
                      </m:sSup>
                    </m:oMath>
                  </m:oMathPara>
                </a14:m>
                <a:endParaRPr lang="en-US" altLang="zh-CN" sz="1800" kern="0" dirty="0" smtClean="0">
                  <a:solidFill>
                    <a:srgbClr val="000000"/>
                  </a:solidFill>
                </a:endParaRPr>
              </a:p>
            </p:txBody>
          </p:sp>
        </mc:Choice>
        <mc:Fallback xmlns="">
          <p:sp>
            <p:nvSpPr>
              <p:cNvPr id="44" name="内容占位符 2"/>
              <p:cNvSpPr txBox="1">
                <a:spLocks noRot="1" noChangeAspect="1" noMove="1" noResize="1" noEditPoints="1" noAdjustHandles="1" noChangeArrowheads="1" noChangeShapeType="1" noTextEdit="1"/>
              </p:cNvSpPr>
              <p:nvPr/>
            </p:nvSpPr>
            <p:spPr bwMode="auto">
              <a:xfrm>
                <a:off x="708991" y="1905000"/>
                <a:ext cx="7772400" cy="2438400"/>
              </a:xfrm>
              <a:prstGeom prst="rect">
                <a:avLst/>
              </a:prstGeom>
              <a:blipFill rotWithShape="0">
                <a:blip r:embed="rId3"/>
                <a:stretch>
                  <a:fillRect l="-627" t="-1500" r="-86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grpSp>
        <p:nvGrpSpPr>
          <p:cNvPr id="46" name="组合 7"/>
          <p:cNvGrpSpPr/>
          <p:nvPr/>
        </p:nvGrpSpPr>
        <p:grpSpPr>
          <a:xfrm>
            <a:off x="3124994" y="4495800"/>
            <a:ext cx="2894012" cy="1723488"/>
            <a:chOff x="722586" y="4025400"/>
            <a:chExt cx="2981740" cy="2255470"/>
          </a:xfrm>
        </p:grpSpPr>
        <p:pic>
          <p:nvPicPr>
            <p:cNvPr id="47" name="图片 3"/>
            <p:cNvPicPr>
              <a:picLocks noChangeAspect="1"/>
            </p:cNvPicPr>
            <p:nvPr/>
          </p:nvPicPr>
          <p:blipFill>
            <a:blip r:embed="rId4"/>
            <a:stretch>
              <a:fillRect/>
            </a:stretch>
          </p:blipFill>
          <p:spPr>
            <a:xfrm>
              <a:off x="722586" y="4025400"/>
              <a:ext cx="2981740" cy="2160000"/>
            </a:xfrm>
            <a:prstGeom prst="rect">
              <a:avLst/>
            </a:prstGeom>
          </p:spPr>
        </p:pic>
        <p:sp>
          <p:nvSpPr>
            <p:cNvPr id="48" name="文本框 5"/>
            <p:cNvSpPr txBox="1"/>
            <p:nvPr/>
          </p:nvSpPr>
          <p:spPr>
            <a:xfrm>
              <a:off x="2448986" y="5918371"/>
              <a:ext cx="942119" cy="362499"/>
            </a:xfrm>
            <a:prstGeom prst="rect">
              <a:avLst/>
            </a:prstGeom>
            <a:noFill/>
          </p:spPr>
          <p:txBody>
            <a:bodyPr wrap="square" rtlCol="0">
              <a:spAutoFit/>
            </a:bodyPr>
            <a:lstStyle/>
            <a:p>
              <a:r>
                <a:rPr lang="en-US" dirty="0" smtClean="0"/>
                <a:t>Delay</a:t>
              </a:r>
              <a:endParaRPr lang="en-US" dirty="0"/>
            </a:p>
          </p:txBody>
        </p:sp>
        <p:sp>
          <p:nvSpPr>
            <p:cNvPr id="49" name="文本框 6"/>
            <p:cNvSpPr txBox="1"/>
            <p:nvPr/>
          </p:nvSpPr>
          <p:spPr>
            <a:xfrm>
              <a:off x="925944" y="5833870"/>
              <a:ext cx="738352" cy="276999"/>
            </a:xfrm>
            <a:prstGeom prst="rect">
              <a:avLst/>
            </a:prstGeom>
            <a:noFill/>
          </p:spPr>
          <p:txBody>
            <a:bodyPr wrap="square" rtlCol="0">
              <a:spAutoFit/>
            </a:bodyPr>
            <a:lstStyle/>
            <a:p>
              <a:r>
                <a:rPr lang="en-US" dirty="0" smtClean="0"/>
                <a:t>Doppler</a:t>
              </a:r>
              <a:endParaRPr lang="en-US" dirty="0"/>
            </a:p>
          </p:txBody>
        </p:sp>
      </p:grpSp>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 Definition of ambiguity function</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40"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September 2020</a:t>
            </a:r>
          </a:p>
        </p:txBody>
      </p:sp>
      <p:sp>
        <p:nvSpPr>
          <p:cNvPr id="45" name="文本框 44"/>
          <p:cNvSpPr txBox="1"/>
          <p:nvPr/>
        </p:nvSpPr>
        <p:spPr>
          <a:xfrm>
            <a:off x="3442681" y="4581572"/>
            <a:ext cx="1867257" cy="261610"/>
          </a:xfrm>
          <a:prstGeom prst="rect">
            <a:avLst/>
          </a:prstGeom>
          <a:noFill/>
        </p:spPr>
        <p:txBody>
          <a:bodyPr wrap="square" rtlCol="0">
            <a:spAutoFit/>
          </a:bodyPr>
          <a:lstStyle/>
          <a:p>
            <a:pPr algn="ctr"/>
            <a:r>
              <a:rPr lang="en-US" altLang="zh-CN" sz="1100" dirty="0" smtClean="0">
                <a:solidFill>
                  <a:schemeClr val="bg1"/>
                </a:solidFill>
                <a:latin typeface="Book Antiqua" panose="02040602050305030304" pitchFamily="18" charset="0"/>
              </a:rPr>
              <a:t>Parameter estimation </a:t>
            </a:r>
            <a:endParaRPr lang="zh-CN" altLang="en-US" sz="1100" dirty="0">
              <a:solidFill>
                <a:schemeClr val="bg1"/>
              </a:solidFill>
              <a:latin typeface="Book Antiqua" panose="02040602050305030304" pitchFamily="18" charset="0"/>
            </a:endParaRPr>
          </a:p>
        </p:txBody>
      </p:sp>
      <mc:AlternateContent xmlns:mc="http://schemas.openxmlformats.org/markup-compatibility/2006" xmlns:a14="http://schemas.microsoft.com/office/drawing/2010/main">
        <mc:Choice Requires="a14">
          <p:sp>
            <p:nvSpPr>
              <p:cNvPr id="44" name="内容占位符 2"/>
              <p:cNvSpPr txBox="1">
                <a:spLocks/>
              </p:cNvSpPr>
              <p:nvPr/>
            </p:nvSpPr>
            <p:spPr bwMode="auto">
              <a:xfrm>
                <a:off x="708991" y="1953398"/>
                <a:ext cx="7772400" cy="43712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buFont typeface="Arial" panose="020B0604020202020204" pitchFamily="34" charset="0"/>
                  <a:buChar char="•"/>
                </a:pPr>
                <a:r>
                  <a:rPr lang="en-US" altLang="zh-CN" sz="1800" kern="0" dirty="0" smtClean="0">
                    <a:solidFill>
                      <a:srgbClr val="000000"/>
                    </a:solidFill>
                    <a:ea typeface="Cambria Math" panose="02040503050406030204" pitchFamily="18" charset="0"/>
                  </a:rPr>
                  <a:t>As it is shown in the equation, </a:t>
                </a:r>
                <a14:m>
                  <m:oMath xmlns:m="http://schemas.openxmlformats.org/officeDocument/2006/math">
                    <m:r>
                      <a:rPr lang="en-US" altLang="zh-CN" sz="1800" i="1" kern="0">
                        <a:solidFill>
                          <a:srgbClr val="000000"/>
                        </a:solidFill>
                        <a:latin typeface="Cambria Math" panose="02040503050406030204" pitchFamily="18" charset="0"/>
                        <a:ea typeface="Cambria Math" panose="02040503050406030204" pitchFamily="18" charset="0"/>
                      </a:rPr>
                      <m:t>𝝉</m:t>
                    </m:r>
                  </m:oMath>
                </a14:m>
                <a:r>
                  <a:rPr lang="en-US" altLang="zh-CN" sz="1800" kern="0" dirty="0" smtClean="0">
                    <a:solidFill>
                      <a:srgbClr val="000000"/>
                    </a:solidFill>
                  </a:rPr>
                  <a:t> is the propagation </a:t>
                </a:r>
                <a:r>
                  <a:rPr lang="en-US" altLang="zh-CN" sz="1800" kern="0" dirty="0" smtClean="0">
                    <a:solidFill>
                      <a:srgbClr val="0000FF"/>
                    </a:solidFill>
                  </a:rPr>
                  <a:t>delay</a:t>
                </a:r>
                <a:r>
                  <a:rPr lang="en-US" altLang="zh-CN" sz="1800" kern="0" dirty="0" smtClean="0">
                    <a:solidFill>
                      <a:srgbClr val="000000"/>
                    </a:solidFill>
                  </a:rPr>
                  <a:t> corresponding to the distance between the </a:t>
                </a:r>
                <a:r>
                  <a:rPr lang="en-US" altLang="zh-CN" sz="1800" kern="0" dirty="0">
                    <a:solidFill>
                      <a:srgbClr val="000000"/>
                    </a:solidFill>
                  </a:rPr>
                  <a:t>target </a:t>
                </a:r>
                <a:r>
                  <a:rPr lang="en-US" altLang="zh-CN" sz="1800" kern="0" dirty="0" smtClean="0">
                    <a:solidFill>
                      <a:srgbClr val="000000"/>
                    </a:solidFill>
                  </a:rPr>
                  <a:t>and sensor, and </a:t>
                </a:r>
                <a14:m>
                  <m:oMath xmlns:m="http://schemas.openxmlformats.org/officeDocument/2006/math">
                    <m:sSub>
                      <m:sSubPr>
                        <m:ctrlPr>
                          <a:rPr lang="en-US" altLang="zh-CN" sz="1800" i="1" kern="0">
                            <a:solidFill>
                              <a:srgbClr val="000000"/>
                            </a:solidFill>
                            <a:latin typeface="Cambria Math" panose="02040503050406030204" pitchFamily="18" charset="0"/>
                            <a:ea typeface="Cambria Math" panose="02040503050406030204" pitchFamily="18" charset="0"/>
                          </a:rPr>
                        </m:ctrlPr>
                      </m:sSubPr>
                      <m:e>
                        <m:r>
                          <a:rPr lang="en-US" altLang="zh-CN" sz="1800" i="1" kern="0">
                            <a:solidFill>
                              <a:srgbClr val="000000"/>
                            </a:solidFill>
                            <a:latin typeface="Cambria Math" panose="02040503050406030204" pitchFamily="18" charset="0"/>
                            <a:ea typeface="Cambria Math" panose="02040503050406030204" pitchFamily="18" charset="0"/>
                          </a:rPr>
                          <m:t>𝒇</m:t>
                        </m:r>
                      </m:e>
                      <m:sub>
                        <m:r>
                          <a:rPr lang="en-US" altLang="zh-CN" sz="1800" i="1" kern="0">
                            <a:solidFill>
                              <a:srgbClr val="000000"/>
                            </a:solidFill>
                            <a:latin typeface="Cambria Math" panose="02040503050406030204" pitchFamily="18" charset="0"/>
                            <a:ea typeface="Cambria Math" panose="02040503050406030204" pitchFamily="18" charset="0"/>
                          </a:rPr>
                          <m:t>𝒅</m:t>
                        </m:r>
                      </m:sub>
                    </m:sSub>
                  </m:oMath>
                </a14:m>
                <a:r>
                  <a:rPr lang="en-US" altLang="zh-CN" sz="1800" kern="0" dirty="0" smtClean="0">
                    <a:solidFill>
                      <a:srgbClr val="000000"/>
                    </a:solidFill>
                  </a:rPr>
                  <a:t> is the </a:t>
                </a:r>
                <a:r>
                  <a:rPr lang="en-US" altLang="zh-CN" sz="1800" kern="0" dirty="0" smtClean="0">
                    <a:solidFill>
                      <a:srgbClr val="0000FF"/>
                    </a:solidFill>
                  </a:rPr>
                  <a:t>Doppler frequency</a:t>
                </a:r>
                <a:r>
                  <a:rPr lang="en-US" altLang="zh-CN" sz="1800" kern="0" dirty="0" smtClean="0">
                    <a:solidFill>
                      <a:srgbClr val="000000"/>
                    </a:solidFill>
                  </a:rPr>
                  <a:t> introduced by target movement.</a:t>
                </a:r>
              </a:p>
              <a:p>
                <a:pPr algn="just">
                  <a:spcBef>
                    <a:spcPts val="0"/>
                  </a:spcBef>
                  <a:spcAft>
                    <a:spcPts val="0"/>
                  </a:spcAft>
                  <a:buFont typeface="Arial" panose="020B0604020202020204" pitchFamily="34" charset="0"/>
                  <a:buChar char="•"/>
                </a:pPr>
                <a:endParaRPr lang="en-US" altLang="zh-CN" sz="1800" kern="0" dirty="0" smtClean="0">
                  <a:solidFill>
                    <a:srgbClr val="000000"/>
                  </a:solidFill>
                </a:endParaRPr>
              </a:p>
              <a:p>
                <a:pPr indent="342900" algn="just">
                  <a:spcBef>
                    <a:spcPts val="0"/>
                  </a:spcBef>
                  <a:spcAft>
                    <a:spcPts val="0"/>
                  </a:spcAft>
                  <a:buFont typeface="Wingdings" panose="05000000000000000000" pitchFamily="2" charset="2"/>
                  <a:buChar char="Ø"/>
                </a:pPr>
                <a:r>
                  <a:rPr lang="en-US" altLang="zh-CN" sz="1600" b="0" kern="0" dirty="0">
                    <a:solidFill>
                      <a:srgbClr val="000000"/>
                    </a:solidFill>
                  </a:rPr>
                  <a:t>T</a:t>
                </a:r>
                <a:r>
                  <a:rPr lang="en-US" altLang="zh-CN" sz="1600" b="0" kern="0" dirty="0" smtClean="0">
                    <a:solidFill>
                      <a:srgbClr val="000000"/>
                    </a:solidFill>
                  </a:rPr>
                  <a:t>he </a:t>
                </a:r>
                <a:r>
                  <a:rPr lang="en-US" altLang="zh-CN" sz="1600" b="0" kern="0" dirty="0">
                    <a:solidFill>
                      <a:srgbClr val="000000"/>
                    </a:solidFill>
                  </a:rPr>
                  <a:t>auto ambiguity </a:t>
                </a:r>
                <a:r>
                  <a:rPr lang="en-US" altLang="zh-CN" sz="1600" b="0" kern="0" dirty="0" smtClean="0">
                    <a:solidFill>
                      <a:srgbClr val="000000"/>
                    </a:solidFill>
                  </a:rPr>
                  <a:t>function (AAF) </a:t>
                </a:r>
                <a:r>
                  <a:rPr lang="en-US" altLang="zh-CN" sz="1600" b="0" kern="0" dirty="0">
                    <a:solidFill>
                      <a:srgbClr val="000000"/>
                    </a:solidFill>
                  </a:rPr>
                  <a:t>shows the </a:t>
                </a:r>
                <a:r>
                  <a:rPr lang="en-US" altLang="zh-CN" sz="1600" b="0" kern="0" dirty="0" smtClean="0">
                    <a:solidFill>
                      <a:srgbClr val="0000FF"/>
                    </a:solidFill>
                  </a:rPr>
                  <a:t>matched filter </a:t>
                </a:r>
                <a:r>
                  <a:rPr lang="en-US" altLang="zh-CN" sz="1600" b="0" kern="0" dirty="0" smtClean="0">
                    <a:solidFill>
                      <a:srgbClr val="000000"/>
                    </a:solidFill>
                  </a:rPr>
                  <a:t>output of the signal/waveform.</a:t>
                </a:r>
              </a:p>
              <a:p>
                <a:pPr indent="0" algn="just">
                  <a:spcBef>
                    <a:spcPts val="0"/>
                  </a:spcBef>
                  <a:spcAft>
                    <a:spcPts val="0"/>
                  </a:spcAft>
                  <a:buNone/>
                </a:pPr>
                <a14:m>
                  <m:oMathPara xmlns:m="http://schemas.openxmlformats.org/officeDocument/2006/math">
                    <m:oMathParaPr>
                      <m:jc m:val="centerGroup"/>
                    </m:oMathParaPr>
                    <m:oMath xmlns:m="http://schemas.openxmlformats.org/officeDocument/2006/math">
                      <m:sSup>
                        <m:sSupPr>
                          <m:ctrlPr>
                            <a:rPr lang="en-US" altLang="zh-CN" sz="1600" i="1" kern="0">
                              <a:solidFill>
                                <a:srgbClr val="000000"/>
                              </a:solidFill>
                              <a:latin typeface="Cambria Math" panose="02040503050406030204" pitchFamily="18" charset="0"/>
                              <a:ea typeface="Cambria Math" panose="02040503050406030204" pitchFamily="18" charset="0"/>
                            </a:rPr>
                          </m:ctrlPr>
                        </m:sSupPr>
                        <m:e>
                          <m:d>
                            <m:dPr>
                              <m:begChr m:val="|"/>
                              <m:endChr m:val="|"/>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𝝌</m:t>
                              </m:r>
                              <m:d>
                                <m:dPr>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𝝉</m:t>
                                  </m:r>
                                  <m:r>
                                    <a:rPr lang="en-US" altLang="zh-CN" sz="1600" i="1" kern="0">
                                      <a:solidFill>
                                        <a:srgbClr val="000000"/>
                                      </a:solidFill>
                                      <a:latin typeface="Cambria Math" panose="02040503050406030204" pitchFamily="18" charset="0"/>
                                      <a:ea typeface="Cambria Math" panose="02040503050406030204" pitchFamily="18" charset="0"/>
                                    </a:rPr>
                                    <m:t>,</m:t>
                                  </m:r>
                                  <m:sSub>
                                    <m:sSubPr>
                                      <m:ctrlPr>
                                        <a:rPr lang="en-US" altLang="zh-CN" sz="1600" i="1" kern="0">
                                          <a:solidFill>
                                            <a:srgbClr val="000000"/>
                                          </a:solidFill>
                                          <a:latin typeface="Cambria Math" panose="02040503050406030204" pitchFamily="18" charset="0"/>
                                          <a:ea typeface="Cambria Math" panose="02040503050406030204" pitchFamily="18" charset="0"/>
                                        </a:rPr>
                                      </m:ctrlPr>
                                    </m:sSubPr>
                                    <m:e>
                                      <m:r>
                                        <a:rPr lang="en-US" altLang="zh-CN" sz="1600" i="1" kern="0">
                                          <a:solidFill>
                                            <a:srgbClr val="000000"/>
                                          </a:solidFill>
                                          <a:latin typeface="Cambria Math" panose="02040503050406030204" pitchFamily="18" charset="0"/>
                                          <a:ea typeface="Cambria Math" panose="02040503050406030204" pitchFamily="18" charset="0"/>
                                        </a:rPr>
                                        <m:t>𝒇</m:t>
                                      </m:r>
                                    </m:e>
                                    <m:sub>
                                      <m:r>
                                        <a:rPr lang="en-US" altLang="zh-CN" sz="1600" i="1" kern="0">
                                          <a:solidFill>
                                            <a:srgbClr val="000000"/>
                                          </a:solidFill>
                                          <a:latin typeface="Cambria Math" panose="02040503050406030204" pitchFamily="18" charset="0"/>
                                          <a:ea typeface="Cambria Math" panose="02040503050406030204" pitchFamily="18" charset="0"/>
                                        </a:rPr>
                                        <m:t>𝒅</m:t>
                                      </m:r>
                                    </m:sub>
                                  </m:sSub>
                                </m:e>
                              </m:d>
                            </m:e>
                          </m:d>
                        </m:e>
                        <m:sup>
                          <m:r>
                            <a:rPr lang="en-US" altLang="zh-CN" sz="1600" i="1" kern="0">
                              <a:solidFill>
                                <a:srgbClr val="000000"/>
                              </a:solidFill>
                              <a:latin typeface="Cambria Math" panose="02040503050406030204" pitchFamily="18" charset="0"/>
                              <a:ea typeface="Cambria Math" panose="02040503050406030204" pitchFamily="18" charset="0"/>
                            </a:rPr>
                            <m:t>𝟐</m:t>
                          </m:r>
                        </m:sup>
                      </m:sSup>
                      <m:r>
                        <a:rPr lang="en-US" altLang="zh-CN" sz="1600" i="1" kern="0">
                          <a:solidFill>
                            <a:srgbClr val="000000"/>
                          </a:solidFill>
                          <a:latin typeface="Cambria Math" panose="02040503050406030204" pitchFamily="18" charset="0"/>
                          <a:ea typeface="Cambria Math" panose="02040503050406030204" pitchFamily="18" charset="0"/>
                        </a:rPr>
                        <m:t>=</m:t>
                      </m:r>
                      <m:sSup>
                        <m:sSupPr>
                          <m:ctrlPr>
                            <a:rPr lang="en-US" altLang="zh-CN" sz="1600" i="1" kern="0">
                              <a:solidFill>
                                <a:srgbClr val="000000"/>
                              </a:solidFill>
                              <a:latin typeface="Cambria Math" panose="02040503050406030204" pitchFamily="18" charset="0"/>
                              <a:ea typeface="Cambria Math" panose="02040503050406030204" pitchFamily="18" charset="0"/>
                            </a:rPr>
                          </m:ctrlPr>
                        </m:sSupPr>
                        <m:e>
                          <m:d>
                            <m:dPr>
                              <m:begChr m:val="|"/>
                              <m:endChr m:val="|"/>
                              <m:ctrlPr>
                                <a:rPr lang="en-US" altLang="zh-CN" sz="1600" i="1" kern="0">
                                  <a:solidFill>
                                    <a:srgbClr val="000000"/>
                                  </a:solidFill>
                                  <a:latin typeface="Cambria Math" panose="02040503050406030204" pitchFamily="18" charset="0"/>
                                  <a:ea typeface="Cambria Math" panose="02040503050406030204" pitchFamily="18" charset="0"/>
                                </a:rPr>
                              </m:ctrlPr>
                            </m:dPr>
                            <m:e>
                              <m:nary>
                                <m:naryPr>
                                  <m:ctrlPr>
                                    <a:rPr lang="en-US" altLang="zh-CN" sz="1600" i="1" kern="0">
                                      <a:solidFill>
                                        <a:srgbClr val="000000"/>
                                      </a:solidFill>
                                      <a:latin typeface="Cambria Math" panose="02040503050406030204" pitchFamily="18" charset="0"/>
                                      <a:ea typeface="Cambria Math" panose="02040503050406030204" pitchFamily="18" charset="0"/>
                                    </a:rPr>
                                  </m:ctrlPr>
                                </m:naryPr>
                                <m:sub>
                                  <m:r>
                                    <m:rPr>
                                      <m:brk m:alnAt="23"/>
                                    </m:rPr>
                                    <a:rPr lang="en-US" altLang="zh-CN" sz="1600" i="1" kern="0">
                                      <a:solidFill>
                                        <a:srgbClr val="000000"/>
                                      </a:solidFill>
                                      <a:latin typeface="Cambria Math" panose="02040503050406030204" pitchFamily="18" charset="0"/>
                                      <a:ea typeface="Cambria Math" panose="02040503050406030204" pitchFamily="18" charset="0"/>
                                    </a:rPr>
                                    <m:t>−</m:t>
                                  </m:r>
                                  <m:r>
                                    <a:rPr lang="en-US" altLang="zh-CN" sz="1600" i="1" kern="0">
                                      <a:solidFill>
                                        <a:srgbClr val="000000"/>
                                      </a:solidFill>
                                      <a:latin typeface="Cambria Math" panose="02040503050406030204" pitchFamily="18" charset="0"/>
                                      <a:ea typeface="Cambria Math" panose="02040503050406030204" pitchFamily="18" charset="0"/>
                                    </a:rPr>
                                    <m:t>∞</m:t>
                                  </m:r>
                                </m:sub>
                                <m:sup>
                                  <m:r>
                                    <a:rPr lang="en-US" altLang="zh-CN" sz="1600" i="1" kern="0">
                                      <a:solidFill>
                                        <a:srgbClr val="000000"/>
                                      </a:solidFill>
                                      <a:latin typeface="Cambria Math" panose="02040503050406030204" pitchFamily="18" charset="0"/>
                                      <a:ea typeface="Cambria Math" panose="02040503050406030204" pitchFamily="18" charset="0"/>
                                    </a:rPr>
                                    <m:t>∞</m:t>
                                  </m:r>
                                </m:sup>
                                <m:e>
                                  <m:r>
                                    <a:rPr lang="en-US" altLang="zh-CN" sz="1600" i="1" kern="0">
                                      <a:solidFill>
                                        <a:srgbClr val="000000"/>
                                      </a:solidFill>
                                      <a:latin typeface="Cambria Math" panose="02040503050406030204" pitchFamily="18" charset="0"/>
                                      <a:ea typeface="Cambria Math" panose="02040503050406030204" pitchFamily="18" charset="0"/>
                                    </a:rPr>
                                    <m:t>𝒔</m:t>
                                  </m:r>
                                  <m:d>
                                    <m:dPr>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𝒕</m:t>
                                      </m:r>
                                    </m:e>
                                  </m:d>
                                  <m:sSup>
                                    <m:sSupPr>
                                      <m:ctrlPr>
                                        <a:rPr lang="en-US" altLang="zh-CN" sz="1600" i="1" kern="0" smtClean="0">
                                          <a:solidFill>
                                            <a:srgbClr val="0000FF"/>
                                          </a:solidFill>
                                          <a:latin typeface="Cambria Math" panose="02040503050406030204" pitchFamily="18" charset="0"/>
                                          <a:ea typeface="Cambria Math" panose="02040503050406030204" pitchFamily="18" charset="0"/>
                                        </a:rPr>
                                      </m:ctrlPr>
                                    </m:sSupPr>
                                    <m:e>
                                      <m:r>
                                        <a:rPr lang="en-US" altLang="zh-CN" sz="1600" i="1" kern="0">
                                          <a:solidFill>
                                            <a:srgbClr val="0000FF"/>
                                          </a:solidFill>
                                          <a:latin typeface="Cambria Math" panose="02040503050406030204" pitchFamily="18" charset="0"/>
                                          <a:ea typeface="Cambria Math" panose="02040503050406030204" pitchFamily="18" charset="0"/>
                                        </a:rPr>
                                        <m:t>𝒔</m:t>
                                      </m:r>
                                    </m:e>
                                    <m:sup>
                                      <m:r>
                                        <a:rPr lang="en-US" altLang="zh-CN" sz="1600" i="1" kern="0">
                                          <a:solidFill>
                                            <a:srgbClr val="0000FF"/>
                                          </a:solidFill>
                                          <a:latin typeface="Cambria Math" panose="02040503050406030204" pitchFamily="18" charset="0"/>
                                          <a:ea typeface="Cambria Math" panose="02040503050406030204" pitchFamily="18" charset="0"/>
                                        </a:rPr>
                                        <m:t>∗</m:t>
                                      </m:r>
                                    </m:sup>
                                  </m:sSup>
                                  <m:d>
                                    <m:dPr>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𝒕</m:t>
                                      </m:r>
                                      <m:r>
                                        <a:rPr lang="en-US" altLang="zh-CN" sz="1600" i="1" kern="0">
                                          <a:solidFill>
                                            <a:srgbClr val="000000"/>
                                          </a:solidFill>
                                          <a:latin typeface="Cambria Math" panose="02040503050406030204" pitchFamily="18" charset="0"/>
                                          <a:ea typeface="Cambria Math" panose="02040503050406030204" pitchFamily="18" charset="0"/>
                                        </a:rPr>
                                        <m:t>−</m:t>
                                      </m:r>
                                      <m:r>
                                        <a:rPr lang="en-US" altLang="zh-CN" sz="1600" i="1" kern="0">
                                          <a:solidFill>
                                            <a:srgbClr val="000000"/>
                                          </a:solidFill>
                                          <a:latin typeface="Cambria Math" panose="02040503050406030204" pitchFamily="18" charset="0"/>
                                          <a:ea typeface="Cambria Math" panose="02040503050406030204" pitchFamily="18" charset="0"/>
                                        </a:rPr>
                                        <m:t>𝝉</m:t>
                                      </m:r>
                                    </m:e>
                                  </m:d>
                                </m:e>
                              </m:nary>
                              <m:sSup>
                                <m:sSupPr>
                                  <m:ctrlPr>
                                    <a:rPr lang="en-US" altLang="zh-CN" sz="1600" i="1" kern="0">
                                      <a:solidFill>
                                        <a:srgbClr val="000000"/>
                                      </a:solidFill>
                                      <a:latin typeface="Cambria Math" panose="02040503050406030204" pitchFamily="18" charset="0"/>
                                      <a:ea typeface="Cambria Math" panose="02040503050406030204" pitchFamily="18" charset="0"/>
                                    </a:rPr>
                                  </m:ctrlPr>
                                </m:sSupPr>
                                <m:e>
                                  <m:r>
                                    <a:rPr lang="en-US" altLang="zh-CN" sz="1600" i="1" kern="0">
                                      <a:solidFill>
                                        <a:srgbClr val="000000"/>
                                      </a:solidFill>
                                      <a:latin typeface="Cambria Math" panose="02040503050406030204" pitchFamily="18" charset="0"/>
                                      <a:ea typeface="Cambria Math" panose="02040503050406030204" pitchFamily="18" charset="0"/>
                                    </a:rPr>
                                    <m:t>𝒆</m:t>
                                  </m:r>
                                </m:e>
                                <m:sup>
                                  <m:r>
                                    <a:rPr lang="en-US" altLang="zh-CN" sz="1600" i="1" kern="0">
                                      <a:solidFill>
                                        <a:srgbClr val="000000"/>
                                      </a:solidFill>
                                      <a:latin typeface="Cambria Math" panose="02040503050406030204" pitchFamily="18" charset="0"/>
                                      <a:ea typeface="Cambria Math" panose="02040503050406030204" pitchFamily="18" charset="0"/>
                                    </a:rPr>
                                    <m:t>𝒋</m:t>
                                  </m:r>
                                  <m:r>
                                    <a:rPr lang="en-US" altLang="zh-CN" sz="1600" i="1" kern="0">
                                      <a:solidFill>
                                        <a:srgbClr val="000000"/>
                                      </a:solidFill>
                                      <a:latin typeface="Cambria Math" panose="02040503050406030204" pitchFamily="18" charset="0"/>
                                      <a:ea typeface="Cambria Math" panose="02040503050406030204" pitchFamily="18" charset="0"/>
                                    </a:rPr>
                                    <m:t>𝟐</m:t>
                                  </m:r>
                                  <m:r>
                                    <a:rPr lang="en-US" altLang="zh-CN" sz="1600" i="1" kern="0">
                                      <a:solidFill>
                                        <a:srgbClr val="000000"/>
                                      </a:solidFill>
                                      <a:latin typeface="Cambria Math" panose="02040503050406030204" pitchFamily="18" charset="0"/>
                                      <a:ea typeface="Cambria Math" panose="02040503050406030204" pitchFamily="18" charset="0"/>
                                    </a:rPr>
                                    <m:t>𝝅</m:t>
                                  </m:r>
                                  <m:sSub>
                                    <m:sSubPr>
                                      <m:ctrlPr>
                                        <a:rPr lang="en-US" altLang="zh-CN" sz="1600" i="1" kern="0">
                                          <a:solidFill>
                                            <a:srgbClr val="000000"/>
                                          </a:solidFill>
                                          <a:latin typeface="Cambria Math" panose="02040503050406030204" pitchFamily="18" charset="0"/>
                                          <a:ea typeface="Cambria Math" panose="02040503050406030204" pitchFamily="18" charset="0"/>
                                        </a:rPr>
                                      </m:ctrlPr>
                                    </m:sSubPr>
                                    <m:e>
                                      <m:r>
                                        <a:rPr lang="en-US" altLang="zh-CN" sz="1600" i="1" kern="0">
                                          <a:solidFill>
                                            <a:srgbClr val="000000"/>
                                          </a:solidFill>
                                          <a:latin typeface="Cambria Math" panose="02040503050406030204" pitchFamily="18" charset="0"/>
                                          <a:ea typeface="Cambria Math" panose="02040503050406030204" pitchFamily="18" charset="0"/>
                                        </a:rPr>
                                        <m:t>𝒇</m:t>
                                      </m:r>
                                    </m:e>
                                    <m:sub>
                                      <m:r>
                                        <a:rPr lang="en-US" altLang="zh-CN" sz="1600" i="1" kern="0">
                                          <a:solidFill>
                                            <a:srgbClr val="000000"/>
                                          </a:solidFill>
                                          <a:latin typeface="Cambria Math" panose="02040503050406030204" pitchFamily="18" charset="0"/>
                                          <a:ea typeface="Cambria Math" panose="02040503050406030204" pitchFamily="18" charset="0"/>
                                        </a:rPr>
                                        <m:t>𝒅</m:t>
                                      </m:r>
                                    </m:sub>
                                  </m:sSub>
                                  <m:r>
                                    <a:rPr lang="en-US" altLang="zh-CN" sz="1600" i="1" kern="0">
                                      <a:solidFill>
                                        <a:srgbClr val="000000"/>
                                      </a:solidFill>
                                      <a:latin typeface="Cambria Math" panose="02040503050406030204" pitchFamily="18" charset="0"/>
                                      <a:ea typeface="Cambria Math" panose="02040503050406030204" pitchFamily="18" charset="0"/>
                                    </a:rPr>
                                    <m:t>𝒕</m:t>
                                  </m:r>
                                </m:sup>
                              </m:sSup>
                              <m:r>
                                <a:rPr lang="en-US" altLang="zh-CN" sz="1600" i="1" kern="0">
                                  <a:solidFill>
                                    <a:srgbClr val="000000"/>
                                  </a:solidFill>
                                  <a:latin typeface="Cambria Math" panose="02040503050406030204" pitchFamily="18" charset="0"/>
                                  <a:ea typeface="Cambria Math" panose="02040503050406030204" pitchFamily="18" charset="0"/>
                                </a:rPr>
                                <m:t>𝒅𝒕</m:t>
                              </m:r>
                              <m:r>
                                <m:rPr>
                                  <m:nor/>
                                </m:rPr>
                                <a:rPr lang="en-US" altLang="zh-CN" sz="1600" kern="0" dirty="0">
                                  <a:solidFill>
                                    <a:srgbClr val="000000"/>
                                  </a:solidFill>
                                </a:rPr>
                                <m:t> </m:t>
                              </m:r>
                            </m:e>
                          </m:d>
                        </m:e>
                        <m:sup>
                          <m:r>
                            <a:rPr lang="en-US" altLang="zh-CN" sz="1600" i="1" kern="0">
                              <a:solidFill>
                                <a:srgbClr val="000000"/>
                              </a:solidFill>
                              <a:latin typeface="Cambria Math" panose="02040503050406030204" pitchFamily="18" charset="0"/>
                              <a:ea typeface="Cambria Math" panose="02040503050406030204" pitchFamily="18" charset="0"/>
                            </a:rPr>
                            <m:t>𝟐</m:t>
                          </m:r>
                        </m:sup>
                      </m:sSup>
                    </m:oMath>
                  </m:oMathPara>
                </a14:m>
                <a:endParaRPr lang="en-US" altLang="zh-CN" sz="1600" b="0" kern="0" dirty="0" smtClean="0">
                  <a:solidFill>
                    <a:srgbClr val="000000"/>
                  </a:solidFill>
                </a:endParaRPr>
              </a:p>
              <a:p>
                <a:pPr indent="342900" algn="just">
                  <a:spcBef>
                    <a:spcPts val="0"/>
                  </a:spcBef>
                  <a:spcAft>
                    <a:spcPts val="0"/>
                  </a:spcAft>
                  <a:buFont typeface="Wingdings" panose="05000000000000000000" pitchFamily="2" charset="2"/>
                  <a:buChar char="Ø"/>
                </a:pPr>
                <a:endParaRPr lang="en-US" altLang="zh-CN" sz="1600" b="0" kern="0" dirty="0" smtClean="0">
                  <a:solidFill>
                    <a:srgbClr val="000000"/>
                  </a:solidFill>
                </a:endParaRPr>
              </a:p>
              <a:p>
                <a:pPr indent="342900" algn="just">
                  <a:spcBef>
                    <a:spcPts val="0"/>
                  </a:spcBef>
                  <a:spcAft>
                    <a:spcPts val="0"/>
                  </a:spcAft>
                  <a:buFont typeface="Wingdings" panose="05000000000000000000" pitchFamily="2" charset="2"/>
                  <a:buChar char="Ø"/>
                </a:pPr>
                <a:r>
                  <a:rPr lang="en-US" altLang="zh-CN" sz="1600" b="0" kern="0" dirty="0" smtClean="0">
                    <a:solidFill>
                      <a:srgbClr val="000000"/>
                    </a:solidFill>
                  </a:rPr>
                  <a:t>The </a:t>
                </a:r>
                <a:r>
                  <a:rPr lang="en-US" altLang="zh-CN" sz="1600" b="0" kern="0" dirty="0">
                    <a:solidFill>
                      <a:srgbClr val="000000"/>
                    </a:solidFill>
                  </a:rPr>
                  <a:t>cross ambiguity </a:t>
                </a:r>
                <a:r>
                  <a:rPr lang="en-US" altLang="zh-CN" sz="1600" b="0" kern="0" dirty="0" smtClean="0">
                    <a:solidFill>
                      <a:srgbClr val="000000"/>
                    </a:solidFill>
                  </a:rPr>
                  <a:t>function (CAF) </a:t>
                </a:r>
                <a:r>
                  <a:rPr lang="en-US" altLang="zh-CN" sz="1600" b="0" kern="0" dirty="0">
                    <a:solidFill>
                      <a:srgbClr val="000000"/>
                    </a:solidFill>
                  </a:rPr>
                  <a:t>shows the </a:t>
                </a:r>
                <a:r>
                  <a:rPr lang="en-US" altLang="zh-CN" sz="1600" b="0" kern="0" dirty="0">
                    <a:solidFill>
                      <a:srgbClr val="0000FF"/>
                    </a:solidFill>
                  </a:rPr>
                  <a:t>mutual interference </a:t>
                </a:r>
                <a:r>
                  <a:rPr lang="en-US" altLang="zh-CN" sz="1600" b="0" kern="0" dirty="0">
                    <a:solidFill>
                      <a:srgbClr val="000000"/>
                    </a:solidFill>
                  </a:rPr>
                  <a:t>between different </a:t>
                </a:r>
                <a:r>
                  <a:rPr lang="en-US" altLang="zh-CN" sz="1600" b="0" kern="0" dirty="0" smtClean="0">
                    <a:solidFill>
                      <a:srgbClr val="000000"/>
                    </a:solidFill>
                  </a:rPr>
                  <a:t>sequences in </a:t>
                </a:r>
                <a:r>
                  <a:rPr lang="en-US" altLang="zh-CN" sz="1600" b="0" kern="0" dirty="0" smtClean="0">
                    <a:solidFill>
                      <a:srgbClr val="0000FF"/>
                    </a:solidFill>
                  </a:rPr>
                  <a:t>MIMO</a:t>
                </a:r>
                <a:r>
                  <a:rPr lang="en-US" altLang="zh-CN" sz="1600" b="0" kern="0" dirty="0" smtClean="0">
                    <a:solidFill>
                      <a:srgbClr val="000000"/>
                    </a:solidFill>
                  </a:rPr>
                  <a:t> sensing scenario. </a:t>
                </a:r>
                <a:endParaRPr lang="en-US" altLang="zh-CN" sz="1600" b="0" kern="0" dirty="0" smtClean="0">
                  <a:solidFill>
                    <a:srgbClr val="0000FF"/>
                  </a:solidFill>
                </a:endParaRPr>
              </a:p>
              <a:p>
                <a:pPr indent="0" algn="just">
                  <a:spcBef>
                    <a:spcPts val="0"/>
                  </a:spcBef>
                  <a:spcAft>
                    <a:spcPts val="0"/>
                  </a:spcAft>
                  <a:buNone/>
                </a:pPr>
                <a14:m>
                  <m:oMathPara xmlns:m="http://schemas.openxmlformats.org/officeDocument/2006/math">
                    <m:oMathParaPr>
                      <m:jc m:val="centerGroup"/>
                    </m:oMathParaPr>
                    <m:oMath xmlns:m="http://schemas.openxmlformats.org/officeDocument/2006/math">
                      <m:sSup>
                        <m:sSupPr>
                          <m:ctrlPr>
                            <a:rPr lang="en-US" altLang="zh-CN" sz="1600" i="1" kern="0">
                              <a:solidFill>
                                <a:srgbClr val="000000"/>
                              </a:solidFill>
                              <a:latin typeface="Cambria Math" panose="02040503050406030204" pitchFamily="18" charset="0"/>
                              <a:ea typeface="Cambria Math" panose="02040503050406030204" pitchFamily="18" charset="0"/>
                            </a:rPr>
                          </m:ctrlPr>
                        </m:sSupPr>
                        <m:e>
                          <m:d>
                            <m:dPr>
                              <m:begChr m:val="|"/>
                              <m:endChr m:val="|"/>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𝝌</m:t>
                              </m:r>
                              <m:d>
                                <m:dPr>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𝝉</m:t>
                                  </m:r>
                                  <m:r>
                                    <a:rPr lang="en-US" altLang="zh-CN" sz="1600" i="1" kern="0">
                                      <a:solidFill>
                                        <a:srgbClr val="000000"/>
                                      </a:solidFill>
                                      <a:latin typeface="Cambria Math" panose="02040503050406030204" pitchFamily="18" charset="0"/>
                                      <a:ea typeface="Cambria Math" panose="02040503050406030204" pitchFamily="18" charset="0"/>
                                    </a:rPr>
                                    <m:t>,</m:t>
                                  </m:r>
                                  <m:sSub>
                                    <m:sSubPr>
                                      <m:ctrlPr>
                                        <a:rPr lang="en-US" altLang="zh-CN" sz="1600" i="1" kern="0">
                                          <a:solidFill>
                                            <a:srgbClr val="000000"/>
                                          </a:solidFill>
                                          <a:latin typeface="Cambria Math" panose="02040503050406030204" pitchFamily="18" charset="0"/>
                                          <a:ea typeface="Cambria Math" panose="02040503050406030204" pitchFamily="18" charset="0"/>
                                        </a:rPr>
                                      </m:ctrlPr>
                                    </m:sSubPr>
                                    <m:e>
                                      <m:r>
                                        <a:rPr lang="en-US" altLang="zh-CN" sz="1600" i="1" kern="0">
                                          <a:solidFill>
                                            <a:srgbClr val="000000"/>
                                          </a:solidFill>
                                          <a:latin typeface="Cambria Math" panose="02040503050406030204" pitchFamily="18" charset="0"/>
                                          <a:ea typeface="Cambria Math" panose="02040503050406030204" pitchFamily="18" charset="0"/>
                                        </a:rPr>
                                        <m:t>𝒇</m:t>
                                      </m:r>
                                    </m:e>
                                    <m:sub>
                                      <m:r>
                                        <a:rPr lang="en-US" altLang="zh-CN" sz="1600" i="1" kern="0">
                                          <a:solidFill>
                                            <a:srgbClr val="000000"/>
                                          </a:solidFill>
                                          <a:latin typeface="Cambria Math" panose="02040503050406030204" pitchFamily="18" charset="0"/>
                                          <a:ea typeface="Cambria Math" panose="02040503050406030204" pitchFamily="18" charset="0"/>
                                        </a:rPr>
                                        <m:t>𝒅</m:t>
                                      </m:r>
                                    </m:sub>
                                  </m:sSub>
                                </m:e>
                              </m:d>
                            </m:e>
                          </m:d>
                        </m:e>
                        <m:sup>
                          <m:r>
                            <a:rPr lang="en-US" altLang="zh-CN" sz="1600" i="1" kern="0">
                              <a:solidFill>
                                <a:srgbClr val="000000"/>
                              </a:solidFill>
                              <a:latin typeface="Cambria Math" panose="02040503050406030204" pitchFamily="18" charset="0"/>
                              <a:ea typeface="Cambria Math" panose="02040503050406030204" pitchFamily="18" charset="0"/>
                            </a:rPr>
                            <m:t>𝟐</m:t>
                          </m:r>
                        </m:sup>
                      </m:sSup>
                      <m:r>
                        <a:rPr lang="en-US" altLang="zh-CN" sz="1600" i="1" kern="0">
                          <a:solidFill>
                            <a:srgbClr val="000000"/>
                          </a:solidFill>
                          <a:latin typeface="Cambria Math" panose="02040503050406030204" pitchFamily="18" charset="0"/>
                          <a:ea typeface="Cambria Math" panose="02040503050406030204" pitchFamily="18" charset="0"/>
                        </a:rPr>
                        <m:t>=</m:t>
                      </m:r>
                      <m:sSup>
                        <m:sSupPr>
                          <m:ctrlPr>
                            <a:rPr lang="en-US" altLang="zh-CN" sz="1600" i="1" kern="0">
                              <a:solidFill>
                                <a:srgbClr val="000000"/>
                              </a:solidFill>
                              <a:latin typeface="Cambria Math" panose="02040503050406030204" pitchFamily="18" charset="0"/>
                              <a:ea typeface="Cambria Math" panose="02040503050406030204" pitchFamily="18" charset="0"/>
                            </a:rPr>
                          </m:ctrlPr>
                        </m:sSupPr>
                        <m:e>
                          <m:d>
                            <m:dPr>
                              <m:begChr m:val="|"/>
                              <m:endChr m:val="|"/>
                              <m:ctrlPr>
                                <a:rPr lang="en-US" altLang="zh-CN" sz="1600" i="1" kern="0">
                                  <a:solidFill>
                                    <a:srgbClr val="000000"/>
                                  </a:solidFill>
                                  <a:latin typeface="Cambria Math" panose="02040503050406030204" pitchFamily="18" charset="0"/>
                                  <a:ea typeface="Cambria Math" panose="02040503050406030204" pitchFamily="18" charset="0"/>
                                </a:rPr>
                              </m:ctrlPr>
                            </m:dPr>
                            <m:e>
                              <m:nary>
                                <m:naryPr>
                                  <m:ctrlPr>
                                    <a:rPr lang="en-US" altLang="zh-CN" sz="1600" i="1" kern="0">
                                      <a:solidFill>
                                        <a:srgbClr val="000000"/>
                                      </a:solidFill>
                                      <a:latin typeface="Cambria Math" panose="02040503050406030204" pitchFamily="18" charset="0"/>
                                      <a:ea typeface="Cambria Math" panose="02040503050406030204" pitchFamily="18" charset="0"/>
                                    </a:rPr>
                                  </m:ctrlPr>
                                </m:naryPr>
                                <m:sub>
                                  <m:r>
                                    <m:rPr>
                                      <m:brk m:alnAt="23"/>
                                    </m:rPr>
                                    <a:rPr lang="en-US" altLang="zh-CN" sz="1600" i="1" kern="0">
                                      <a:solidFill>
                                        <a:srgbClr val="000000"/>
                                      </a:solidFill>
                                      <a:latin typeface="Cambria Math" panose="02040503050406030204" pitchFamily="18" charset="0"/>
                                      <a:ea typeface="Cambria Math" panose="02040503050406030204" pitchFamily="18" charset="0"/>
                                    </a:rPr>
                                    <m:t>−</m:t>
                                  </m:r>
                                  <m:r>
                                    <a:rPr lang="en-US" altLang="zh-CN" sz="1600" i="1" kern="0">
                                      <a:solidFill>
                                        <a:srgbClr val="000000"/>
                                      </a:solidFill>
                                      <a:latin typeface="Cambria Math" panose="02040503050406030204" pitchFamily="18" charset="0"/>
                                      <a:ea typeface="Cambria Math" panose="02040503050406030204" pitchFamily="18" charset="0"/>
                                    </a:rPr>
                                    <m:t>∞</m:t>
                                  </m:r>
                                </m:sub>
                                <m:sup>
                                  <m:r>
                                    <a:rPr lang="en-US" altLang="zh-CN" sz="1600" i="1" kern="0">
                                      <a:solidFill>
                                        <a:srgbClr val="000000"/>
                                      </a:solidFill>
                                      <a:latin typeface="Cambria Math" panose="02040503050406030204" pitchFamily="18" charset="0"/>
                                      <a:ea typeface="Cambria Math" panose="02040503050406030204" pitchFamily="18" charset="0"/>
                                    </a:rPr>
                                    <m:t>∞</m:t>
                                  </m:r>
                                </m:sup>
                                <m:e>
                                  <m:sSub>
                                    <m:sSubPr>
                                      <m:ctrlPr>
                                        <a:rPr lang="en-US" altLang="zh-CN" sz="1600" i="1" kern="0" smtClean="0">
                                          <a:solidFill>
                                            <a:srgbClr val="000000"/>
                                          </a:solidFill>
                                          <a:latin typeface="Cambria Math" panose="02040503050406030204" pitchFamily="18" charset="0"/>
                                          <a:ea typeface="Cambria Math" panose="02040503050406030204" pitchFamily="18" charset="0"/>
                                        </a:rPr>
                                      </m:ctrlPr>
                                    </m:sSubPr>
                                    <m:e>
                                      <m:r>
                                        <a:rPr lang="en-US" altLang="zh-CN" sz="1600" b="1" i="1" kern="0" smtClean="0">
                                          <a:solidFill>
                                            <a:srgbClr val="000000"/>
                                          </a:solidFill>
                                          <a:latin typeface="Cambria Math" panose="02040503050406030204" pitchFamily="18" charset="0"/>
                                          <a:ea typeface="Cambria Math" panose="02040503050406030204" pitchFamily="18" charset="0"/>
                                        </a:rPr>
                                        <m:t>𝒔</m:t>
                                      </m:r>
                                    </m:e>
                                    <m:sub>
                                      <m:r>
                                        <a:rPr lang="en-US" altLang="zh-CN" sz="1600" b="1" i="1" kern="0" smtClean="0">
                                          <a:solidFill>
                                            <a:srgbClr val="000000"/>
                                          </a:solidFill>
                                          <a:latin typeface="Cambria Math" panose="02040503050406030204" pitchFamily="18" charset="0"/>
                                          <a:ea typeface="Cambria Math" panose="02040503050406030204" pitchFamily="18" charset="0"/>
                                        </a:rPr>
                                        <m:t>𝟏</m:t>
                                      </m:r>
                                    </m:sub>
                                  </m:sSub>
                                  <m:d>
                                    <m:dPr>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𝒕</m:t>
                                      </m:r>
                                    </m:e>
                                  </m:d>
                                  <m:sSubSup>
                                    <m:sSubSupPr>
                                      <m:ctrlPr>
                                        <a:rPr lang="en-US" altLang="zh-CN" sz="1600" i="1" kern="0" smtClean="0">
                                          <a:solidFill>
                                            <a:srgbClr val="0000FF"/>
                                          </a:solidFill>
                                          <a:latin typeface="Cambria Math" panose="02040503050406030204" pitchFamily="18" charset="0"/>
                                          <a:ea typeface="Cambria Math" panose="02040503050406030204" pitchFamily="18" charset="0"/>
                                        </a:rPr>
                                      </m:ctrlPr>
                                    </m:sSubSupPr>
                                    <m:e>
                                      <m:r>
                                        <a:rPr lang="en-US" altLang="zh-CN" sz="1600" b="1" i="1" kern="0" smtClean="0">
                                          <a:solidFill>
                                            <a:srgbClr val="0000FF"/>
                                          </a:solidFill>
                                          <a:latin typeface="Cambria Math" panose="02040503050406030204" pitchFamily="18" charset="0"/>
                                          <a:ea typeface="Cambria Math" panose="02040503050406030204" pitchFamily="18" charset="0"/>
                                        </a:rPr>
                                        <m:t>𝒔</m:t>
                                      </m:r>
                                    </m:e>
                                    <m:sub>
                                      <m:r>
                                        <a:rPr lang="en-US" altLang="zh-CN" sz="1600" b="1" i="1" kern="0" smtClean="0">
                                          <a:solidFill>
                                            <a:srgbClr val="0000FF"/>
                                          </a:solidFill>
                                          <a:latin typeface="Cambria Math" panose="02040503050406030204" pitchFamily="18" charset="0"/>
                                          <a:ea typeface="Cambria Math" panose="02040503050406030204" pitchFamily="18" charset="0"/>
                                        </a:rPr>
                                        <m:t>𝟐</m:t>
                                      </m:r>
                                    </m:sub>
                                    <m:sup>
                                      <m:r>
                                        <a:rPr lang="en-US" altLang="zh-CN" sz="1600" b="1" i="1" kern="0" smtClean="0">
                                          <a:solidFill>
                                            <a:srgbClr val="0000FF"/>
                                          </a:solidFill>
                                          <a:latin typeface="Cambria Math" panose="02040503050406030204" pitchFamily="18" charset="0"/>
                                          <a:ea typeface="Cambria Math" panose="02040503050406030204" pitchFamily="18" charset="0"/>
                                        </a:rPr>
                                        <m:t>∗</m:t>
                                      </m:r>
                                    </m:sup>
                                  </m:sSubSup>
                                  <m:d>
                                    <m:dPr>
                                      <m:ctrlPr>
                                        <a:rPr lang="en-US" altLang="zh-CN" sz="1600" i="1" kern="0">
                                          <a:solidFill>
                                            <a:srgbClr val="000000"/>
                                          </a:solidFill>
                                          <a:latin typeface="Cambria Math" panose="02040503050406030204" pitchFamily="18" charset="0"/>
                                          <a:ea typeface="Cambria Math" panose="02040503050406030204" pitchFamily="18" charset="0"/>
                                        </a:rPr>
                                      </m:ctrlPr>
                                    </m:dPr>
                                    <m:e>
                                      <m:r>
                                        <a:rPr lang="en-US" altLang="zh-CN" sz="1600" i="1" kern="0">
                                          <a:solidFill>
                                            <a:srgbClr val="000000"/>
                                          </a:solidFill>
                                          <a:latin typeface="Cambria Math" panose="02040503050406030204" pitchFamily="18" charset="0"/>
                                          <a:ea typeface="Cambria Math" panose="02040503050406030204" pitchFamily="18" charset="0"/>
                                        </a:rPr>
                                        <m:t>𝒕</m:t>
                                      </m:r>
                                      <m:r>
                                        <a:rPr lang="en-US" altLang="zh-CN" sz="1600" i="1" kern="0">
                                          <a:solidFill>
                                            <a:srgbClr val="000000"/>
                                          </a:solidFill>
                                          <a:latin typeface="Cambria Math" panose="02040503050406030204" pitchFamily="18" charset="0"/>
                                          <a:ea typeface="Cambria Math" panose="02040503050406030204" pitchFamily="18" charset="0"/>
                                        </a:rPr>
                                        <m:t>−</m:t>
                                      </m:r>
                                      <m:r>
                                        <a:rPr lang="en-US" altLang="zh-CN" sz="1600" i="1" kern="0">
                                          <a:solidFill>
                                            <a:srgbClr val="000000"/>
                                          </a:solidFill>
                                          <a:latin typeface="Cambria Math" panose="02040503050406030204" pitchFamily="18" charset="0"/>
                                          <a:ea typeface="Cambria Math" panose="02040503050406030204" pitchFamily="18" charset="0"/>
                                        </a:rPr>
                                        <m:t>𝝉</m:t>
                                      </m:r>
                                    </m:e>
                                  </m:d>
                                </m:e>
                              </m:nary>
                              <m:sSup>
                                <m:sSupPr>
                                  <m:ctrlPr>
                                    <a:rPr lang="en-US" altLang="zh-CN" sz="1600" i="1" kern="0">
                                      <a:solidFill>
                                        <a:srgbClr val="000000"/>
                                      </a:solidFill>
                                      <a:latin typeface="Cambria Math" panose="02040503050406030204" pitchFamily="18" charset="0"/>
                                      <a:ea typeface="Cambria Math" panose="02040503050406030204" pitchFamily="18" charset="0"/>
                                    </a:rPr>
                                  </m:ctrlPr>
                                </m:sSupPr>
                                <m:e>
                                  <m:r>
                                    <a:rPr lang="en-US" altLang="zh-CN" sz="1600" i="1" kern="0">
                                      <a:solidFill>
                                        <a:srgbClr val="000000"/>
                                      </a:solidFill>
                                      <a:latin typeface="Cambria Math" panose="02040503050406030204" pitchFamily="18" charset="0"/>
                                      <a:ea typeface="Cambria Math" panose="02040503050406030204" pitchFamily="18" charset="0"/>
                                    </a:rPr>
                                    <m:t>𝒆</m:t>
                                  </m:r>
                                </m:e>
                                <m:sup>
                                  <m:r>
                                    <a:rPr lang="en-US" altLang="zh-CN" sz="1600" i="1" kern="0">
                                      <a:solidFill>
                                        <a:srgbClr val="000000"/>
                                      </a:solidFill>
                                      <a:latin typeface="Cambria Math" panose="02040503050406030204" pitchFamily="18" charset="0"/>
                                      <a:ea typeface="Cambria Math" panose="02040503050406030204" pitchFamily="18" charset="0"/>
                                    </a:rPr>
                                    <m:t>𝒋</m:t>
                                  </m:r>
                                  <m:r>
                                    <a:rPr lang="en-US" altLang="zh-CN" sz="1600" i="1" kern="0">
                                      <a:solidFill>
                                        <a:srgbClr val="000000"/>
                                      </a:solidFill>
                                      <a:latin typeface="Cambria Math" panose="02040503050406030204" pitchFamily="18" charset="0"/>
                                      <a:ea typeface="Cambria Math" panose="02040503050406030204" pitchFamily="18" charset="0"/>
                                    </a:rPr>
                                    <m:t>𝟐</m:t>
                                  </m:r>
                                  <m:r>
                                    <a:rPr lang="en-US" altLang="zh-CN" sz="1600" i="1" kern="0">
                                      <a:solidFill>
                                        <a:srgbClr val="000000"/>
                                      </a:solidFill>
                                      <a:latin typeface="Cambria Math" panose="02040503050406030204" pitchFamily="18" charset="0"/>
                                      <a:ea typeface="Cambria Math" panose="02040503050406030204" pitchFamily="18" charset="0"/>
                                    </a:rPr>
                                    <m:t>𝝅</m:t>
                                  </m:r>
                                  <m:sSub>
                                    <m:sSubPr>
                                      <m:ctrlPr>
                                        <a:rPr lang="en-US" altLang="zh-CN" sz="1600" i="1" kern="0">
                                          <a:solidFill>
                                            <a:srgbClr val="000000"/>
                                          </a:solidFill>
                                          <a:latin typeface="Cambria Math" panose="02040503050406030204" pitchFamily="18" charset="0"/>
                                          <a:ea typeface="Cambria Math" panose="02040503050406030204" pitchFamily="18" charset="0"/>
                                        </a:rPr>
                                      </m:ctrlPr>
                                    </m:sSubPr>
                                    <m:e>
                                      <m:r>
                                        <a:rPr lang="en-US" altLang="zh-CN" sz="1600" i="1" kern="0">
                                          <a:solidFill>
                                            <a:srgbClr val="000000"/>
                                          </a:solidFill>
                                          <a:latin typeface="Cambria Math" panose="02040503050406030204" pitchFamily="18" charset="0"/>
                                          <a:ea typeface="Cambria Math" panose="02040503050406030204" pitchFamily="18" charset="0"/>
                                        </a:rPr>
                                        <m:t>𝒇</m:t>
                                      </m:r>
                                    </m:e>
                                    <m:sub>
                                      <m:r>
                                        <a:rPr lang="en-US" altLang="zh-CN" sz="1600" i="1" kern="0">
                                          <a:solidFill>
                                            <a:srgbClr val="000000"/>
                                          </a:solidFill>
                                          <a:latin typeface="Cambria Math" panose="02040503050406030204" pitchFamily="18" charset="0"/>
                                          <a:ea typeface="Cambria Math" panose="02040503050406030204" pitchFamily="18" charset="0"/>
                                        </a:rPr>
                                        <m:t>𝒅</m:t>
                                      </m:r>
                                    </m:sub>
                                  </m:sSub>
                                  <m:r>
                                    <a:rPr lang="en-US" altLang="zh-CN" sz="1600" i="1" kern="0">
                                      <a:solidFill>
                                        <a:srgbClr val="000000"/>
                                      </a:solidFill>
                                      <a:latin typeface="Cambria Math" panose="02040503050406030204" pitchFamily="18" charset="0"/>
                                      <a:ea typeface="Cambria Math" panose="02040503050406030204" pitchFamily="18" charset="0"/>
                                    </a:rPr>
                                    <m:t>𝒕</m:t>
                                  </m:r>
                                </m:sup>
                              </m:sSup>
                              <m:r>
                                <a:rPr lang="en-US" altLang="zh-CN" sz="1600" i="1" kern="0">
                                  <a:solidFill>
                                    <a:srgbClr val="000000"/>
                                  </a:solidFill>
                                  <a:latin typeface="Cambria Math" panose="02040503050406030204" pitchFamily="18" charset="0"/>
                                  <a:ea typeface="Cambria Math" panose="02040503050406030204" pitchFamily="18" charset="0"/>
                                </a:rPr>
                                <m:t>𝒅𝒕</m:t>
                              </m:r>
                              <m:r>
                                <m:rPr>
                                  <m:nor/>
                                </m:rPr>
                                <a:rPr lang="en-US" altLang="zh-CN" sz="1600" kern="0" dirty="0">
                                  <a:solidFill>
                                    <a:srgbClr val="000000"/>
                                  </a:solidFill>
                                </a:rPr>
                                <m:t> </m:t>
                              </m:r>
                            </m:e>
                          </m:d>
                        </m:e>
                        <m:sup>
                          <m:r>
                            <a:rPr lang="en-US" altLang="zh-CN" sz="1600" i="1" kern="0">
                              <a:solidFill>
                                <a:srgbClr val="000000"/>
                              </a:solidFill>
                              <a:latin typeface="Cambria Math" panose="02040503050406030204" pitchFamily="18" charset="0"/>
                              <a:ea typeface="Cambria Math" panose="02040503050406030204" pitchFamily="18" charset="0"/>
                            </a:rPr>
                            <m:t>𝟐</m:t>
                          </m:r>
                        </m:sup>
                      </m:sSup>
                    </m:oMath>
                  </m:oMathPara>
                </a14:m>
                <a:endParaRPr lang="en-US" altLang="zh-CN" sz="1600" b="0" kern="0" dirty="0" smtClean="0">
                  <a:solidFill>
                    <a:srgbClr val="0000FF"/>
                  </a:solidFill>
                </a:endParaRPr>
              </a:p>
              <a:p>
                <a:pPr indent="0" algn="just">
                  <a:spcBef>
                    <a:spcPts val="0"/>
                  </a:spcBef>
                  <a:spcAft>
                    <a:spcPts val="0"/>
                  </a:spcAft>
                  <a:buNone/>
                </a:pPr>
                <a:endParaRPr lang="en-US" altLang="zh-CN" sz="1600" b="0" kern="0" dirty="0" smtClean="0">
                  <a:solidFill>
                    <a:srgbClr val="000000"/>
                  </a:solidFill>
                </a:endParaRPr>
              </a:p>
              <a:p>
                <a:pPr indent="0" algn="just">
                  <a:spcBef>
                    <a:spcPts val="0"/>
                  </a:spcBef>
                  <a:spcAft>
                    <a:spcPts val="0"/>
                  </a:spcAft>
                  <a:buNone/>
                </a:pPr>
                <a:endParaRPr lang="en-US" altLang="zh-CN" sz="1200" b="0" kern="0" dirty="0" smtClean="0">
                  <a:solidFill>
                    <a:srgbClr val="000000"/>
                  </a:solidFill>
                </a:endParaRPr>
              </a:p>
              <a:p>
                <a:pPr indent="0" algn="just">
                  <a:spcBef>
                    <a:spcPts val="0"/>
                  </a:spcBef>
                  <a:spcAft>
                    <a:spcPts val="0"/>
                  </a:spcAft>
                  <a:buNone/>
                </a:pPr>
                <a:r>
                  <a:rPr lang="en-US" altLang="zh-CN" sz="1200" b="0" kern="0" dirty="0" smtClean="0">
                    <a:solidFill>
                      <a:srgbClr val="000000"/>
                    </a:solidFill>
                  </a:rPr>
                  <a:t>* Please </a:t>
                </a:r>
                <a:r>
                  <a:rPr lang="en-US" altLang="zh-CN" sz="1200" b="0" kern="0" dirty="0">
                    <a:solidFill>
                      <a:srgbClr val="000000"/>
                    </a:solidFill>
                  </a:rPr>
                  <a:t>note that cross ambiguity function </a:t>
                </a:r>
                <a:r>
                  <a:rPr lang="en-US" altLang="zh-CN" sz="1200" b="0" kern="0" dirty="0" smtClean="0">
                    <a:solidFill>
                      <a:srgbClr val="000000"/>
                    </a:solidFill>
                  </a:rPr>
                  <a:t>also could be used for the description of match filter between transmitting signal and receiving signal.</a:t>
                </a:r>
                <a:endParaRPr lang="en-US" altLang="zh-CN" sz="1200" b="0" kern="0" dirty="0">
                  <a:solidFill>
                    <a:srgbClr val="000000"/>
                  </a:solidFill>
                </a:endParaRPr>
              </a:p>
            </p:txBody>
          </p:sp>
        </mc:Choice>
        <mc:Fallback xmlns="">
          <p:sp>
            <p:nvSpPr>
              <p:cNvPr id="44" name="内容占位符 2"/>
              <p:cNvSpPr txBox="1">
                <a:spLocks noRot="1" noChangeAspect="1" noMove="1" noResize="1" noEditPoints="1" noAdjustHandles="1" noChangeArrowheads="1" noChangeShapeType="1" noTextEdit="1"/>
              </p:cNvSpPr>
              <p:nvPr/>
            </p:nvSpPr>
            <p:spPr bwMode="auto">
              <a:xfrm>
                <a:off x="708991" y="1953398"/>
                <a:ext cx="7772400" cy="4371201"/>
              </a:xfrm>
              <a:prstGeom prst="rect">
                <a:avLst/>
              </a:prstGeom>
              <a:blipFill rotWithShape="0">
                <a:blip r:embed="rId3"/>
                <a:stretch>
                  <a:fillRect l="-471" t="-697" r="-706" b="-167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sp>
        <p:nvSpPr>
          <p:cNvPr id="50" name="标题 1"/>
          <p:cNvSpPr>
            <a:spLocks noGrp="1"/>
          </p:cNvSpPr>
          <p:nvPr>
            <p:ph type="title"/>
          </p:nvPr>
        </p:nvSpPr>
        <p:spPr>
          <a:xfrm>
            <a:off x="685800" y="609600"/>
            <a:ext cx="7772400" cy="1066800"/>
          </a:xfrm>
        </p:spPr>
        <p:txBody>
          <a:bodyPr/>
          <a:lstStyle/>
          <a:p>
            <a:r>
              <a:rPr lang="en-US" altLang="zh-CN" dirty="0" smtClean="0">
                <a:solidFill>
                  <a:schemeClr val="tx1"/>
                </a:solidFill>
              </a:rPr>
              <a:t>Analysis of ambiguity function</a:t>
            </a:r>
            <a:endParaRPr lang="zh-CN" altLang="en-US" dirty="0">
              <a:solidFill>
                <a:schemeClr val="tx1"/>
              </a:solidFill>
            </a:endParaRPr>
          </a:p>
        </p:txBody>
      </p:sp>
    </p:spTree>
    <p:extLst>
      <p:ext uri="{BB962C8B-B14F-4D97-AF65-F5344CB8AC3E}">
        <p14:creationId xmlns:p14="http://schemas.microsoft.com/office/powerpoint/2010/main" val="15877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Two types of receivers</a:t>
            </a:r>
            <a:endParaRPr lang="zh-CN" altLang="en-US" dirty="0"/>
          </a:p>
        </p:txBody>
      </p:sp>
      <p:sp>
        <p:nvSpPr>
          <p:cNvPr id="3" name="内容占位符 2"/>
          <p:cNvSpPr>
            <a:spLocks noGrp="1"/>
          </p:cNvSpPr>
          <p:nvPr>
            <p:ph idx="1"/>
          </p:nvPr>
        </p:nvSpPr>
        <p:spPr>
          <a:xfrm>
            <a:off x="685800" y="1828799"/>
            <a:ext cx="7772400" cy="4829175"/>
          </a:xfrm>
        </p:spPr>
        <p:txBody>
          <a:bodyPr/>
          <a:lstStyle/>
          <a:p>
            <a:pPr algn="just">
              <a:buFont typeface="Arial" panose="020B0604020202020204" pitchFamily="34" charset="0"/>
              <a:buChar char="•"/>
            </a:pPr>
            <a:r>
              <a:rPr lang="en-US" altLang="zh-CN" sz="2000" dirty="0" smtClean="0"/>
              <a:t>Correlation receiver </a:t>
            </a:r>
          </a:p>
          <a:p>
            <a:pPr marL="0" indent="457200" algn="just">
              <a:buNone/>
            </a:pPr>
            <a:r>
              <a:rPr lang="en-US" altLang="zh-CN" sz="1600" b="0" dirty="0" smtClean="0"/>
              <a:t>Cross correlation is done between the </a:t>
            </a:r>
            <a:r>
              <a:rPr lang="en-US" altLang="zh-CN" sz="1600" b="0" dirty="0"/>
              <a:t>receiving </a:t>
            </a:r>
            <a:r>
              <a:rPr lang="en-US" altLang="zh-CN" sz="1600" b="0" dirty="0" smtClean="0"/>
              <a:t>signal (target echo) and transmitting signal (reference signal). Correlation peak appears at the time </a:t>
            </a:r>
            <a:r>
              <a:rPr lang="en-US" altLang="zh-CN" sz="1600" b="0" dirty="0" smtClean="0">
                <a:solidFill>
                  <a:srgbClr val="0000FF"/>
                </a:solidFill>
              </a:rPr>
              <a:t>delay</a:t>
            </a:r>
            <a:r>
              <a:rPr lang="en-US" altLang="zh-CN" sz="1600" b="0" dirty="0" smtClean="0"/>
              <a:t> corresponding to the target distance.</a:t>
            </a:r>
            <a:r>
              <a:rPr lang="en-US" altLang="zh-CN" sz="1600" b="0" dirty="0" smtClean="0">
                <a:solidFill>
                  <a:srgbClr val="0000FF"/>
                </a:solidFill>
              </a:rPr>
              <a:t> </a:t>
            </a:r>
          </a:p>
          <a:p>
            <a:pPr marL="0" indent="457200" algn="just">
              <a:buNone/>
            </a:pPr>
            <a:r>
              <a:rPr lang="en-US" altLang="zh-CN" sz="1600" b="0" dirty="0" smtClean="0"/>
              <a:t>But</a:t>
            </a:r>
            <a:r>
              <a:rPr lang="en-US" altLang="zh-CN" sz="1600" b="0" dirty="0"/>
              <a:t>, </a:t>
            </a:r>
            <a:r>
              <a:rPr lang="en-US" altLang="zh-CN" sz="1600" b="0" dirty="0" smtClean="0"/>
              <a:t>if </a:t>
            </a:r>
            <a:r>
              <a:rPr lang="en-US" altLang="zh-CN" sz="1600" b="0" dirty="0"/>
              <a:t>the target is moving, a </a:t>
            </a:r>
            <a:r>
              <a:rPr lang="en-US" altLang="zh-CN" sz="1600" b="0" dirty="0">
                <a:solidFill>
                  <a:srgbClr val="0000FF"/>
                </a:solidFill>
              </a:rPr>
              <a:t>Doppler shift </a:t>
            </a:r>
            <a:r>
              <a:rPr lang="en-US" altLang="zh-CN" sz="1600" b="0" dirty="0"/>
              <a:t>will be modulated into the echo signal. </a:t>
            </a:r>
            <a:r>
              <a:rPr lang="en-US" altLang="zh-CN" sz="1600" b="0" dirty="0" smtClean="0"/>
              <a:t>This induced </a:t>
            </a:r>
            <a:r>
              <a:rPr lang="en-US" altLang="zh-CN" sz="1600" b="0" dirty="0"/>
              <a:t>Doppler shift </a:t>
            </a:r>
            <a:r>
              <a:rPr lang="en-US" altLang="zh-CN" sz="1600" b="0" dirty="0" smtClean="0"/>
              <a:t>will distort the </a:t>
            </a:r>
            <a:r>
              <a:rPr lang="en-US" altLang="zh-CN" sz="1600" b="0" dirty="0"/>
              <a:t>output </a:t>
            </a:r>
            <a:r>
              <a:rPr lang="en-US" altLang="zh-CN" sz="1600" b="0" dirty="0" smtClean="0"/>
              <a:t>of the correlator where the correlation peak will </a:t>
            </a:r>
            <a:r>
              <a:rPr lang="en-US" altLang="zh-CN" sz="1600" b="0" dirty="0"/>
              <a:t>no longer </a:t>
            </a:r>
            <a:r>
              <a:rPr lang="en-US" altLang="zh-CN" sz="1600" b="0" dirty="0" smtClean="0"/>
              <a:t>be </a:t>
            </a:r>
            <a:r>
              <a:rPr lang="en-US" altLang="zh-CN" sz="1600" b="0" dirty="0"/>
              <a:t>optimal. </a:t>
            </a:r>
            <a:r>
              <a:rPr lang="en-US" altLang="zh-CN" sz="1600" b="0" dirty="0" smtClean="0">
                <a:solidFill>
                  <a:srgbClr val="0000FF"/>
                </a:solidFill>
              </a:rPr>
              <a:t>It can be concluded that the Doppler information of the target cannot be detected with a single transmission using the correlation receiver (correlation only provide delay information).  </a:t>
            </a:r>
            <a:endParaRPr lang="en-US" altLang="zh-CN" sz="1600" dirty="0" smtClean="0">
              <a:solidFill>
                <a:srgbClr val="0000FF"/>
              </a:solidFill>
            </a:endParaRPr>
          </a:p>
          <a:p>
            <a:pPr algn="just">
              <a:buFont typeface="Arial" panose="020B0604020202020204" pitchFamily="34" charset="0"/>
              <a:buChar char="•"/>
            </a:pPr>
            <a:r>
              <a:rPr lang="en-US" altLang="zh-CN" sz="2000" dirty="0" smtClean="0"/>
              <a:t>Matched filter receiver </a:t>
            </a:r>
          </a:p>
          <a:p>
            <a:pPr marL="0" indent="457200" algn="just">
              <a:buNone/>
            </a:pPr>
            <a:r>
              <a:rPr lang="en-US" altLang="zh-CN" sz="1600" b="0" dirty="0" smtClean="0"/>
              <a:t>To </a:t>
            </a:r>
            <a:r>
              <a:rPr lang="en-US" altLang="zh-CN" sz="1600" b="0" dirty="0"/>
              <a:t>compensate </a:t>
            </a:r>
            <a:r>
              <a:rPr lang="en-US" altLang="zh-CN" sz="1600" b="0" dirty="0" smtClean="0"/>
              <a:t>the Doppler shift introduced by the target movement, matched </a:t>
            </a:r>
            <a:r>
              <a:rPr lang="en-US" altLang="zh-CN" sz="1600" b="0" dirty="0"/>
              <a:t>filter receiver </a:t>
            </a:r>
            <a:r>
              <a:rPr lang="en-US" altLang="zh-CN" sz="1600" b="0" dirty="0" smtClean="0"/>
              <a:t>could be </a:t>
            </a:r>
            <a:r>
              <a:rPr lang="en-US" altLang="zh-CN" sz="1600" b="0" dirty="0"/>
              <a:t>employed</a:t>
            </a:r>
            <a:r>
              <a:rPr lang="en-US" altLang="zh-CN" sz="1600" b="0" dirty="0" smtClean="0"/>
              <a:t>. </a:t>
            </a:r>
          </a:p>
          <a:p>
            <a:pPr marL="0" indent="457200" algn="just">
              <a:buNone/>
            </a:pPr>
            <a:r>
              <a:rPr lang="en-US" altLang="zh-CN" sz="1600" b="0" dirty="0" smtClean="0"/>
              <a:t>Matched filter will compensate the delay and Doppler to maximize the output energy (just as the ambiguity function’s definition indicates) and the peak will appear at target’s delay and Doppler shift. </a:t>
            </a:r>
            <a:r>
              <a:rPr lang="en-US" altLang="zh-CN" sz="1600" b="0" dirty="0" smtClean="0">
                <a:solidFill>
                  <a:srgbClr val="0000FF"/>
                </a:solidFill>
              </a:rPr>
              <a:t>If </a:t>
            </a:r>
            <a:r>
              <a:rPr lang="en-US" altLang="zh-CN" sz="1600" b="0" dirty="0">
                <a:solidFill>
                  <a:srgbClr val="0000FF"/>
                </a:solidFill>
              </a:rPr>
              <a:t>the signal is long </a:t>
            </a:r>
            <a:r>
              <a:rPr lang="en-US" altLang="zh-CN" sz="1600" b="0" dirty="0" smtClean="0">
                <a:solidFill>
                  <a:srgbClr val="0000FF"/>
                </a:solidFill>
              </a:rPr>
              <a:t>enough (having good Doppler resolution), it is able </a:t>
            </a:r>
            <a:r>
              <a:rPr lang="en-US" altLang="zh-CN" sz="1600" b="0" dirty="0">
                <a:solidFill>
                  <a:srgbClr val="0000FF"/>
                </a:solidFill>
              </a:rPr>
              <a:t>to detect the target distance and Doppler </a:t>
            </a:r>
            <a:r>
              <a:rPr lang="en-US" altLang="zh-CN" sz="1600" b="0" dirty="0" smtClean="0">
                <a:solidFill>
                  <a:srgbClr val="0000FF"/>
                </a:solidFill>
              </a:rPr>
              <a:t>information simultaneously with a </a:t>
            </a:r>
            <a:r>
              <a:rPr lang="en-US" altLang="zh-CN" sz="1600" b="0" dirty="0">
                <a:solidFill>
                  <a:srgbClr val="0000FF"/>
                </a:solidFill>
              </a:rPr>
              <a:t>single transmission.</a:t>
            </a:r>
          </a:p>
        </p:txBody>
      </p:sp>
      <p:sp>
        <p:nvSpPr>
          <p:cNvPr id="4" name="日期占位符 3"/>
          <p:cNvSpPr>
            <a:spLocks noGrp="1"/>
          </p:cNvSpPr>
          <p:nvPr>
            <p:ph type="dt" sz="half" idx="10"/>
          </p:nvPr>
        </p:nvSpPr>
        <p:spPr>
          <a:xfrm>
            <a:off x="696913" y="332601"/>
            <a:ext cx="1579600" cy="276999"/>
          </a:xfrm>
        </p:spPr>
        <p:txBody>
          <a:bodyPr/>
          <a:lstStyle/>
          <a:p>
            <a:pPr>
              <a:defRPr/>
            </a:pPr>
            <a:r>
              <a:rPr lang="en-US" altLang="zh-CN" dirty="0"/>
              <a:t>September 2020</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6</a:t>
            </a:fld>
            <a:endParaRPr lang="en-US" altLang="zh-CN"/>
          </a:p>
        </p:txBody>
      </p:sp>
      <p:sp>
        <p:nvSpPr>
          <p:cNvPr id="1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2051766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3400"/>
            <a:ext cx="7772400" cy="1066800"/>
          </a:xfrm>
        </p:spPr>
        <p:txBody>
          <a:bodyPr/>
          <a:lstStyle/>
          <a:p>
            <a:r>
              <a:rPr lang="en-US" altLang="zh-CN" dirty="0" smtClean="0"/>
              <a:t>R-D with </a:t>
            </a:r>
            <a:r>
              <a:rPr lang="en-US" altLang="zh-CN" dirty="0"/>
              <a:t>c</a:t>
            </a:r>
            <a:r>
              <a:rPr lang="en-US" altLang="zh-CN" dirty="0" smtClean="0"/>
              <a:t>orrelation </a:t>
            </a:r>
            <a:r>
              <a:rPr lang="en-US" altLang="zh-CN" dirty="0"/>
              <a:t>receiver </a:t>
            </a:r>
            <a:endParaRPr lang="zh-CN" altLang="en-US" dirty="0"/>
          </a:p>
        </p:txBody>
      </p:sp>
      <p:sp>
        <p:nvSpPr>
          <p:cNvPr id="4" name="日期占位符 3"/>
          <p:cNvSpPr>
            <a:spLocks noGrp="1"/>
          </p:cNvSpPr>
          <p:nvPr>
            <p:ph type="dt" sz="half" idx="10"/>
          </p:nvPr>
        </p:nvSpPr>
        <p:spPr>
          <a:xfrm>
            <a:off x="696913" y="332601"/>
            <a:ext cx="1579600" cy="276999"/>
          </a:xfrm>
        </p:spPr>
        <p:txBody>
          <a:bodyPr/>
          <a:lstStyle/>
          <a:p>
            <a:pPr>
              <a:defRPr/>
            </a:pPr>
            <a:r>
              <a:rPr lang="en-US" altLang="zh-CN" dirty="0"/>
              <a:t>September </a:t>
            </a:r>
            <a:r>
              <a:rPr lang="en-US" altLang="zh-CN" dirty="0" smtClean="0"/>
              <a:t>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7</a:t>
            </a:fld>
            <a:endParaRPr lang="en-US" altLang="zh-CN"/>
          </a:p>
        </p:txBody>
      </p:sp>
      <mc:AlternateContent xmlns:mc="http://schemas.openxmlformats.org/markup-compatibility/2006">
        <mc:Choice xmlns:a14="http://schemas.microsoft.com/office/drawing/2010/main" Requires="a14">
          <p:sp>
            <p:nvSpPr>
              <p:cNvPr id="18" name="内容占位符 2"/>
              <p:cNvSpPr txBox="1">
                <a:spLocks/>
              </p:cNvSpPr>
              <p:nvPr/>
            </p:nvSpPr>
            <p:spPr bwMode="auto">
              <a:xfrm>
                <a:off x="696912" y="4241759"/>
                <a:ext cx="7989887" cy="21590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spcAft>
                    <a:spcPts val="0"/>
                  </a:spcAft>
                  <a:buFont typeface="Arial" panose="020B0604020202020204" pitchFamily="34" charset="0"/>
                  <a:buChar char="•"/>
                </a:pPr>
                <a:r>
                  <a:rPr lang="en-US" altLang="zh-CN" sz="1600" kern="0" dirty="0" smtClean="0">
                    <a:solidFill>
                      <a:srgbClr val="000000"/>
                    </a:solidFill>
                  </a:rPr>
                  <a:t>To generate a range-Doppler map with correlation receiver,</a:t>
                </a:r>
                <a:endParaRPr lang="en-US" altLang="zh-CN" sz="1600" kern="0" dirty="0">
                  <a:solidFill>
                    <a:srgbClr val="000000"/>
                  </a:solidFill>
                </a:endParaRPr>
              </a:p>
              <a:p>
                <a:pPr indent="342900" algn="just">
                  <a:spcBef>
                    <a:spcPts val="0"/>
                  </a:spcBef>
                  <a:spcAft>
                    <a:spcPts val="0"/>
                  </a:spcAft>
                  <a:buFont typeface="Wingdings" panose="05000000000000000000" pitchFamily="2" charset="2"/>
                  <a:buChar char="Ø"/>
                </a:pPr>
                <a:r>
                  <a:rPr lang="en-US" altLang="zh-CN" sz="1400" b="0" kern="0" dirty="0" smtClean="0">
                    <a:solidFill>
                      <a:srgbClr val="000000"/>
                    </a:solidFill>
                  </a:rPr>
                  <a:t>First, correlation is done for each pulse to generate a power delay profile (fast time).</a:t>
                </a:r>
              </a:p>
              <a:p>
                <a:pPr indent="342900" algn="just">
                  <a:spcBef>
                    <a:spcPts val="0"/>
                  </a:spcBef>
                  <a:spcAft>
                    <a:spcPts val="0"/>
                  </a:spcAft>
                  <a:buFont typeface="Wingdings" panose="05000000000000000000" pitchFamily="2" charset="2"/>
                  <a:buChar char="Ø"/>
                </a:pPr>
                <a:r>
                  <a:rPr lang="en-US" altLang="zh-CN" sz="1400" b="0" kern="0" dirty="0" smtClean="0">
                    <a:solidFill>
                      <a:srgbClr val="000000"/>
                    </a:solidFill>
                  </a:rPr>
                  <a:t>Then, Doppler processing is done along the slow time to get the range-Doppler map with</a:t>
                </a:r>
              </a:p>
              <a:p>
                <a:pPr marL="1085850" lvl="1" algn="just">
                  <a:spcBef>
                    <a:spcPts val="0"/>
                  </a:spcBef>
                  <a:spcAft>
                    <a:spcPts val="0"/>
                  </a:spcAft>
                  <a:buFont typeface="+mj-lt"/>
                  <a:buAutoNum type="arabicPeriod"/>
                </a:pPr>
                <a:r>
                  <a:rPr lang="en-US" altLang="zh-CN" sz="1200" b="0" kern="0" dirty="0" smtClean="0">
                    <a:solidFill>
                      <a:srgbClr val="000000"/>
                    </a:solidFill>
                  </a:rPr>
                  <a:t>FFT,</a:t>
                </a:r>
              </a:p>
              <a:p>
                <a:pPr marL="1085850" lvl="1" algn="just">
                  <a:spcBef>
                    <a:spcPts val="0"/>
                  </a:spcBef>
                  <a:spcAft>
                    <a:spcPts val="0"/>
                  </a:spcAft>
                  <a:buFont typeface="+mj-lt"/>
                  <a:buAutoNum type="arabicPeriod"/>
                </a:pPr>
                <a:r>
                  <a:rPr lang="en-US" altLang="zh-CN" sz="1200" b="0" kern="0" dirty="0" smtClean="0">
                    <a:solidFill>
                      <a:srgbClr val="000000"/>
                    </a:solidFill>
                  </a:rPr>
                  <a:t>High resolution algorithms, e.g. MUSIC </a:t>
                </a:r>
                <a:r>
                  <a:rPr lang="zh-CN" altLang="en-US" sz="1200" b="0" kern="0" dirty="0" smtClean="0">
                    <a:solidFill>
                      <a:srgbClr val="000000"/>
                    </a:solidFill>
                  </a:rPr>
                  <a:t>（</a:t>
                </a:r>
                <a:r>
                  <a:rPr lang="en-US" altLang="zh-CN" sz="1200" b="0" kern="0" dirty="0" smtClean="0">
                    <a:solidFill>
                      <a:srgbClr val="000000"/>
                    </a:solidFill>
                  </a:rPr>
                  <a:t>amplitude information is lost because of the subspace method</a:t>
                </a:r>
                <a:r>
                  <a:rPr lang="zh-CN" altLang="en-US" sz="1200" b="0" kern="0" dirty="0" smtClean="0">
                    <a:solidFill>
                      <a:srgbClr val="000000"/>
                    </a:solidFill>
                  </a:rPr>
                  <a:t>）</a:t>
                </a:r>
                <a:r>
                  <a:rPr lang="en-US" altLang="zh-CN" sz="1200" b="0" kern="0" dirty="0" smtClean="0">
                    <a:solidFill>
                      <a:srgbClr val="000000"/>
                    </a:solidFill>
                  </a:rPr>
                  <a:t>, etc.</a:t>
                </a:r>
              </a:p>
              <a:p>
                <a:pPr marL="1085850" lvl="1" algn="just">
                  <a:spcBef>
                    <a:spcPts val="0"/>
                  </a:spcBef>
                  <a:spcAft>
                    <a:spcPts val="0"/>
                  </a:spcAft>
                  <a:buFont typeface="+mj-lt"/>
                  <a:buAutoNum type="arabicPeriod"/>
                </a:pPr>
                <a:r>
                  <a:rPr lang="en-US" altLang="zh-CN" sz="1200" kern="0" dirty="0" smtClean="0">
                    <a:solidFill>
                      <a:srgbClr val="000000"/>
                    </a:solidFill>
                  </a:rPr>
                  <a:t>Others.</a:t>
                </a:r>
              </a:p>
              <a:p>
                <a:pPr algn="just"/>
                <a:r>
                  <a:rPr lang="en-US" altLang="zh-CN" sz="1600" b="0" dirty="0">
                    <a:solidFill>
                      <a:srgbClr val="0000FF"/>
                    </a:solidFill>
                  </a:rPr>
                  <a:t>If the target is located </a:t>
                </a:r>
                <a:r>
                  <a:rPr lang="en-US" altLang="zh-CN" sz="1600" b="0" dirty="0" smtClean="0">
                    <a:solidFill>
                      <a:srgbClr val="0000FF"/>
                    </a:solidFill>
                  </a:rPr>
                  <a:t>at </a:t>
                </a:r>
                <a14:m>
                  <m:oMath xmlns:m="http://schemas.openxmlformats.org/officeDocument/2006/math">
                    <m:r>
                      <a:rPr lang="zh-CN" altLang="en-US" sz="1600" b="0" i="1">
                        <a:solidFill>
                          <a:srgbClr val="0000FF"/>
                        </a:solidFill>
                        <a:latin typeface="Cambria Math" panose="02040503050406030204" pitchFamily="18" charset="0"/>
                      </a:rPr>
                      <m:t>𝜏</m:t>
                    </m:r>
                    <m:r>
                      <a:rPr lang="en-US" altLang="zh-CN" sz="1600" b="0" i="1">
                        <a:solidFill>
                          <a:srgbClr val="0000FF"/>
                        </a:solidFill>
                        <a:latin typeface="Cambria Math" panose="02040503050406030204" pitchFamily="18" charset="0"/>
                      </a:rPr>
                      <m:t>=0,</m:t>
                    </m:r>
                    <m:sSub>
                      <m:sSubPr>
                        <m:ctrlPr>
                          <a:rPr lang="en-US" altLang="zh-CN" sz="1600" b="0" i="1">
                            <a:solidFill>
                              <a:srgbClr val="0000FF"/>
                            </a:solidFill>
                            <a:latin typeface="Cambria Math" panose="02040503050406030204" pitchFamily="18" charset="0"/>
                          </a:rPr>
                        </m:ctrlPr>
                      </m:sSubPr>
                      <m:e>
                        <m:r>
                          <a:rPr lang="en-US" altLang="zh-CN" sz="1600" b="0" i="1">
                            <a:solidFill>
                              <a:srgbClr val="0000FF"/>
                            </a:solidFill>
                            <a:latin typeface="Cambria Math" panose="02040503050406030204" pitchFamily="18" charset="0"/>
                          </a:rPr>
                          <m:t>𝑓</m:t>
                        </m:r>
                      </m:e>
                      <m:sub>
                        <m:r>
                          <a:rPr lang="en-US" altLang="zh-CN" sz="1600" b="0" i="1">
                            <a:solidFill>
                              <a:srgbClr val="0000FF"/>
                            </a:solidFill>
                            <a:latin typeface="Cambria Math" panose="02040503050406030204" pitchFamily="18" charset="0"/>
                          </a:rPr>
                          <m:t>𝑑</m:t>
                        </m:r>
                      </m:sub>
                    </m:sSub>
                    <m:r>
                      <a:rPr lang="en-US" altLang="zh-CN" sz="1600" b="0" i="1">
                        <a:solidFill>
                          <a:srgbClr val="0000FF"/>
                        </a:solidFill>
                        <a:latin typeface="Cambria Math" panose="02040503050406030204" pitchFamily="18" charset="0"/>
                      </a:rPr>
                      <m:t>=0</m:t>
                    </m:r>
                  </m:oMath>
                </a14:m>
                <a:r>
                  <a:rPr lang="en-US" altLang="zh-CN" sz="1600" b="0" dirty="0">
                    <a:solidFill>
                      <a:srgbClr val="0000FF"/>
                    </a:solidFill>
                  </a:rPr>
                  <a:t> (assume the receiving signal is </a:t>
                </a:r>
                <a:r>
                  <a:rPr lang="en-US" altLang="zh-CN" sz="1600" b="0" dirty="0" smtClean="0">
                    <a:solidFill>
                      <a:srgbClr val="0000FF"/>
                    </a:solidFill>
                  </a:rPr>
                  <a:t>exactly the </a:t>
                </a:r>
                <a:r>
                  <a:rPr lang="en-US" altLang="zh-CN" sz="1600" b="0" dirty="0">
                    <a:solidFill>
                      <a:srgbClr val="0000FF"/>
                    </a:solidFill>
                  </a:rPr>
                  <a:t>same </a:t>
                </a:r>
                <a:r>
                  <a:rPr lang="en-US" altLang="zh-CN" sz="1600" b="0" dirty="0" smtClean="0">
                    <a:solidFill>
                      <a:srgbClr val="0000FF"/>
                    </a:solidFill>
                  </a:rPr>
                  <a:t>as </a:t>
                </a:r>
                <a:r>
                  <a:rPr lang="en-US" altLang="zh-CN" sz="1600" b="0" dirty="0">
                    <a:solidFill>
                      <a:srgbClr val="0000FF"/>
                    </a:solidFill>
                  </a:rPr>
                  <a:t>the transmitting signal), </a:t>
                </a:r>
                <a:r>
                  <a:rPr lang="en-US" altLang="zh-CN" sz="1600" b="0" dirty="0" smtClean="0">
                    <a:solidFill>
                      <a:srgbClr val="0000FF"/>
                    </a:solidFill>
                  </a:rPr>
                  <a:t>the R-D </a:t>
                </a:r>
                <a:r>
                  <a:rPr lang="en-US" altLang="zh-CN" sz="1600" b="0" smtClean="0">
                    <a:solidFill>
                      <a:srgbClr val="0000FF"/>
                    </a:solidFill>
                  </a:rPr>
                  <a:t>map </a:t>
                </a:r>
                <a:r>
                  <a:rPr lang="en-US" altLang="zh-CN" sz="1600" b="0" smtClean="0">
                    <a:solidFill>
                      <a:srgbClr val="0000FF"/>
                    </a:solidFill>
                  </a:rPr>
                  <a:t>generated with correlation receiver is </a:t>
                </a:r>
                <a:r>
                  <a:rPr lang="en-US" altLang="zh-CN" sz="1600" b="0" dirty="0" smtClean="0">
                    <a:solidFill>
                      <a:srgbClr val="0000FF"/>
                    </a:solidFill>
                  </a:rPr>
                  <a:t>indicated by the ambiguity </a:t>
                </a:r>
                <a:r>
                  <a:rPr lang="en-US" altLang="zh-CN" sz="1600" b="0" dirty="0">
                    <a:solidFill>
                      <a:srgbClr val="0000FF"/>
                    </a:solidFill>
                  </a:rPr>
                  <a:t>function of the transmitting signal</a:t>
                </a:r>
                <a:r>
                  <a:rPr lang="en-US" altLang="zh-CN" sz="1600" b="0" dirty="0" smtClean="0">
                    <a:solidFill>
                      <a:srgbClr val="0000FF"/>
                    </a:solidFill>
                  </a:rPr>
                  <a:t>.</a:t>
                </a:r>
                <a:endParaRPr lang="en-US" altLang="zh-CN" sz="1600" b="0" dirty="0">
                  <a:solidFill>
                    <a:srgbClr val="0000FF"/>
                  </a:solidFill>
                </a:endParaRPr>
              </a:p>
            </p:txBody>
          </p:sp>
        </mc:Choice>
        <mc:Fallback>
          <p:sp>
            <p:nvSpPr>
              <p:cNvPr id="18" name="内容占位符 2"/>
              <p:cNvSpPr txBox="1">
                <a:spLocks noRot="1" noChangeAspect="1" noMove="1" noResize="1" noEditPoints="1" noAdjustHandles="1" noChangeArrowheads="1" noChangeShapeType="1" noTextEdit="1"/>
              </p:cNvSpPr>
              <p:nvPr/>
            </p:nvSpPr>
            <p:spPr bwMode="auto">
              <a:xfrm>
                <a:off x="696912" y="4241759"/>
                <a:ext cx="7989887" cy="2159041"/>
              </a:xfrm>
              <a:prstGeom prst="rect">
                <a:avLst/>
              </a:prstGeom>
              <a:blipFill rotWithShape="0">
                <a:blip r:embed="rId2"/>
                <a:stretch>
                  <a:fillRect l="-305" t="-847" r="-381" b="-56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CN" altLang="en-US">
                    <a:noFill/>
                  </a:rPr>
                  <a:t> </a:t>
                </a:r>
              </a:p>
            </p:txBody>
          </p:sp>
        </mc:Fallback>
      </mc:AlternateContent>
      <p:graphicFrame>
        <p:nvGraphicFramePr>
          <p:cNvPr id="26" name="表格 25"/>
          <p:cNvGraphicFramePr>
            <a:graphicFrameLocks noGrp="1"/>
          </p:cNvGraphicFramePr>
          <p:nvPr>
            <p:extLst>
              <p:ext uri="{D42A27DB-BD31-4B8C-83A1-F6EECF244321}">
                <p14:modId xmlns:p14="http://schemas.microsoft.com/office/powerpoint/2010/main" val="2058882950"/>
              </p:ext>
            </p:extLst>
          </p:nvPr>
        </p:nvGraphicFramePr>
        <p:xfrm>
          <a:off x="6112771" y="2193436"/>
          <a:ext cx="2343150" cy="1483360"/>
        </p:xfrm>
        <a:graphic>
          <a:graphicData uri="http://schemas.openxmlformats.org/drawingml/2006/table">
            <a:tbl>
              <a:tblPr firstRow="1" bandRow="1">
                <a:tableStyleId>{5C22544A-7EE6-4342-B048-85BDC9FD1C3A}</a:tableStyleId>
              </a:tblPr>
              <a:tblGrid>
                <a:gridCol w="390525"/>
                <a:gridCol w="390525"/>
                <a:gridCol w="390525"/>
                <a:gridCol w="390525"/>
                <a:gridCol w="390525"/>
                <a:gridCol w="390525"/>
              </a:tblGrid>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7" name="文本框 26"/>
          <p:cNvSpPr txBox="1"/>
          <p:nvPr/>
        </p:nvSpPr>
        <p:spPr>
          <a:xfrm>
            <a:off x="6112771" y="3696736"/>
            <a:ext cx="2343150" cy="276999"/>
          </a:xfrm>
          <a:prstGeom prst="rect">
            <a:avLst/>
          </a:prstGeom>
          <a:noFill/>
        </p:spPr>
        <p:txBody>
          <a:bodyPr wrap="square" rtlCol="0">
            <a:spAutoFit/>
          </a:bodyPr>
          <a:lstStyle/>
          <a:p>
            <a:pPr algn="ctr"/>
            <a:r>
              <a:rPr lang="en-US" altLang="zh-CN" dirty="0" smtClean="0"/>
              <a:t>Range</a:t>
            </a:r>
            <a:endParaRPr lang="zh-CN" altLang="en-US" dirty="0"/>
          </a:p>
        </p:txBody>
      </p:sp>
      <p:sp>
        <p:nvSpPr>
          <p:cNvPr id="28" name="文本框 27"/>
          <p:cNvSpPr txBox="1"/>
          <p:nvPr/>
        </p:nvSpPr>
        <p:spPr>
          <a:xfrm>
            <a:off x="8305800" y="2765176"/>
            <a:ext cx="989013" cy="276999"/>
          </a:xfrm>
          <a:prstGeom prst="rect">
            <a:avLst/>
          </a:prstGeom>
          <a:noFill/>
        </p:spPr>
        <p:txBody>
          <a:bodyPr wrap="square" rtlCol="0">
            <a:spAutoFit/>
          </a:bodyPr>
          <a:lstStyle/>
          <a:p>
            <a:pPr algn="ctr"/>
            <a:r>
              <a:rPr lang="en-US" altLang="zh-CN" dirty="0" smtClean="0"/>
              <a:t>Doppler</a:t>
            </a:r>
            <a:endParaRPr lang="zh-CN" altLang="en-US" dirty="0"/>
          </a:p>
        </p:txBody>
      </p:sp>
      <p:cxnSp>
        <p:nvCxnSpPr>
          <p:cNvPr id="29" name="直接箭头连接符 28"/>
          <p:cNvCxnSpPr/>
          <p:nvPr/>
        </p:nvCxnSpPr>
        <p:spPr bwMode="auto">
          <a:xfrm>
            <a:off x="6112771" y="3757551"/>
            <a:ext cx="236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0" name="直接箭头连接符 29"/>
          <p:cNvCxnSpPr/>
          <p:nvPr/>
        </p:nvCxnSpPr>
        <p:spPr bwMode="auto">
          <a:xfrm>
            <a:off x="8508520" y="2200213"/>
            <a:ext cx="1" cy="14813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右箭头 36"/>
          <p:cNvSpPr/>
          <p:nvPr/>
        </p:nvSpPr>
        <p:spPr bwMode="auto">
          <a:xfrm>
            <a:off x="5410472" y="2751176"/>
            <a:ext cx="670669" cy="459133"/>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8" name="文本框 37"/>
          <p:cNvSpPr txBox="1"/>
          <p:nvPr/>
        </p:nvSpPr>
        <p:spPr>
          <a:xfrm>
            <a:off x="5326479" y="3172160"/>
            <a:ext cx="986801" cy="830997"/>
          </a:xfrm>
          <a:prstGeom prst="rect">
            <a:avLst/>
          </a:prstGeom>
          <a:noFill/>
        </p:spPr>
        <p:txBody>
          <a:bodyPr wrap="square" rtlCol="0">
            <a:spAutoFit/>
          </a:bodyPr>
          <a:lstStyle/>
          <a:p>
            <a:r>
              <a:rPr lang="en-US" altLang="zh-CN" dirty="0" smtClean="0"/>
              <a:t>Doppler processing along slow time</a:t>
            </a:r>
            <a:endParaRPr lang="zh-CN" altLang="en-US" dirty="0"/>
          </a:p>
        </p:txBody>
      </p:sp>
      <p:sp>
        <p:nvSpPr>
          <p:cNvPr id="39"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pic>
        <p:nvPicPr>
          <p:cNvPr id="3" name="图片 2"/>
          <p:cNvPicPr>
            <a:picLocks noChangeAspect="1"/>
          </p:cNvPicPr>
          <p:nvPr/>
        </p:nvPicPr>
        <p:blipFill>
          <a:blip r:embed="rId3"/>
          <a:stretch>
            <a:fillRect/>
          </a:stretch>
        </p:blipFill>
        <p:spPr>
          <a:xfrm>
            <a:off x="-15240" y="1517117"/>
            <a:ext cx="5493976" cy="2565334"/>
          </a:xfrm>
          <a:prstGeom prst="rect">
            <a:avLst/>
          </a:prstGeom>
        </p:spPr>
      </p:pic>
    </p:spTree>
    <p:extLst>
      <p:ext uri="{BB962C8B-B14F-4D97-AF65-F5344CB8AC3E}">
        <p14:creationId xmlns:p14="http://schemas.microsoft.com/office/powerpoint/2010/main" val="3975697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R-D with matched filter receiver </a:t>
            </a:r>
            <a:endParaRPr lang="zh-CN" altLang="en-US"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685800" y="4114799"/>
                <a:ext cx="7772400" cy="2209801"/>
              </a:xfrm>
            </p:spPr>
            <p:txBody>
              <a:bodyPr/>
              <a:lstStyle/>
              <a:p>
                <a:r>
                  <a:rPr lang="en-US" altLang="zh-CN" sz="1600" b="0" dirty="0" smtClean="0"/>
                  <a:t>If the matched filter receiver is adopted, Doppler shifts between the transmitting signal and receiving signal will be compensate, and the match filter peak will appear at the target delay and Doppler shift.</a:t>
                </a:r>
              </a:p>
              <a:p>
                <a:r>
                  <a:rPr lang="en-US" altLang="zh-CN" sz="1600" b="0" dirty="0" smtClean="0"/>
                  <a:t>If the pulse is long enough, we can get target’s delay and Doppler information from the </a:t>
                </a:r>
                <a:r>
                  <a:rPr lang="en-US" altLang="zh-CN" sz="1600" b="0" dirty="0"/>
                  <a:t>output </a:t>
                </a:r>
                <a:r>
                  <a:rPr lang="en-US" altLang="zh-CN" sz="1600" b="0" dirty="0" smtClean="0"/>
                  <a:t>of single pulse’s matched filter.</a:t>
                </a:r>
              </a:p>
              <a:p>
                <a:r>
                  <a:rPr lang="en-US" altLang="zh-CN" sz="1600" b="0" dirty="0" smtClean="0">
                    <a:solidFill>
                      <a:srgbClr val="0000FF"/>
                    </a:solidFill>
                  </a:rPr>
                  <a:t>If the target is located in </a:t>
                </a:r>
                <a14:m>
                  <m:oMath xmlns:m="http://schemas.openxmlformats.org/officeDocument/2006/math">
                    <m:r>
                      <a:rPr lang="zh-CN" altLang="en-US" sz="1600" b="0" i="1" smtClean="0">
                        <a:solidFill>
                          <a:srgbClr val="0000FF"/>
                        </a:solidFill>
                        <a:latin typeface="Cambria Math" panose="02040503050406030204" pitchFamily="18" charset="0"/>
                      </a:rPr>
                      <m:t>𝜏</m:t>
                    </m:r>
                    <m:r>
                      <a:rPr lang="en-US" altLang="zh-CN" sz="1600" b="0" i="1" smtClean="0">
                        <a:solidFill>
                          <a:srgbClr val="0000FF"/>
                        </a:solidFill>
                        <a:latin typeface="Cambria Math" panose="02040503050406030204" pitchFamily="18" charset="0"/>
                      </a:rPr>
                      <m:t>=0,</m:t>
                    </m:r>
                    <m:sSub>
                      <m:sSubPr>
                        <m:ctrlPr>
                          <a:rPr lang="en-US" altLang="zh-CN" sz="1600" b="0" i="1" smtClean="0">
                            <a:solidFill>
                              <a:srgbClr val="0000FF"/>
                            </a:solidFill>
                            <a:latin typeface="Cambria Math" panose="02040503050406030204" pitchFamily="18" charset="0"/>
                          </a:rPr>
                        </m:ctrlPr>
                      </m:sSubPr>
                      <m:e>
                        <m:r>
                          <a:rPr lang="en-US" altLang="zh-CN" sz="1600" b="0" i="1" smtClean="0">
                            <a:solidFill>
                              <a:srgbClr val="0000FF"/>
                            </a:solidFill>
                            <a:latin typeface="Cambria Math" panose="02040503050406030204" pitchFamily="18" charset="0"/>
                          </a:rPr>
                          <m:t>𝑓</m:t>
                        </m:r>
                      </m:e>
                      <m:sub>
                        <m:r>
                          <a:rPr lang="en-US" altLang="zh-CN" sz="1600" b="0" i="1" smtClean="0">
                            <a:solidFill>
                              <a:srgbClr val="0000FF"/>
                            </a:solidFill>
                            <a:latin typeface="Cambria Math" panose="02040503050406030204" pitchFamily="18" charset="0"/>
                          </a:rPr>
                          <m:t>𝑑</m:t>
                        </m:r>
                      </m:sub>
                    </m:sSub>
                    <m:r>
                      <a:rPr lang="en-US" altLang="zh-CN" sz="1600" b="0" i="1" smtClean="0">
                        <a:solidFill>
                          <a:srgbClr val="0000FF"/>
                        </a:solidFill>
                        <a:latin typeface="Cambria Math" panose="02040503050406030204" pitchFamily="18" charset="0"/>
                      </a:rPr>
                      <m:t>=0</m:t>
                    </m:r>
                  </m:oMath>
                </a14:m>
                <a:r>
                  <a:rPr lang="en-US" altLang="zh-CN" sz="1600" b="0" dirty="0" smtClean="0">
                    <a:solidFill>
                      <a:srgbClr val="0000FF"/>
                    </a:solidFill>
                  </a:rPr>
                  <a:t> (assume the receiving signal is exactly the same with the transmitting signal</a:t>
                </a:r>
                <a:r>
                  <a:rPr lang="en-US" altLang="zh-CN" sz="1600" b="0" smtClean="0">
                    <a:solidFill>
                      <a:srgbClr val="0000FF"/>
                    </a:solidFill>
                  </a:rPr>
                  <a:t>), </a:t>
                </a:r>
                <a:r>
                  <a:rPr lang="en-US" altLang="zh-CN" sz="1600" b="0" smtClean="0">
                    <a:solidFill>
                      <a:srgbClr val="0000FF"/>
                    </a:solidFill>
                  </a:rPr>
                  <a:t>the </a:t>
                </a:r>
                <a:r>
                  <a:rPr lang="en-US" altLang="zh-CN" sz="1600" b="0" dirty="0" smtClean="0">
                    <a:solidFill>
                      <a:srgbClr val="0000FF"/>
                    </a:solidFill>
                  </a:rPr>
                  <a:t>R-D </a:t>
                </a:r>
                <a:r>
                  <a:rPr lang="en-US" altLang="zh-CN" sz="1600" b="0" smtClean="0">
                    <a:solidFill>
                      <a:srgbClr val="0000FF"/>
                    </a:solidFill>
                  </a:rPr>
                  <a:t>map </a:t>
                </a:r>
                <a:r>
                  <a:rPr lang="en-US" altLang="zh-CN" sz="1600" b="0" smtClean="0">
                    <a:solidFill>
                      <a:srgbClr val="0000FF"/>
                    </a:solidFill>
                  </a:rPr>
                  <a:t>generated by matched filter receiver equals </a:t>
                </a:r>
                <a:r>
                  <a:rPr lang="en-US" altLang="zh-CN" sz="1600" b="0" dirty="0" smtClean="0">
                    <a:solidFill>
                      <a:srgbClr val="0000FF"/>
                    </a:solidFill>
                  </a:rPr>
                  <a:t>to the ambiguity function of the transmitting signal.</a:t>
                </a:r>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685800" y="4114799"/>
                <a:ext cx="7772400" cy="2209801"/>
              </a:xfrm>
              <a:blipFill rotWithShape="0">
                <a:blip r:embed="rId2"/>
                <a:stretch>
                  <a:fillRect l="-314" t="-826" r="-863" b="-275"/>
                </a:stretch>
              </a:blipFill>
            </p:spPr>
            <p:txBody>
              <a:bodyPr/>
              <a:lstStyle/>
              <a:p>
                <a:r>
                  <a:rPr lang="zh-CN" altLang="en-US">
                    <a:noFill/>
                  </a:rPr>
                  <a:t> </a:t>
                </a:r>
              </a:p>
            </p:txBody>
          </p:sp>
        </mc:Fallback>
      </mc:AlternateContent>
      <p:sp>
        <p:nvSpPr>
          <p:cNvPr id="4" name="日期占位符 3"/>
          <p:cNvSpPr>
            <a:spLocks noGrp="1"/>
          </p:cNvSpPr>
          <p:nvPr>
            <p:ph type="dt" sz="half" idx="10"/>
          </p:nvPr>
        </p:nvSpPr>
        <p:spPr>
          <a:xfrm>
            <a:off x="696913" y="332601"/>
            <a:ext cx="1579600" cy="276999"/>
          </a:xfrm>
        </p:spPr>
        <p:txBody>
          <a:bodyPr/>
          <a:lstStyle/>
          <a:p>
            <a:r>
              <a:rPr lang="en-US" altLang="zh-CN" dirty="0"/>
              <a:t>September 2020</a:t>
            </a: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8</a:t>
            </a:fld>
            <a:endParaRPr lang="en-US" altLang="zh-CN"/>
          </a:p>
        </p:txBody>
      </p:sp>
      <p:pic>
        <p:nvPicPr>
          <p:cNvPr id="10" name="图片 9"/>
          <p:cNvPicPr>
            <a:picLocks noChangeAspect="1"/>
          </p:cNvPicPr>
          <p:nvPr/>
        </p:nvPicPr>
        <p:blipFill>
          <a:blip r:embed="rId3"/>
          <a:stretch>
            <a:fillRect/>
          </a:stretch>
        </p:blipFill>
        <p:spPr>
          <a:xfrm>
            <a:off x="1265296" y="1700993"/>
            <a:ext cx="6689607" cy="2338400"/>
          </a:xfrm>
          <a:prstGeom prst="rect">
            <a:avLst/>
          </a:prstGeom>
        </p:spPr>
      </p:pic>
      <p:sp>
        <p:nvSpPr>
          <p:cNvPr id="7"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Tree>
    <p:extLst>
      <p:ext uri="{BB962C8B-B14F-4D97-AF65-F5344CB8AC3E}">
        <p14:creationId xmlns:p14="http://schemas.microsoft.com/office/powerpoint/2010/main" val="896426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9</a:t>
            </a:fld>
            <a:endParaRPr lang="en-CA" altLang="zh-CN"/>
          </a:p>
        </p:txBody>
      </p:sp>
      <p:sp>
        <p:nvSpPr>
          <p:cNvPr id="42" name="Footer Placeholder 4"/>
          <p:cNvSpPr txBox="1">
            <a:spLocks/>
          </p:cNvSpPr>
          <p:nvPr/>
        </p:nvSpPr>
        <p:spPr bwMode="auto">
          <a:xfrm>
            <a:off x="7096413" y="6475413"/>
            <a:ext cx="1447512"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smtClean="0">
                <a:solidFill>
                  <a:schemeClr val="dk1"/>
                </a:solidFill>
                <a:cs typeface="Arial"/>
              </a:rPr>
              <a:t>Rui Du</a:t>
            </a:r>
            <a:r>
              <a:rPr lang="en-US" altLang="zh-CN" dirty="0" smtClean="0"/>
              <a:t>, et al. (Huawei)</a:t>
            </a:r>
            <a:endParaRPr lang="en-US" altLang="zh-CN" dirty="0"/>
          </a:p>
        </p:txBody>
      </p:sp>
      <p:sp>
        <p:nvSpPr>
          <p:cNvPr id="40"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September 2020</a:t>
            </a:r>
          </a:p>
        </p:txBody>
      </p:sp>
      <p:sp>
        <p:nvSpPr>
          <p:cNvPr id="50" name="标题 1"/>
          <p:cNvSpPr>
            <a:spLocks noGrp="1"/>
          </p:cNvSpPr>
          <p:nvPr>
            <p:ph type="title"/>
          </p:nvPr>
        </p:nvSpPr>
        <p:spPr>
          <a:xfrm>
            <a:off x="696913" y="609600"/>
            <a:ext cx="7772400" cy="1066800"/>
          </a:xfrm>
        </p:spPr>
        <p:txBody>
          <a:bodyPr/>
          <a:lstStyle/>
          <a:p>
            <a:r>
              <a:rPr lang="en-US" altLang="zh-CN" dirty="0">
                <a:solidFill>
                  <a:schemeClr val="tx1"/>
                </a:solidFill>
              </a:rPr>
              <a:t>A</a:t>
            </a:r>
            <a:r>
              <a:rPr lang="en-US" altLang="zh-CN" dirty="0" smtClean="0">
                <a:solidFill>
                  <a:schemeClr val="tx1"/>
                </a:solidFill>
              </a:rPr>
              <a:t>nalysis of R-D map</a:t>
            </a:r>
            <a:endParaRPr lang="zh-CN" altLang="en-US" dirty="0">
              <a:solidFill>
                <a:schemeClr val="tx1"/>
              </a:solidFill>
            </a:endParaRPr>
          </a:p>
        </p:txBody>
      </p:sp>
      <p:graphicFrame>
        <p:nvGraphicFramePr>
          <p:cNvPr id="11" name="表格 10"/>
          <p:cNvGraphicFramePr>
            <a:graphicFrameLocks noGrp="1"/>
          </p:cNvGraphicFramePr>
          <p:nvPr>
            <p:extLst/>
          </p:nvPr>
        </p:nvGraphicFramePr>
        <p:xfrm>
          <a:off x="609600" y="1828800"/>
          <a:ext cx="2343150" cy="1483360"/>
        </p:xfrm>
        <a:graphic>
          <a:graphicData uri="http://schemas.openxmlformats.org/drawingml/2006/table">
            <a:tbl>
              <a:tblPr firstRow="1" bandRow="1">
                <a:tableStyleId>{5C22544A-7EE6-4342-B048-85BDC9FD1C3A}</a:tableStyleId>
              </a:tblPr>
              <a:tblGrid>
                <a:gridCol w="390525"/>
                <a:gridCol w="390525"/>
                <a:gridCol w="390525"/>
                <a:gridCol w="390525"/>
                <a:gridCol w="390525"/>
                <a:gridCol w="390525"/>
              </a:tblGrid>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文本框 11"/>
          <p:cNvSpPr txBox="1"/>
          <p:nvPr/>
        </p:nvSpPr>
        <p:spPr>
          <a:xfrm>
            <a:off x="551237" y="3376537"/>
            <a:ext cx="2343150" cy="276999"/>
          </a:xfrm>
          <a:prstGeom prst="rect">
            <a:avLst/>
          </a:prstGeom>
          <a:noFill/>
        </p:spPr>
        <p:txBody>
          <a:bodyPr wrap="square" rtlCol="0">
            <a:spAutoFit/>
          </a:bodyPr>
          <a:lstStyle/>
          <a:p>
            <a:pPr algn="ctr"/>
            <a:r>
              <a:rPr lang="en-US" altLang="zh-CN" dirty="0" smtClean="0"/>
              <a:t>Range</a:t>
            </a:r>
            <a:endParaRPr lang="zh-CN" altLang="en-US" dirty="0"/>
          </a:p>
        </p:txBody>
      </p:sp>
      <p:sp>
        <p:nvSpPr>
          <p:cNvPr id="13" name="文本框 12"/>
          <p:cNvSpPr txBox="1"/>
          <p:nvPr/>
        </p:nvSpPr>
        <p:spPr>
          <a:xfrm>
            <a:off x="-225425" y="2395965"/>
            <a:ext cx="989013" cy="461665"/>
          </a:xfrm>
          <a:prstGeom prst="rect">
            <a:avLst/>
          </a:prstGeom>
          <a:noFill/>
        </p:spPr>
        <p:txBody>
          <a:bodyPr wrap="square" rtlCol="0">
            <a:spAutoFit/>
          </a:bodyPr>
          <a:lstStyle/>
          <a:p>
            <a:pPr algn="ctr"/>
            <a:r>
              <a:rPr lang="en-US" altLang="zh-CN" dirty="0" smtClean="0"/>
              <a:t>Doppler region </a:t>
            </a:r>
            <a:endParaRPr lang="zh-CN" altLang="en-US" dirty="0"/>
          </a:p>
        </p:txBody>
      </p:sp>
      <p:cxnSp>
        <p:nvCxnSpPr>
          <p:cNvPr id="14" name="直接箭头连接符 13"/>
          <p:cNvCxnSpPr/>
          <p:nvPr/>
        </p:nvCxnSpPr>
        <p:spPr bwMode="auto">
          <a:xfrm>
            <a:off x="601054" y="3421092"/>
            <a:ext cx="236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直接箭头连接符 14"/>
          <p:cNvCxnSpPr/>
          <p:nvPr/>
        </p:nvCxnSpPr>
        <p:spPr bwMode="auto">
          <a:xfrm>
            <a:off x="3025776" y="1835577"/>
            <a:ext cx="1" cy="14813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 name="直接箭头连接符 2"/>
          <p:cNvCxnSpPr/>
          <p:nvPr/>
        </p:nvCxnSpPr>
        <p:spPr bwMode="auto">
          <a:xfrm>
            <a:off x="1790700" y="2664681"/>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8" name="直接箭头连接符 17"/>
          <p:cNvCxnSpPr/>
          <p:nvPr/>
        </p:nvCxnSpPr>
        <p:spPr bwMode="auto">
          <a:xfrm>
            <a:off x="1682750" y="2216150"/>
            <a:ext cx="0" cy="359631"/>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 name="文本框 4"/>
          <p:cNvSpPr txBox="1"/>
          <p:nvPr/>
        </p:nvSpPr>
        <p:spPr>
          <a:xfrm>
            <a:off x="1352553" y="2662109"/>
            <a:ext cx="1517650" cy="276999"/>
          </a:xfrm>
          <a:prstGeom prst="rect">
            <a:avLst/>
          </a:prstGeom>
          <a:noFill/>
        </p:spPr>
        <p:txBody>
          <a:bodyPr wrap="square" rtlCol="0">
            <a:spAutoFit/>
          </a:bodyPr>
          <a:lstStyle/>
          <a:p>
            <a:r>
              <a:rPr lang="en-US" altLang="zh-CN" dirty="0" smtClean="0"/>
              <a:t>Range resolution </a:t>
            </a:r>
            <a:endParaRPr lang="zh-CN" altLang="en-US" dirty="0"/>
          </a:p>
        </p:txBody>
      </p:sp>
      <p:sp>
        <p:nvSpPr>
          <p:cNvPr id="21" name="文本框 20"/>
          <p:cNvSpPr txBox="1"/>
          <p:nvPr/>
        </p:nvSpPr>
        <p:spPr>
          <a:xfrm>
            <a:off x="515938" y="2238989"/>
            <a:ext cx="1517650" cy="276999"/>
          </a:xfrm>
          <a:prstGeom prst="rect">
            <a:avLst/>
          </a:prstGeom>
          <a:noFill/>
        </p:spPr>
        <p:txBody>
          <a:bodyPr wrap="square" rtlCol="0">
            <a:spAutoFit/>
          </a:bodyPr>
          <a:lstStyle/>
          <a:p>
            <a:r>
              <a:rPr lang="en-US" altLang="zh-CN" dirty="0" smtClean="0"/>
              <a:t>Doppler resolution </a:t>
            </a:r>
            <a:endParaRPr lang="zh-CN" altLang="en-US" dirty="0"/>
          </a:p>
        </p:txBody>
      </p:sp>
      <p:sp>
        <p:nvSpPr>
          <p:cNvPr id="22" name="文本框 21"/>
          <p:cNvSpPr txBox="1"/>
          <p:nvPr/>
        </p:nvSpPr>
        <p:spPr>
          <a:xfrm>
            <a:off x="2838635" y="2492984"/>
            <a:ext cx="989013" cy="276999"/>
          </a:xfrm>
          <a:prstGeom prst="rect">
            <a:avLst/>
          </a:prstGeom>
          <a:noFill/>
        </p:spPr>
        <p:txBody>
          <a:bodyPr wrap="square" rtlCol="0">
            <a:spAutoFit/>
          </a:bodyPr>
          <a:lstStyle/>
          <a:p>
            <a:pPr algn="ctr"/>
            <a:r>
              <a:rPr lang="en-US" altLang="zh-CN" dirty="0" smtClean="0"/>
              <a:t>Doppler</a:t>
            </a:r>
            <a:endParaRPr lang="zh-CN" altLang="en-US" dirty="0"/>
          </a:p>
        </p:txBody>
      </p:sp>
      <p:cxnSp>
        <p:nvCxnSpPr>
          <p:cNvPr id="23" name="直接箭头连接符 22"/>
          <p:cNvCxnSpPr/>
          <p:nvPr/>
        </p:nvCxnSpPr>
        <p:spPr bwMode="auto">
          <a:xfrm>
            <a:off x="515937" y="1835577"/>
            <a:ext cx="1" cy="1481345"/>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mc:AlternateContent xmlns:mc="http://schemas.openxmlformats.org/markup-compatibility/2006" xmlns:a14="http://schemas.microsoft.com/office/drawing/2010/main">
        <mc:Choice Requires="a14">
          <p:graphicFrame>
            <p:nvGraphicFramePr>
              <p:cNvPr id="4" name="表格 3"/>
              <p:cNvGraphicFramePr>
                <a:graphicFrameLocks noGrp="1"/>
              </p:cNvGraphicFramePr>
              <p:nvPr>
                <p:extLst>
                  <p:ext uri="{D42A27DB-BD31-4B8C-83A1-F6EECF244321}">
                    <p14:modId xmlns:p14="http://schemas.microsoft.com/office/powerpoint/2010/main" val="2209483751"/>
                  </p:ext>
                </p:extLst>
              </p:nvPr>
            </p:nvGraphicFramePr>
            <p:xfrm>
              <a:off x="125413" y="3657600"/>
              <a:ext cx="8915400" cy="1571816"/>
            </p:xfrm>
            <a:graphic>
              <a:graphicData uri="http://schemas.openxmlformats.org/drawingml/2006/table">
                <a:tbl>
                  <a:tblPr firstRow="1" bandRow="1">
                    <a:tableStyleId>{5C22544A-7EE6-4342-B048-85BDC9FD1C3A}</a:tableStyleId>
                  </a:tblPr>
                  <a:tblGrid>
                    <a:gridCol w="1828799"/>
                    <a:gridCol w="1524000"/>
                    <a:gridCol w="1676400"/>
                    <a:gridCol w="1752600"/>
                    <a:gridCol w="2133601"/>
                  </a:tblGrid>
                  <a:tr h="370840">
                    <a:tc>
                      <a:txBody>
                        <a:bodyPr/>
                        <a:lstStyle/>
                        <a:p>
                          <a:pPr algn="ct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rPr>
                            <a:t>Range resolution(</a:t>
                          </a:r>
                          <a14:m>
                            <m:oMath xmlns:m="http://schemas.openxmlformats.org/officeDocument/2006/math">
                              <m:r>
                                <a:rPr lang="en-US" altLang="zh-CN" sz="1400" b="0" i="1" kern="0" smtClean="0">
                                  <a:solidFill>
                                    <a:srgbClr val="000000"/>
                                  </a:solidFill>
                                  <a:latin typeface="Cambria Math" panose="02040503050406030204" pitchFamily="18" charset="0"/>
                                  <a:ea typeface="Cambria Math" panose="02040503050406030204" pitchFamily="18" charset="0"/>
                                </a:rPr>
                                <m:t>∆</m:t>
                              </m:r>
                              <m:r>
                                <a:rPr lang="en-US" altLang="zh-CN" sz="1400" b="0" i="1" kern="0" smtClean="0">
                                  <a:solidFill>
                                    <a:srgbClr val="000000"/>
                                  </a:solidFill>
                                  <a:latin typeface="Cambria Math" panose="02040503050406030204" pitchFamily="18" charset="0"/>
                                  <a:ea typeface="Cambria Math" panose="02040503050406030204" pitchFamily="18" charset="0"/>
                                </a:rPr>
                                <m:t>𝑅</m:t>
                              </m:r>
                            </m:oMath>
                          </a14:m>
                          <a:r>
                            <a:rPr lang="en-US" altLang="zh-CN" sz="1400" b="0" dirty="0" smtClean="0">
                              <a:solidFill>
                                <a:schemeClr val="tx1"/>
                              </a:solidFill>
                            </a:rPr>
                            <a:t>) </a:t>
                          </a: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kern="0" dirty="0" smtClean="0">
                              <a:solidFill>
                                <a:srgbClr val="000000"/>
                              </a:solidFill>
                            </a:rPr>
                            <a:t>Unambiguous range(</a:t>
                          </a:r>
                          <a14:m>
                            <m:oMath xmlns:m="http://schemas.openxmlformats.org/officeDocument/2006/math">
                              <m:sSub>
                                <m:sSubPr>
                                  <m:ctrlPr>
                                    <a:rPr lang="en-US" altLang="zh-CN" sz="1400" i="1" kern="0" smtClean="0">
                                      <a:solidFill>
                                        <a:srgbClr val="000000"/>
                                      </a:solidFill>
                                      <a:latin typeface="Cambria Math" panose="02040503050406030204" pitchFamily="18" charset="0"/>
                                      <a:ea typeface="Cambria Math" panose="02040503050406030204" pitchFamily="18" charset="0"/>
                                    </a:rPr>
                                  </m:ctrlPr>
                                </m:sSubPr>
                                <m:e>
                                  <m:r>
                                    <a:rPr lang="en-US" altLang="zh-CN" sz="1400" b="0" i="1" kern="0">
                                      <a:solidFill>
                                        <a:srgbClr val="000000"/>
                                      </a:solidFill>
                                      <a:latin typeface="Cambria Math" panose="02040503050406030204" pitchFamily="18" charset="0"/>
                                      <a:ea typeface="Cambria Math" panose="02040503050406030204" pitchFamily="18" charset="0"/>
                                    </a:rPr>
                                    <m:t>𝑅</m:t>
                                  </m:r>
                                </m:e>
                                <m:sub>
                                  <m:r>
                                    <a:rPr lang="en-US" altLang="zh-CN" sz="1400" b="0" i="1" kern="0">
                                      <a:solidFill>
                                        <a:srgbClr val="000000"/>
                                      </a:solidFill>
                                      <a:latin typeface="Cambria Math" panose="02040503050406030204" pitchFamily="18" charset="0"/>
                                      <a:ea typeface="Cambria Math" panose="02040503050406030204" pitchFamily="18" charset="0"/>
                                    </a:rPr>
                                    <m:t>𝑚𝑎𝑥</m:t>
                                  </m:r>
                                </m:sub>
                              </m:sSub>
                            </m:oMath>
                          </a14:m>
                          <a:r>
                            <a:rPr lang="en-US" altLang="zh-CN" sz="1400" b="0" kern="0" dirty="0" smtClean="0">
                              <a:solidFill>
                                <a:srgbClr val="000000"/>
                              </a:solidFill>
                            </a:rPr>
                            <a:t>)</a:t>
                          </a: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rPr>
                            <a:t>Doppler resolution(</a:t>
                          </a:r>
                          <a14:m>
                            <m:oMath xmlns:m="http://schemas.openxmlformats.org/officeDocument/2006/math">
                              <m:r>
                                <a:rPr lang="en-US" altLang="zh-CN" sz="1400" i="1" kern="0" smtClean="0">
                                  <a:solidFill>
                                    <a:srgbClr val="000000"/>
                                  </a:solidFill>
                                  <a:latin typeface="Cambria Math" panose="02040503050406030204" pitchFamily="18" charset="0"/>
                                  <a:ea typeface="Cambria Math" panose="02040503050406030204" pitchFamily="18" charset="0"/>
                                </a:rPr>
                                <m:t>∆</m:t>
                              </m:r>
                              <m:sSub>
                                <m:sSubPr>
                                  <m:ctrlPr>
                                    <a:rPr lang="en-US" altLang="zh-CN" sz="1400" i="1" kern="0">
                                      <a:solidFill>
                                        <a:srgbClr val="000000"/>
                                      </a:solidFill>
                                      <a:latin typeface="Cambria Math" panose="02040503050406030204" pitchFamily="18" charset="0"/>
                                      <a:ea typeface="Cambria Math" panose="02040503050406030204" pitchFamily="18" charset="0"/>
                                    </a:rPr>
                                  </m:ctrlPr>
                                </m:sSubPr>
                                <m:e>
                                  <m:r>
                                    <a:rPr lang="en-US" altLang="zh-CN" sz="1400" i="1" kern="0">
                                      <a:solidFill>
                                        <a:srgbClr val="000000"/>
                                      </a:solidFill>
                                      <a:latin typeface="Cambria Math" panose="02040503050406030204" pitchFamily="18" charset="0"/>
                                      <a:ea typeface="Cambria Math" panose="02040503050406030204" pitchFamily="18" charset="0"/>
                                    </a:rPr>
                                    <m:t>𝑓</m:t>
                                  </m:r>
                                </m:e>
                                <m:sub>
                                  <m:r>
                                    <a:rPr lang="en-US" altLang="zh-CN" sz="1400" i="1" kern="0">
                                      <a:solidFill>
                                        <a:srgbClr val="000000"/>
                                      </a:solidFill>
                                      <a:latin typeface="Cambria Math" panose="02040503050406030204" pitchFamily="18" charset="0"/>
                                      <a:ea typeface="Cambria Math" panose="02040503050406030204" pitchFamily="18" charset="0"/>
                                    </a:rPr>
                                    <m:t>𝑑</m:t>
                                  </m:r>
                                </m:sub>
                              </m:sSub>
                            </m:oMath>
                          </a14:m>
                          <a:r>
                            <a:rPr lang="en-US" altLang="zh-CN" sz="1400" b="0" dirty="0" smtClean="0">
                              <a:solidFill>
                                <a:schemeClr val="tx1"/>
                              </a:solidFill>
                            </a:rPr>
                            <a:t>) </a:t>
                          </a: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kern="0" dirty="0" smtClean="0">
                              <a:solidFill>
                                <a:srgbClr val="000000"/>
                              </a:solidFill>
                            </a:rPr>
                            <a:t>Unambiguous Doppler(</a:t>
                          </a:r>
                          <a14:m>
                            <m:oMath xmlns:m="http://schemas.openxmlformats.org/officeDocument/2006/math">
                              <m:sSub>
                                <m:sSubPr>
                                  <m:ctrlPr>
                                    <a:rPr lang="en-US" altLang="zh-CN" sz="1400" i="1" kern="0" smtClean="0">
                                      <a:solidFill>
                                        <a:srgbClr val="000000"/>
                                      </a:solidFill>
                                      <a:latin typeface="Cambria Math" panose="02040503050406030204" pitchFamily="18" charset="0"/>
                                    </a:rPr>
                                  </m:ctrlPr>
                                </m:sSubPr>
                                <m:e>
                                  <m:r>
                                    <a:rPr lang="en-US" altLang="zh-CN" sz="1400" i="1" kern="0">
                                      <a:solidFill>
                                        <a:srgbClr val="000000"/>
                                      </a:solidFill>
                                      <a:latin typeface="Cambria Math" panose="02040503050406030204" pitchFamily="18" charset="0"/>
                                    </a:rPr>
                                    <m:t>𝑓</m:t>
                                  </m:r>
                                </m:e>
                                <m:sub>
                                  <m:r>
                                    <a:rPr lang="en-US" altLang="zh-CN" sz="1400" i="1" kern="0">
                                      <a:solidFill>
                                        <a:srgbClr val="000000"/>
                                      </a:solidFill>
                                      <a:latin typeface="Cambria Math" panose="02040503050406030204" pitchFamily="18" charset="0"/>
                                    </a:rPr>
                                    <m:t>𝑑</m:t>
                                  </m:r>
                                  <m:r>
                                    <a:rPr lang="en-US" altLang="zh-CN" sz="1400" i="1" kern="0">
                                      <a:solidFill>
                                        <a:srgbClr val="000000"/>
                                      </a:solidFill>
                                      <a:latin typeface="Cambria Math" panose="02040503050406030204" pitchFamily="18" charset="0"/>
                                    </a:rPr>
                                    <m:t>, </m:t>
                                  </m:r>
                                  <m:r>
                                    <a:rPr lang="en-US" altLang="zh-CN" sz="1400" i="1" kern="0">
                                      <a:solidFill>
                                        <a:srgbClr val="000000"/>
                                      </a:solidFill>
                                      <a:latin typeface="Cambria Math" panose="02040503050406030204" pitchFamily="18" charset="0"/>
                                    </a:rPr>
                                    <m:t>𝑟𝑒𝑔𝑖𝑜𝑛</m:t>
                                  </m:r>
                                </m:sub>
                              </m:sSub>
                            </m:oMath>
                          </a14:m>
                          <a:r>
                            <a:rPr lang="en-US" altLang="zh-CN" sz="1400" b="0" kern="0" dirty="0" smtClean="0">
                              <a:solidFill>
                                <a:srgbClr val="000000"/>
                              </a:solidFill>
                            </a:rPr>
                            <a:t>)</a:t>
                          </a: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R-D with</a:t>
                          </a:r>
                          <a:r>
                            <a:rPr lang="en-US" altLang="zh-CN" sz="1400" baseline="0" dirty="0" smtClean="0">
                              <a:solidFill>
                                <a:schemeClr val="tx1"/>
                              </a:solidFill>
                            </a:rPr>
                            <a:t> correlation receiver</a:t>
                          </a:r>
                          <a:endParaRPr lang="zh-CN"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en-US" altLang="zh-CN" sz="1200" b="0" i="1" kern="0" smtClean="0">
                                    <a:solidFill>
                                      <a:srgbClr val="000000"/>
                                    </a:solidFill>
                                    <a:latin typeface="Cambria Math" panose="02040503050406030204" pitchFamily="18" charset="0"/>
                                    <a:ea typeface="Cambria Math" panose="02040503050406030204" pitchFamily="18" charset="0"/>
                                  </a:rPr>
                                  <m:t>∆</m:t>
                                </m:r>
                                <m:r>
                                  <a:rPr lang="en-US" altLang="zh-CN" sz="1200" b="0" i="1" kern="0" smtClean="0">
                                    <a:solidFill>
                                      <a:srgbClr val="000000"/>
                                    </a:solidFill>
                                    <a:latin typeface="Cambria Math" panose="02040503050406030204" pitchFamily="18" charset="0"/>
                                    <a:ea typeface="Cambria Math" panose="02040503050406030204" pitchFamily="18" charset="0"/>
                                  </a:rPr>
                                  <m:t>𝑅</m:t>
                                </m:r>
                                <m:r>
                                  <a:rPr lang="en-US" altLang="zh-CN" sz="1200" b="0" i="1" kern="0" smtClean="0">
                                    <a:solidFill>
                                      <a:srgbClr val="000000"/>
                                    </a:solidFill>
                                    <a:latin typeface="Cambria Math" panose="02040503050406030204" pitchFamily="18" charset="0"/>
                                    <a:ea typeface="Cambria Math" panose="02040503050406030204" pitchFamily="18" charset="0"/>
                                  </a:rPr>
                                  <m:t>=</m:t>
                                </m:r>
                                <m:f>
                                  <m:fPr>
                                    <m:ctrlPr>
                                      <a:rPr lang="en-US" altLang="zh-CN" sz="1200" b="0" i="1" kern="0" smtClean="0">
                                        <a:solidFill>
                                          <a:srgbClr val="000000"/>
                                        </a:solidFill>
                                        <a:latin typeface="Cambria Math" panose="02040503050406030204" pitchFamily="18" charset="0"/>
                                        <a:ea typeface="Cambria Math" panose="02040503050406030204" pitchFamily="18" charset="0"/>
                                      </a:rPr>
                                    </m:ctrlPr>
                                  </m:fPr>
                                  <m:num>
                                    <m:r>
                                      <a:rPr lang="en-US" altLang="zh-CN" sz="1200" b="0" i="1" kern="0" smtClean="0">
                                        <a:solidFill>
                                          <a:srgbClr val="000000"/>
                                        </a:solidFill>
                                        <a:latin typeface="Cambria Math" panose="02040503050406030204" pitchFamily="18" charset="0"/>
                                        <a:ea typeface="Cambria Math" panose="02040503050406030204" pitchFamily="18" charset="0"/>
                                      </a:rPr>
                                      <m:t>𝑐</m:t>
                                    </m:r>
                                  </m:num>
                                  <m:den>
                                    <m:r>
                                      <a:rPr lang="en-US" altLang="zh-CN" sz="1200" b="0" i="1" kern="0" smtClean="0">
                                        <a:solidFill>
                                          <a:srgbClr val="000000"/>
                                        </a:solidFill>
                                        <a:latin typeface="Cambria Math" panose="02040503050406030204" pitchFamily="18" charset="0"/>
                                        <a:ea typeface="Cambria Math" panose="02040503050406030204" pitchFamily="18" charset="0"/>
                                      </a:rPr>
                                      <m:t>2</m:t>
                                    </m:r>
                                    <m:r>
                                      <a:rPr lang="en-US" altLang="zh-CN" sz="1200" b="0" i="1" kern="0" smtClean="0">
                                        <a:solidFill>
                                          <a:srgbClr val="000000"/>
                                        </a:solidFill>
                                        <a:latin typeface="Cambria Math" panose="02040503050406030204" pitchFamily="18" charset="0"/>
                                        <a:ea typeface="Cambria Math" panose="02040503050406030204" pitchFamily="18" charset="0"/>
                                      </a:rPr>
                                      <m:t>𝐵</m:t>
                                    </m:r>
                                  </m:den>
                                </m:f>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CN" sz="1200" i="1" kern="0" smtClean="0">
                                        <a:solidFill>
                                          <a:srgbClr val="000000"/>
                                        </a:solidFill>
                                        <a:latin typeface="Cambria Math" panose="02040503050406030204" pitchFamily="18" charset="0"/>
                                        <a:ea typeface="Cambria Math" panose="02040503050406030204" pitchFamily="18" charset="0"/>
                                      </a:rPr>
                                    </m:ctrlPr>
                                  </m:sSubPr>
                                  <m:e>
                                    <m:r>
                                      <a:rPr lang="en-US" altLang="zh-CN" sz="1200" b="0" i="1" kern="0">
                                        <a:solidFill>
                                          <a:srgbClr val="000000"/>
                                        </a:solidFill>
                                        <a:latin typeface="Cambria Math" panose="02040503050406030204" pitchFamily="18" charset="0"/>
                                        <a:ea typeface="Cambria Math" panose="02040503050406030204" pitchFamily="18" charset="0"/>
                                      </a:rPr>
                                      <m:t>𝑅</m:t>
                                    </m:r>
                                  </m:e>
                                  <m:sub>
                                    <m:r>
                                      <a:rPr lang="en-US" altLang="zh-CN" sz="1200" b="0" i="1" kern="0">
                                        <a:solidFill>
                                          <a:srgbClr val="000000"/>
                                        </a:solidFill>
                                        <a:latin typeface="Cambria Math" panose="02040503050406030204" pitchFamily="18" charset="0"/>
                                        <a:ea typeface="Cambria Math" panose="02040503050406030204" pitchFamily="18" charset="0"/>
                                      </a:rPr>
                                      <m:t>𝑚𝑎𝑥</m:t>
                                    </m:r>
                                  </m:sub>
                                </m:sSub>
                                <m:r>
                                  <a:rPr lang="en-US" altLang="zh-CN" sz="1200" b="0" i="1" kern="0">
                                    <a:solidFill>
                                      <a:srgbClr val="000000"/>
                                    </a:solidFill>
                                    <a:latin typeface="Cambria Math" panose="02040503050406030204" pitchFamily="18" charset="0"/>
                                    <a:ea typeface="Cambria Math" panose="02040503050406030204" pitchFamily="18" charset="0"/>
                                  </a:rPr>
                                  <m:t>=</m:t>
                                </m:r>
                                <m:f>
                                  <m:fPr>
                                    <m:ctrlPr>
                                      <a:rPr lang="en-US" altLang="zh-CN" sz="1200" b="0" i="1" kern="0">
                                        <a:solidFill>
                                          <a:srgbClr val="000000"/>
                                        </a:solidFill>
                                        <a:latin typeface="Cambria Math" panose="02040503050406030204" pitchFamily="18" charset="0"/>
                                        <a:ea typeface="Cambria Math" panose="02040503050406030204" pitchFamily="18" charset="0"/>
                                      </a:rPr>
                                    </m:ctrlPr>
                                  </m:fPr>
                                  <m:num>
                                    <m:sSub>
                                      <m:sSubPr>
                                        <m:ctrlPr>
                                          <a:rPr lang="en-US" altLang="zh-CN" sz="1200" b="0" i="1" kern="0" smtClean="0">
                                            <a:solidFill>
                                              <a:srgbClr val="000000"/>
                                            </a:solidFill>
                                            <a:latin typeface="Cambria Math" panose="02040503050406030204" pitchFamily="18" charset="0"/>
                                            <a:ea typeface="Cambria Math" panose="02040503050406030204" pitchFamily="18" charset="0"/>
                                          </a:rPr>
                                        </m:ctrlPr>
                                      </m:sSubPr>
                                      <m:e>
                                        <m:r>
                                          <a:rPr lang="en-US" altLang="zh-CN" sz="1200" b="0" i="1" kern="0" smtClean="0">
                                            <a:solidFill>
                                              <a:srgbClr val="000000"/>
                                            </a:solidFill>
                                            <a:latin typeface="Cambria Math" panose="02040503050406030204" pitchFamily="18" charset="0"/>
                                            <a:ea typeface="Cambria Math" panose="02040503050406030204" pitchFamily="18" charset="0"/>
                                          </a:rPr>
                                          <m:t>𝑇</m:t>
                                        </m:r>
                                      </m:e>
                                      <m:sub>
                                        <m:r>
                                          <a:rPr lang="en-US" altLang="zh-CN" sz="1200" b="0" i="1" kern="0" smtClean="0">
                                            <a:solidFill>
                                              <a:srgbClr val="000000"/>
                                            </a:solidFill>
                                            <a:latin typeface="Cambria Math" panose="02040503050406030204" pitchFamily="18" charset="0"/>
                                            <a:ea typeface="Cambria Math" panose="02040503050406030204" pitchFamily="18" charset="0"/>
                                          </a:rPr>
                                          <m:t>𝑃𝑅𝐼</m:t>
                                        </m:r>
                                      </m:sub>
                                    </m:sSub>
                                    <m:r>
                                      <a:rPr lang="en-US" altLang="zh-CN" sz="1200" i="1" kern="0">
                                        <a:solidFill>
                                          <a:srgbClr val="000000"/>
                                        </a:solidFill>
                                        <a:latin typeface="Cambria Math" panose="02040503050406030204" pitchFamily="18" charset="0"/>
                                        <a:ea typeface="Cambria Math" panose="02040503050406030204" pitchFamily="18" charset="0"/>
                                      </a:rPr>
                                      <m:t>×</m:t>
                                    </m:r>
                                    <m:r>
                                      <a:rPr lang="en-US" altLang="zh-CN" sz="1200" i="1" kern="0">
                                        <a:solidFill>
                                          <a:srgbClr val="000000"/>
                                        </a:solidFill>
                                        <a:latin typeface="Cambria Math" panose="02040503050406030204" pitchFamily="18" charset="0"/>
                                        <a:ea typeface="Cambria Math" panose="02040503050406030204" pitchFamily="18" charset="0"/>
                                      </a:rPr>
                                      <m:t>𝑐</m:t>
                                    </m:r>
                                  </m:num>
                                  <m:den>
                                    <m:r>
                                      <a:rPr lang="en-US" altLang="zh-CN" sz="1200" b="0" i="1" kern="0">
                                        <a:solidFill>
                                          <a:srgbClr val="000000"/>
                                        </a:solidFill>
                                        <a:latin typeface="Cambria Math" panose="02040503050406030204" pitchFamily="18" charset="0"/>
                                        <a:ea typeface="Cambria Math" panose="02040503050406030204" pitchFamily="18" charset="0"/>
                                      </a:rPr>
                                      <m:t>2</m:t>
                                    </m:r>
                                  </m:den>
                                </m:f>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en-US" altLang="zh-CN" sz="1200" i="1" kern="0" smtClean="0">
                                    <a:solidFill>
                                      <a:srgbClr val="000000"/>
                                    </a:solidFill>
                                    <a:latin typeface="Cambria Math" panose="02040503050406030204" pitchFamily="18" charset="0"/>
                                    <a:ea typeface="Cambria Math" panose="02040503050406030204" pitchFamily="18" charset="0"/>
                                  </a:rPr>
                                  <m:t>∆</m:t>
                                </m:r>
                                <m:sSub>
                                  <m:sSubPr>
                                    <m:ctrlPr>
                                      <a:rPr lang="en-US" altLang="zh-CN" sz="1200" i="1" kern="0">
                                        <a:solidFill>
                                          <a:srgbClr val="000000"/>
                                        </a:solidFill>
                                        <a:latin typeface="Cambria Math" panose="02040503050406030204" pitchFamily="18" charset="0"/>
                                        <a:ea typeface="Cambria Math" panose="02040503050406030204" pitchFamily="18" charset="0"/>
                                      </a:rPr>
                                    </m:ctrlPr>
                                  </m:sSubPr>
                                  <m:e>
                                    <m:r>
                                      <a:rPr lang="en-US" altLang="zh-CN" sz="1200" i="1" kern="0">
                                        <a:solidFill>
                                          <a:srgbClr val="000000"/>
                                        </a:solidFill>
                                        <a:latin typeface="Cambria Math" panose="02040503050406030204" pitchFamily="18" charset="0"/>
                                        <a:ea typeface="Cambria Math" panose="02040503050406030204" pitchFamily="18" charset="0"/>
                                      </a:rPr>
                                      <m:t>𝑓</m:t>
                                    </m:r>
                                  </m:e>
                                  <m:sub>
                                    <m:r>
                                      <a:rPr lang="en-US" altLang="zh-CN" sz="1200" i="1" kern="0">
                                        <a:solidFill>
                                          <a:srgbClr val="000000"/>
                                        </a:solidFill>
                                        <a:latin typeface="Cambria Math" panose="02040503050406030204" pitchFamily="18" charset="0"/>
                                        <a:ea typeface="Cambria Math" panose="02040503050406030204" pitchFamily="18" charset="0"/>
                                      </a:rPr>
                                      <m:t>𝑑</m:t>
                                    </m:r>
                                  </m:sub>
                                </m:sSub>
                                <m:r>
                                  <a:rPr lang="en-US" altLang="zh-CN" sz="1200" i="1" kern="0">
                                    <a:solidFill>
                                      <a:srgbClr val="000000"/>
                                    </a:solidFill>
                                    <a:latin typeface="Cambria Math" panose="02040503050406030204" pitchFamily="18" charset="0"/>
                                    <a:ea typeface="Cambria Math" panose="02040503050406030204" pitchFamily="18" charset="0"/>
                                  </a:rPr>
                                  <m:t>=</m:t>
                                </m:r>
                                <m:f>
                                  <m:fPr>
                                    <m:ctrlPr>
                                      <a:rPr lang="en-US" altLang="zh-CN" sz="1200" i="1" kern="0">
                                        <a:solidFill>
                                          <a:srgbClr val="000000"/>
                                        </a:solidFill>
                                        <a:latin typeface="Cambria Math" panose="02040503050406030204" pitchFamily="18" charset="0"/>
                                        <a:ea typeface="Cambria Math" panose="02040503050406030204" pitchFamily="18" charset="0"/>
                                      </a:rPr>
                                    </m:ctrlPr>
                                  </m:fPr>
                                  <m:num>
                                    <m:r>
                                      <a:rPr lang="en-US" altLang="zh-CN" sz="1200" i="1" kern="0">
                                        <a:solidFill>
                                          <a:srgbClr val="000000"/>
                                        </a:solidFill>
                                        <a:latin typeface="Cambria Math" panose="02040503050406030204" pitchFamily="18" charset="0"/>
                                        <a:ea typeface="Cambria Math" panose="02040503050406030204" pitchFamily="18" charset="0"/>
                                      </a:rPr>
                                      <m:t>1</m:t>
                                    </m:r>
                                  </m:num>
                                  <m:den>
                                    <m:sSub>
                                      <m:sSubPr>
                                        <m:ctrlPr>
                                          <a:rPr lang="en-US" altLang="zh-CN" sz="1200" i="1" kern="0">
                                            <a:solidFill>
                                              <a:srgbClr val="000000"/>
                                            </a:solidFill>
                                            <a:latin typeface="Cambria Math" panose="02040503050406030204" pitchFamily="18" charset="0"/>
                                            <a:ea typeface="Cambria Math" panose="02040503050406030204" pitchFamily="18" charset="0"/>
                                          </a:rPr>
                                        </m:ctrlPr>
                                      </m:sSubPr>
                                      <m:e>
                                        <m:r>
                                          <a:rPr lang="en-US" altLang="zh-CN" sz="1200" b="0" i="1" kern="0" smtClean="0">
                                            <a:solidFill>
                                              <a:srgbClr val="000000"/>
                                            </a:solidFill>
                                            <a:latin typeface="Cambria Math" panose="02040503050406030204" pitchFamily="18" charset="0"/>
                                            <a:ea typeface="Cambria Math" panose="02040503050406030204" pitchFamily="18" charset="0"/>
                                          </a:rPr>
                                          <m:t>𝑁</m:t>
                                        </m:r>
                                        <m:r>
                                          <a:rPr lang="en-US" altLang="zh-CN" sz="1200" b="0" i="1" kern="0" smtClean="0">
                                            <a:solidFill>
                                              <a:srgbClr val="000000"/>
                                            </a:solidFill>
                                            <a:latin typeface="Cambria Math" panose="02040503050406030204" pitchFamily="18" charset="0"/>
                                            <a:ea typeface="Cambria Math" panose="02040503050406030204" pitchFamily="18" charset="0"/>
                                          </a:rPr>
                                          <m:t>×</m:t>
                                        </m:r>
                                        <m:r>
                                          <a:rPr lang="en-US" altLang="zh-CN" sz="1200" i="1" kern="0">
                                            <a:solidFill>
                                              <a:srgbClr val="000000"/>
                                            </a:solidFill>
                                            <a:latin typeface="Cambria Math" panose="02040503050406030204" pitchFamily="18" charset="0"/>
                                            <a:ea typeface="Cambria Math" panose="02040503050406030204" pitchFamily="18" charset="0"/>
                                          </a:rPr>
                                          <m:t>𝑇</m:t>
                                        </m:r>
                                      </m:e>
                                      <m:sub>
                                        <m:r>
                                          <a:rPr lang="en-US" altLang="zh-CN" sz="1200" b="0" i="1" kern="0" smtClean="0">
                                            <a:solidFill>
                                              <a:srgbClr val="000000"/>
                                            </a:solidFill>
                                            <a:latin typeface="Cambria Math" panose="02040503050406030204" pitchFamily="18" charset="0"/>
                                            <a:ea typeface="Cambria Math" panose="02040503050406030204" pitchFamily="18" charset="0"/>
                                          </a:rPr>
                                          <m:t>𝑃𝑅𝐼</m:t>
                                        </m:r>
                                      </m:sub>
                                    </m:sSub>
                                  </m:den>
                                </m:f>
                                <m:r>
                                  <a:rPr lang="en-US" altLang="zh-CN" sz="1200" b="0" i="1" kern="0" smtClean="0">
                                    <a:solidFill>
                                      <a:srgbClr val="000000"/>
                                    </a:solidFill>
                                    <a:latin typeface="Cambria Math" panose="02040503050406030204" pitchFamily="18" charset="0"/>
                                    <a:ea typeface="Cambria Math" panose="02040503050406030204" pitchFamily="18" charset="0"/>
                                  </a:rPr>
                                  <m:t>=</m:t>
                                </m:r>
                                <m:f>
                                  <m:fPr>
                                    <m:ctrlPr>
                                      <a:rPr lang="en-US" altLang="zh-CN" sz="1200" i="1" kern="0">
                                        <a:solidFill>
                                          <a:srgbClr val="000000"/>
                                        </a:solidFill>
                                        <a:latin typeface="Cambria Math" panose="02040503050406030204" pitchFamily="18" charset="0"/>
                                        <a:ea typeface="Cambria Math" panose="02040503050406030204" pitchFamily="18" charset="0"/>
                                      </a:rPr>
                                    </m:ctrlPr>
                                  </m:fPr>
                                  <m:num>
                                    <m:r>
                                      <a:rPr lang="en-US" altLang="zh-CN" sz="1200" i="1" kern="0">
                                        <a:solidFill>
                                          <a:srgbClr val="000000"/>
                                        </a:solidFill>
                                        <a:latin typeface="Cambria Math" panose="02040503050406030204" pitchFamily="18" charset="0"/>
                                        <a:ea typeface="Cambria Math" panose="02040503050406030204" pitchFamily="18" charset="0"/>
                                      </a:rPr>
                                      <m:t>1</m:t>
                                    </m:r>
                                  </m:num>
                                  <m:den>
                                    <m:sSub>
                                      <m:sSubPr>
                                        <m:ctrlPr>
                                          <a:rPr lang="en-US" altLang="zh-CN" sz="1200" i="1" kern="0">
                                            <a:solidFill>
                                              <a:srgbClr val="000000"/>
                                            </a:solidFill>
                                            <a:latin typeface="Cambria Math" panose="02040503050406030204" pitchFamily="18" charset="0"/>
                                            <a:ea typeface="Cambria Math" panose="02040503050406030204" pitchFamily="18" charset="0"/>
                                          </a:rPr>
                                        </m:ctrlPr>
                                      </m:sSubPr>
                                      <m:e>
                                        <m:r>
                                          <a:rPr lang="en-US" altLang="zh-CN" sz="1200" i="1" kern="0">
                                            <a:solidFill>
                                              <a:srgbClr val="000000"/>
                                            </a:solidFill>
                                            <a:latin typeface="Cambria Math" panose="02040503050406030204" pitchFamily="18" charset="0"/>
                                            <a:ea typeface="Cambria Math" panose="02040503050406030204" pitchFamily="18" charset="0"/>
                                          </a:rPr>
                                          <m:t>𝑇</m:t>
                                        </m:r>
                                      </m:e>
                                      <m:sub>
                                        <m:r>
                                          <a:rPr lang="en-US" altLang="zh-CN" sz="1200" i="1" kern="0">
                                            <a:solidFill>
                                              <a:srgbClr val="000000"/>
                                            </a:solidFill>
                                            <a:latin typeface="Cambria Math" panose="02040503050406030204" pitchFamily="18" charset="0"/>
                                            <a:ea typeface="Cambria Math" panose="02040503050406030204" pitchFamily="18" charset="0"/>
                                          </a:rPr>
                                          <m:t>𝐶𝑃𝐼</m:t>
                                        </m:r>
                                      </m:sub>
                                    </m:sSub>
                                  </m:den>
                                </m:f>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CN" sz="1200" i="1" kern="0" smtClean="0">
                                        <a:solidFill>
                                          <a:srgbClr val="000000"/>
                                        </a:solidFill>
                                        <a:latin typeface="Cambria Math" panose="02040503050406030204" pitchFamily="18" charset="0"/>
                                      </a:rPr>
                                    </m:ctrlPr>
                                  </m:sSubPr>
                                  <m:e>
                                    <m:r>
                                      <a:rPr lang="en-US" altLang="zh-CN" sz="1200" i="1" kern="0">
                                        <a:solidFill>
                                          <a:srgbClr val="000000"/>
                                        </a:solidFill>
                                        <a:latin typeface="Cambria Math" panose="02040503050406030204" pitchFamily="18" charset="0"/>
                                      </a:rPr>
                                      <m:t>𝑓</m:t>
                                    </m:r>
                                  </m:e>
                                  <m:sub>
                                    <m:r>
                                      <a:rPr lang="en-US" altLang="zh-CN" sz="1200" i="1" kern="0">
                                        <a:solidFill>
                                          <a:srgbClr val="000000"/>
                                        </a:solidFill>
                                        <a:latin typeface="Cambria Math" panose="02040503050406030204" pitchFamily="18" charset="0"/>
                                      </a:rPr>
                                      <m:t>𝑑</m:t>
                                    </m:r>
                                    <m:r>
                                      <a:rPr lang="en-US" altLang="zh-CN" sz="1200" i="1" kern="0">
                                        <a:solidFill>
                                          <a:srgbClr val="000000"/>
                                        </a:solidFill>
                                        <a:latin typeface="Cambria Math" panose="02040503050406030204" pitchFamily="18" charset="0"/>
                                      </a:rPr>
                                      <m:t>, </m:t>
                                    </m:r>
                                    <m:r>
                                      <a:rPr lang="en-US" altLang="zh-CN" sz="1200" i="1" kern="0">
                                        <a:solidFill>
                                          <a:srgbClr val="000000"/>
                                        </a:solidFill>
                                        <a:latin typeface="Cambria Math" panose="02040503050406030204" pitchFamily="18" charset="0"/>
                                      </a:rPr>
                                      <m:t>𝑟𝑒𝑔𝑖𝑜𝑛</m:t>
                                    </m:r>
                                  </m:sub>
                                </m:sSub>
                                <m:r>
                                  <a:rPr lang="en-US" altLang="zh-CN" sz="1200" i="1" kern="0">
                                    <a:solidFill>
                                      <a:srgbClr val="000000"/>
                                    </a:solidFill>
                                    <a:latin typeface="Cambria Math" panose="02040503050406030204" pitchFamily="18" charset="0"/>
                                  </a:rPr>
                                  <m:t>=</m:t>
                                </m:r>
                                <m:d>
                                  <m:dPr>
                                    <m:begChr m:val="["/>
                                    <m:endChr m:val="]"/>
                                    <m:ctrlPr>
                                      <a:rPr lang="en-US" altLang="zh-CN" sz="1200" i="1" kern="0">
                                        <a:solidFill>
                                          <a:srgbClr val="000000"/>
                                        </a:solidFill>
                                        <a:latin typeface="Cambria Math" panose="02040503050406030204" pitchFamily="18" charset="0"/>
                                      </a:rPr>
                                    </m:ctrlPr>
                                  </m:dPr>
                                  <m:e>
                                    <m:r>
                                      <a:rPr lang="en-US" altLang="zh-CN" sz="1200" i="1" kern="0">
                                        <a:solidFill>
                                          <a:srgbClr val="000000"/>
                                        </a:solidFill>
                                        <a:latin typeface="Cambria Math" panose="02040503050406030204" pitchFamily="18" charset="0"/>
                                      </a:rPr>
                                      <m:t>−</m:t>
                                    </m:r>
                                    <m:f>
                                      <m:fPr>
                                        <m:ctrlPr>
                                          <a:rPr lang="en-US" altLang="zh-CN" sz="1200" i="1" kern="0">
                                            <a:solidFill>
                                              <a:srgbClr val="000000"/>
                                            </a:solidFill>
                                            <a:latin typeface="Cambria Math" panose="02040503050406030204" pitchFamily="18" charset="0"/>
                                          </a:rPr>
                                        </m:ctrlPr>
                                      </m:fPr>
                                      <m:num>
                                        <m:r>
                                          <a:rPr lang="en-US" altLang="zh-CN" sz="1200" i="1" kern="0">
                                            <a:solidFill>
                                              <a:srgbClr val="000000"/>
                                            </a:solidFill>
                                            <a:latin typeface="Cambria Math" panose="02040503050406030204" pitchFamily="18" charset="0"/>
                                          </a:rPr>
                                          <m:t>𝑃𝑅𝐹</m:t>
                                        </m:r>
                                      </m:num>
                                      <m:den>
                                        <m:r>
                                          <a:rPr lang="en-US" altLang="zh-CN" sz="1200" i="1" kern="0">
                                            <a:solidFill>
                                              <a:srgbClr val="000000"/>
                                            </a:solidFill>
                                            <a:latin typeface="Cambria Math" panose="02040503050406030204" pitchFamily="18" charset="0"/>
                                          </a:rPr>
                                          <m:t>2</m:t>
                                        </m:r>
                                      </m:den>
                                    </m:f>
                                    <m:r>
                                      <a:rPr lang="en-US" altLang="zh-CN" sz="1200" i="1" kern="0">
                                        <a:solidFill>
                                          <a:srgbClr val="000000"/>
                                        </a:solidFill>
                                        <a:latin typeface="Cambria Math" panose="02040503050406030204" pitchFamily="18" charset="0"/>
                                      </a:rPr>
                                      <m:t>,  </m:t>
                                    </m:r>
                                    <m:f>
                                      <m:fPr>
                                        <m:ctrlPr>
                                          <a:rPr lang="en-US" altLang="zh-CN" sz="1200" i="1" kern="0">
                                            <a:solidFill>
                                              <a:srgbClr val="000000"/>
                                            </a:solidFill>
                                            <a:latin typeface="Cambria Math" panose="02040503050406030204" pitchFamily="18" charset="0"/>
                                          </a:rPr>
                                        </m:ctrlPr>
                                      </m:fPr>
                                      <m:num>
                                        <m:r>
                                          <a:rPr lang="en-US" altLang="zh-CN" sz="1200" i="1" kern="0">
                                            <a:solidFill>
                                              <a:srgbClr val="000000"/>
                                            </a:solidFill>
                                            <a:latin typeface="Cambria Math" panose="02040503050406030204" pitchFamily="18" charset="0"/>
                                          </a:rPr>
                                          <m:t>𝑃𝑅𝐹</m:t>
                                        </m:r>
                                      </m:num>
                                      <m:den>
                                        <m:r>
                                          <a:rPr lang="en-US" altLang="zh-CN" sz="1200" i="1" kern="0">
                                            <a:solidFill>
                                              <a:srgbClr val="000000"/>
                                            </a:solidFill>
                                            <a:latin typeface="Cambria Math" panose="02040503050406030204" pitchFamily="18" charset="0"/>
                                          </a:rPr>
                                          <m:t>2</m:t>
                                        </m:r>
                                      </m:den>
                                    </m:f>
                                  </m:e>
                                </m:d>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sz="1400" dirty="0" smtClean="0">
                              <a:solidFill>
                                <a:schemeClr val="tx1"/>
                              </a:solidFill>
                            </a:rPr>
                            <a:t>R-D with matched</a:t>
                          </a:r>
                          <a:r>
                            <a:rPr lang="en-US" altLang="zh-CN" sz="1400" baseline="0" dirty="0" smtClean="0">
                              <a:solidFill>
                                <a:schemeClr val="tx1"/>
                              </a:solidFill>
                            </a:rPr>
                            <a:t> filter receiver</a:t>
                          </a:r>
                          <a:endParaRPr lang="zh-CN"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en-US" altLang="zh-CN" sz="1200" b="0" i="1" kern="0" smtClean="0">
                                    <a:solidFill>
                                      <a:srgbClr val="000000"/>
                                    </a:solidFill>
                                    <a:latin typeface="Cambria Math" panose="02040503050406030204" pitchFamily="18" charset="0"/>
                                    <a:ea typeface="Cambria Math" panose="02040503050406030204" pitchFamily="18" charset="0"/>
                                  </a:rPr>
                                  <m:t>∆</m:t>
                                </m:r>
                                <m:r>
                                  <a:rPr lang="en-US" altLang="zh-CN" sz="1200" b="0" i="1" kern="0" smtClean="0">
                                    <a:solidFill>
                                      <a:srgbClr val="000000"/>
                                    </a:solidFill>
                                    <a:latin typeface="Cambria Math" panose="02040503050406030204" pitchFamily="18" charset="0"/>
                                    <a:ea typeface="Cambria Math" panose="02040503050406030204" pitchFamily="18" charset="0"/>
                                  </a:rPr>
                                  <m:t>𝑅</m:t>
                                </m:r>
                                <m:r>
                                  <a:rPr lang="en-US" altLang="zh-CN" sz="1200" b="0" i="1" kern="0" smtClean="0">
                                    <a:solidFill>
                                      <a:srgbClr val="000000"/>
                                    </a:solidFill>
                                    <a:latin typeface="Cambria Math" panose="02040503050406030204" pitchFamily="18" charset="0"/>
                                    <a:ea typeface="Cambria Math" panose="02040503050406030204" pitchFamily="18" charset="0"/>
                                  </a:rPr>
                                  <m:t>=</m:t>
                                </m:r>
                                <m:f>
                                  <m:fPr>
                                    <m:ctrlPr>
                                      <a:rPr lang="en-US" altLang="zh-CN" sz="1200" b="0" i="1" kern="0" smtClean="0">
                                        <a:solidFill>
                                          <a:srgbClr val="000000"/>
                                        </a:solidFill>
                                        <a:latin typeface="Cambria Math" panose="02040503050406030204" pitchFamily="18" charset="0"/>
                                        <a:ea typeface="Cambria Math" panose="02040503050406030204" pitchFamily="18" charset="0"/>
                                      </a:rPr>
                                    </m:ctrlPr>
                                  </m:fPr>
                                  <m:num>
                                    <m:r>
                                      <a:rPr lang="en-US" altLang="zh-CN" sz="1200" b="0" i="1" kern="0" smtClean="0">
                                        <a:solidFill>
                                          <a:srgbClr val="000000"/>
                                        </a:solidFill>
                                        <a:latin typeface="Cambria Math" panose="02040503050406030204" pitchFamily="18" charset="0"/>
                                        <a:ea typeface="Cambria Math" panose="02040503050406030204" pitchFamily="18" charset="0"/>
                                      </a:rPr>
                                      <m:t>𝑐</m:t>
                                    </m:r>
                                  </m:num>
                                  <m:den>
                                    <m:r>
                                      <a:rPr lang="en-US" altLang="zh-CN" sz="1200" b="0" i="1" kern="0" smtClean="0">
                                        <a:solidFill>
                                          <a:srgbClr val="000000"/>
                                        </a:solidFill>
                                        <a:latin typeface="Cambria Math" panose="02040503050406030204" pitchFamily="18" charset="0"/>
                                        <a:ea typeface="Cambria Math" panose="02040503050406030204" pitchFamily="18" charset="0"/>
                                      </a:rPr>
                                      <m:t>2</m:t>
                                    </m:r>
                                    <m:r>
                                      <a:rPr lang="en-US" altLang="zh-CN" sz="1200" b="0" i="1" kern="0" smtClean="0">
                                        <a:solidFill>
                                          <a:srgbClr val="000000"/>
                                        </a:solidFill>
                                        <a:latin typeface="Cambria Math" panose="02040503050406030204" pitchFamily="18" charset="0"/>
                                        <a:ea typeface="Cambria Math" panose="02040503050406030204" pitchFamily="18" charset="0"/>
                                      </a:rPr>
                                      <m:t>𝐵</m:t>
                                    </m:r>
                                  </m:den>
                                </m:f>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CN" sz="1200" b="0" i="1" kern="0" smtClean="0">
                                        <a:solidFill>
                                          <a:srgbClr val="000000"/>
                                        </a:solidFill>
                                        <a:latin typeface="Cambria Math" panose="02040503050406030204" pitchFamily="18" charset="0"/>
                                      </a:rPr>
                                    </m:ctrlPr>
                                  </m:sSubPr>
                                  <m:e>
                                    <m:r>
                                      <a:rPr lang="en-US" altLang="zh-CN" sz="1200" b="0" kern="0">
                                        <a:solidFill>
                                          <a:srgbClr val="000000"/>
                                        </a:solidFill>
                                        <a:latin typeface="Cambria Math" panose="02040503050406030204" pitchFamily="18" charset="0"/>
                                      </a:rPr>
                                      <m:t>𝑅</m:t>
                                    </m:r>
                                  </m:e>
                                  <m:sub>
                                    <m:r>
                                      <a:rPr lang="en-US" altLang="zh-CN" sz="1200" b="0" kern="0">
                                        <a:solidFill>
                                          <a:srgbClr val="000000"/>
                                        </a:solidFill>
                                        <a:latin typeface="Cambria Math" panose="02040503050406030204" pitchFamily="18" charset="0"/>
                                      </a:rPr>
                                      <m:t>𝑚𝑎𝑥</m:t>
                                    </m:r>
                                  </m:sub>
                                </m:sSub>
                                <m:r>
                                  <a:rPr lang="en-US" altLang="zh-CN" sz="1200" b="0" kern="0">
                                    <a:solidFill>
                                      <a:srgbClr val="000000"/>
                                    </a:solidFill>
                                    <a:latin typeface="Cambria Math" panose="02040503050406030204" pitchFamily="18" charset="0"/>
                                  </a:rPr>
                                  <m:t>=</m:t>
                                </m:r>
                                <m:f>
                                  <m:fPr>
                                    <m:ctrlPr>
                                      <a:rPr lang="en-US" altLang="zh-CN" sz="1200" b="0" i="1" kern="0">
                                        <a:solidFill>
                                          <a:srgbClr val="000000"/>
                                        </a:solidFill>
                                        <a:latin typeface="Cambria Math" panose="02040503050406030204" pitchFamily="18" charset="0"/>
                                      </a:rPr>
                                    </m:ctrlPr>
                                  </m:fPr>
                                  <m:num>
                                    <m:sSub>
                                      <m:sSubPr>
                                        <m:ctrlPr>
                                          <a:rPr lang="en-US" altLang="zh-CN" sz="1200" b="0" i="1" kern="0">
                                            <a:solidFill>
                                              <a:srgbClr val="000000"/>
                                            </a:solidFill>
                                            <a:latin typeface="Cambria Math" panose="02040503050406030204" pitchFamily="18" charset="0"/>
                                          </a:rPr>
                                        </m:ctrlPr>
                                      </m:sSubPr>
                                      <m:e>
                                        <m:r>
                                          <a:rPr lang="en-US" altLang="zh-CN" sz="1200" b="0" kern="0">
                                            <a:solidFill>
                                              <a:srgbClr val="000000"/>
                                            </a:solidFill>
                                            <a:latin typeface="Cambria Math" panose="02040503050406030204" pitchFamily="18" charset="0"/>
                                          </a:rPr>
                                          <m:t>𝑇</m:t>
                                        </m:r>
                                      </m:e>
                                      <m:sub>
                                        <m:r>
                                          <a:rPr lang="en-US" altLang="zh-CN" sz="1200" b="0" kern="0">
                                            <a:solidFill>
                                              <a:srgbClr val="000000"/>
                                            </a:solidFill>
                                            <a:latin typeface="Cambria Math" panose="02040503050406030204" pitchFamily="18" charset="0"/>
                                          </a:rPr>
                                          <m:t>𝐶𝑃𝐼</m:t>
                                        </m:r>
                                      </m:sub>
                                    </m:sSub>
                                    <m:r>
                                      <a:rPr lang="en-US" altLang="zh-CN" sz="1200" b="0" kern="0">
                                        <a:solidFill>
                                          <a:srgbClr val="000000"/>
                                        </a:solidFill>
                                        <a:latin typeface="Cambria Math" panose="02040503050406030204" pitchFamily="18" charset="0"/>
                                      </a:rPr>
                                      <m:t>×</m:t>
                                    </m:r>
                                    <m:r>
                                      <a:rPr lang="en-US" altLang="zh-CN" sz="1200" b="0" kern="0">
                                        <a:solidFill>
                                          <a:srgbClr val="000000"/>
                                        </a:solidFill>
                                        <a:latin typeface="Cambria Math" panose="02040503050406030204" pitchFamily="18" charset="0"/>
                                      </a:rPr>
                                      <m:t>𝑐</m:t>
                                    </m:r>
                                  </m:num>
                                  <m:den>
                                    <m:r>
                                      <a:rPr lang="en-US" altLang="zh-CN" sz="1200" b="0" kern="0">
                                        <a:solidFill>
                                          <a:srgbClr val="000000"/>
                                        </a:solidFill>
                                        <a:latin typeface="Cambria Math" panose="02040503050406030204" pitchFamily="18" charset="0"/>
                                      </a:rPr>
                                      <m:t>2</m:t>
                                    </m:r>
                                  </m:den>
                                </m:f>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r>
                                  <a:rPr lang="en-US" altLang="zh-CN" sz="1200" i="1" kern="0" smtClean="0">
                                    <a:solidFill>
                                      <a:srgbClr val="000000"/>
                                    </a:solidFill>
                                    <a:latin typeface="Cambria Math" panose="02040503050406030204" pitchFamily="18" charset="0"/>
                                    <a:ea typeface="Cambria Math" panose="02040503050406030204" pitchFamily="18" charset="0"/>
                                  </a:rPr>
                                  <m:t>∆</m:t>
                                </m:r>
                                <m:sSub>
                                  <m:sSubPr>
                                    <m:ctrlPr>
                                      <a:rPr lang="en-US" altLang="zh-CN" sz="1200" i="1" kern="0">
                                        <a:solidFill>
                                          <a:srgbClr val="000000"/>
                                        </a:solidFill>
                                        <a:latin typeface="Cambria Math" panose="02040503050406030204" pitchFamily="18" charset="0"/>
                                        <a:ea typeface="Cambria Math" panose="02040503050406030204" pitchFamily="18" charset="0"/>
                                      </a:rPr>
                                    </m:ctrlPr>
                                  </m:sSubPr>
                                  <m:e>
                                    <m:r>
                                      <a:rPr lang="en-US" altLang="zh-CN" sz="1200" i="1" kern="0">
                                        <a:solidFill>
                                          <a:srgbClr val="000000"/>
                                        </a:solidFill>
                                        <a:latin typeface="Cambria Math" panose="02040503050406030204" pitchFamily="18" charset="0"/>
                                        <a:ea typeface="Cambria Math" panose="02040503050406030204" pitchFamily="18" charset="0"/>
                                      </a:rPr>
                                      <m:t>𝑓</m:t>
                                    </m:r>
                                  </m:e>
                                  <m:sub>
                                    <m:r>
                                      <a:rPr lang="en-US" altLang="zh-CN" sz="1200" i="1" kern="0">
                                        <a:solidFill>
                                          <a:srgbClr val="000000"/>
                                        </a:solidFill>
                                        <a:latin typeface="Cambria Math" panose="02040503050406030204" pitchFamily="18" charset="0"/>
                                        <a:ea typeface="Cambria Math" panose="02040503050406030204" pitchFamily="18" charset="0"/>
                                      </a:rPr>
                                      <m:t>𝑑</m:t>
                                    </m:r>
                                  </m:sub>
                                </m:sSub>
                                <m:r>
                                  <a:rPr lang="en-US" altLang="zh-CN" sz="1200" i="1" kern="0">
                                    <a:solidFill>
                                      <a:srgbClr val="000000"/>
                                    </a:solidFill>
                                    <a:latin typeface="Cambria Math" panose="02040503050406030204" pitchFamily="18" charset="0"/>
                                    <a:ea typeface="Cambria Math" panose="02040503050406030204" pitchFamily="18" charset="0"/>
                                  </a:rPr>
                                  <m:t>=</m:t>
                                </m:r>
                                <m:f>
                                  <m:fPr>
                                    <m:ctrlPr>
                                      <a:rPr lang="en-US" altLang="zh-CN" sz="1200" i="1" kern="0">
                                        <a:solidFill>
                                          <a:srgbClr val="000000"/>
                                        </a:solidFill>
                                        <a:latin typeface="Cambria Math" panose="02040503050406030204" pitchFamily="18" charset="0"/>
                                        <a:ea typeface="Cambria Math" panose="02040503050406030204" pitchFamily="18" charset="0"/>
                                      </a:rPr>
                                    </m:ctrlPr>
                                  </m:fPr>
                                  <m:num>
                                    <m:r>
                                      <a:rPr lang="en-US" altLang="zh-CN" sz="1200" i="1" kern="0">
                                        <a:solidFill>
                                          <a:srgbClr val="000000"/>
                                        </a:solidFill>
                                        <a:latin typeface="Cambria Math" panose="02040503050406030204" pitchFamily="18" charset="0"/>
                                        <a:ea typeface="Cambria Math" panose="02040503050406030204" pitchFamily="18" charset="0"/>
                                      </a:rPr>
                                      <m:t>1</m:t>
                                    </m:r>
                                  </m:num>
                                  <m:den>
                                    <m:sSub>
                                      <m:sSubPr>
                                        <m:ctrlPr>
                                          <a:rPr lang="en-US" altLang="zh-CN" sz="1200" i="1" kern="0">
                                            <a:solidFill>
                                              <a:srgbClr val="000000"/>
                                            </a:solidFill>
                                            <a:latin typeface="Cambria Math" panose="02040503050406030204" pitchFamily="18" charset="0"/>
                                            <a:ea typeface="Cambria Math" panose="02040503050406030204" pitchFamily="18" charset="0"/>
                                          </a:rPr>
                                        </m:ctrlPr>
                                      </m:sSubPr>
                                      <m:e>
                                        <m:r>
                                          <a:rPr lang="en-US" altLang="zh-CN" sz="1200" i="1" kern="0">
                                            <a:solidFill>
                                              <a:srgbClr val="000000"/>
                                            </a:solidFill>
                                            <a:latin typeface="Cambria Math" panose="02040503050406030204" pitchFamily="18" charset="0"/>
                                            <a:ea typeface="Cambria Math" panose="02040503050406030204" pitchFamily="18" charset="0"/>
                                          </a:rPr>
                                          <m:t>𝑇</m:t>
                                        </m:r>
                                      </m:e>
                                      <m:sub>
                                        <m:r>
                                          <a:rPr lang="en-US" altLang="zh-CN" sz="1200" i="1" kern="0">
                                            <a:solidFill>
                                              <a:srgbClr val="000000"/>
                                            </a:solidFill>
                                            <a:latin typeface="Cambria Math" panose="02040503050406030204" pitchFamily="18" charset="0"/>
                                            <a:ea typeface="Cambria Math" panose="02040503050406030204" pitchFamily="18" charset="0"/>
                                          </a:rPr>
                                          <m:t>𝐶𝑃𝐼</m:t>
                                        </m:r>
                                      </m:sub>
                                    </m:sSub>
                                  </m:den>
                                </m:f>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14:m>
                            <m:oMathPara xmlns:m="http://schemas.openxmlformats.org/officeDocument/2006/math">
                              <m:oMathParaPr>
                                <m:jc m:val="centerGroup"/>
                              </m:oMathParaPr>
                              <m:oMath xmlns:m="http://schemas.openxmlformats.org/officeDocument/2006/math">
                                <m:sSub>
                                  <m:sSubPr>
                                    <m:ctrlPr>
                                      <a:rPr lang="en-US" altLang="zh-CN" sz="1200" i="1" kern="0" smtClean="0">
                                        <a:solidFill>
                                          <a:srgbClr val="000000"/>
                                        </a:solidFill>
                                        <a:latin typeface="Cambria Math" panose="02040503050406030204" pitchFamily="18" charset="0"/>
                                      </a:rPr>
                                    </m:ctrlPr>
                                  </m:sSubPr>
                                  <m:e>
                                    <m:r>
                                      <a:rPr lang="en-US" altLang="zh-CN" sz="1200" i="1" kern="0">
                                        <a:solidFill>
                                          <a:srgbClr val="000000"/>
                                        </a:solidFill>
                                        <a:latin typeface="Cambria Math" panose="02040503050406030204" pitchFamily="18" charset="0"/>
                                      </a:rPr>
                                      <m:t>𝑓</m:t>
                                    </m:r>
                                  </m:e>
                                  <m:sub>
                                    <m:r>
                                      <a:rPr lang="en-US" altLang="zh-CN" sz="1200" i="1" kern="0">
                                        <a:solidFill>
                                          <a:srgbClr val="000000"/>
                                        </a:solidFill>
                                        <a:latin typeface="Cambria Math" panose="02040503050406030204" pitchFamily="18" charset="0"/>
                                      </a:rPr>
                                      <m:t>𝑑</m:t>
                                    </m:r>
                                    <m:r>
                                      <a:rPr lang="en-US" altLang="zh-CN" sz="1200" i="1" kern="0">
                                        <a:solidFill>
                                          <a:srgbClr val="000000"/>
                                        </a:solidFill>
                                        <a:latin typeface="Cambria Math" panose="02040503050406030204" pitchFamily="18" charset="0"/>
                                      </a:rPr>
                                      <m:t>, </m:t>
                                    </m:r>
                                    <m:r>
                                      <a:rPr lang="en-US" altLang="zh-CN" sz="1200" i="1" kern="0">
                                        <a:solidFill>
                                          <a:srgbClr val="000000"/>
                                        </a:solidFill>
                                        <a:latin typeface="Cambria Math" panose="02040503050406030204" pitchFamily="18" charset="0"/>
                                      </a:rPr>
                                      <m:t>𝑟𝑒𝑔𝑖𝑜𝑛</m:t>
                                    </m:r>
                                  </m:sub>
                                </m:sSub>
                                <m:r>
                                  <a:rPr lang="en-US" altLang="zh-CN" sz="1200" i="1" kern="0">
                                    <a:solidFill>
                                      <a:srgbClr val="000000"/>
                                    </a:solidFill>
                                    <a:latin typeface="Cambria Math" panose="02040503050406030204" pitchFamily="18" charset="0"/>
                                  </a:rPr>
                                  <m:t>=</m:t>
                                </m:r>
                                <m:d>
                                  <m:dPr>
                                    <m:begChr m:val="["/>
                                    <m:endChr m:val="]"/>
                                    <m:ctrlPr>
                                      <a:rPr lang="en-US" altLang="zh-CN" sz="1200" i="1" kern="0">
                                        <a:solidFill>
                                          <a:srgbClr val="000000"/>
                                        </a:solidFill>
                                        <a:latin typeface="Cambria Math" panose="02040503050406030204" pitchFamily="18" charset="0"/>
                                      </a:rPr>
                                    </m:ctrlPr>
                                  </m:dPr>
                                  <m:e>
                                    <m:r>
                                      <a:rPr lang="en-US" altLang="zh-CN" sz="1200" i="1" kern="0">
                                        <a:solidFill>
                                          <a:srgbClr val="000000"/>
                                        </a:solidFill>
                                        <a:latin typeface="Cambria Math" panose="02040503050406030204" pitchFamily="18" charset="0"/>
                                      </a:rPr>
                                      <m:t>−</m:t>
                                    </m:r>
                                    <m:f>
                                      <m:fPr>
                                        <m:ctrlPr>
                                          <a:rPr lang="en-US" altLang="zh-CN" sz="1200" i="1" kern="0">
                                            <a:solidFill>
                                              <a:srgbClr val="000000"/>
                                            </a:solidFill>
                                            <a:latin typeface="Cambria Math" panose="02040503050406030204" pitchFamily="18" charset="0"/>
                                          </a:rPr>
                                        </m:ctrlPr>
                                      </m:fPr>
                                      <m:num>
                                        <m:sSub>
                                          <m:sSubPr>
                                            <m:ctrlPr>
                                              <a:rPr lang="en-US" altLang="zh-CN" sz="1200" b="0" i="1" kern="0" smtClean="0">
                                                <a:solidFill>
                                                  <a:srgbClr val="000000"/>
                                                </a:solidFill>
                                                <a:latin typeface="Cambria Math" panose="02040503050406030204" pitchFamily="18" charset="0"/>
                                              </a:rPr>
                                            </m:ctrlPr>
                                          </m:sSubPr>
                                          <m:e>
                                            <m:r>
                                              <a:rPr lang="en-US" altLang="zh-CN" sz="1200" b="0" i="1" kern="0" smtClean="0">
                                                <a:solidFill>
                                                  <a:srgbClr val="000000"/>
                                                </a:solidFill>
                                                <a:latin typeface="Cambria Math" panose="02040503050406030204" pitchFamily="18" charset="0"/>
                                              </a:rPr>
                                              <m:t>𝑓</m:t>
                                            </m:r>
                                          </m:e>
                                          <m:sub>
                                            <m:r>
                                              <a:rPr lang="en-US" altLang="zh-CN" sz="1200" b="0" i="1" kern="0" smtClean="0">
                                                <a:solidFill>
                                                  <a:srgbClr val="000000"/>
                                                </a:solidFill>
                                                <a:latin typeface="Cambria Math" panose="02040503050406030204" pitchFamily="18" charset="0"/>
                                              </a:rPr>
                                              <m:t>𝑠</m:t>
                                            </m:r>
                                          </m:sub>
                                        </m:sSub>
                                      </m:num>
                                      <m:den>
                                        <m:r>
                                          <a:rPr lang="en-US" altLang="zh-CN" sz="1200" i="1" kern="0">
                                            <a:solidFill>
                                              <a:srgbClr val="000000"/>
                                            </a:solidFill>
                                            <a:latin typeface="Cambria Math" panose="02040503050406030204" pitchFamily="18" charset="0"/>
                                          </a:rPr>
                                          <m:t>2</m:t>
                                        </m:r>
                                      </m:den>
                                    </m:f>
                                    <m:r>
                                      <a:rPr lang="en-US" altLang="zh-CN" sz="1200" i="1" kern="0">
                                        <a:solidFill>
                                          <a:srgbClr val="000000"/>
                                        </a:solidFill>
                                        <a:latin typeface="Cambria Math" panose="02040503050406030204" pitchFamily="18" charset="0"/>
                                      </a:rPr>
                                      <m:t>,  </m:t>
                                    </m:r>
                                    <m:f>
                                      <m:fPr>
                                        <m:ctrlPr>
                                          <a:rPr lang="en-US" altLang="zh-CN" sz="1200" i="1" kern="0">
                                            <a:solidFill>
                                              <a:srgbClr val="000000"/>
                                            </a:solidFill>
                                            <a:latin typeface="Cambria Math" panose="02040503050406030204" pitchFamily="18" charset="0"/>
                                          </a:rPr>
                                        </m:ctrlPr>
                                      </m:fPr>
                                      <m:num>
                                        <m:sSub>
                                          <m:sSubPr>
                                            <m:ctrlPr>
                                              <a:rPr lang="en-US" altLang="zh-CN" sz="1200" i="1" kern="0" smtClean="0">
                                                <a:solidFill>
                                                  <a:srgbClr val="000000"/>
                                                </a:solidFill>
                                                <a:latin typeface="Cambria Math" panose="02040503050406030204" pitchFamily="18" charset="0"/>
                                              </a:rPr>
                                            </m:ctrlPr>
                                          </m:sSubPr>
                                          <m:e>
                                            <m:r>
                                              <a:rPr lang="en-US" altLang="zh-CN" sz="1200" b="0" i="1" kern="0" smtClean="0">
                                                <a:solidFill>
                                                  <a:srgbClr val="000000"/>
                                                </a:solidFill>
                                                <a:latin typeface="Cambria Math" panose="02040503050406030204" pitchFamily="18" charset="0"/>
                                              </a:rPr>
                                              <m:t>𝑓</m:t>
                                            </m:r>
                                          </m:e>
                                          <m:sub>
                                            <m:r>
                                              <a:rPr lang="en-US" altLang="zh-CN" sz="1200" b="0" i="1" kern="0" smtClean="0">
                                                <a:solidFill>
                                                  <a:srgbClr val="000000"/>
                                                </a:solidFill>
                                                <a:latin typeface="Cambria Math" panose="02040503050406030204" pitchFamily="18" charset="0"/>
                                              </a:rPr>
                                              <m:t>𝑠</m:t>
                                            </m:r>
                                          </m:sub>
                                        </m:sSub>
                                      </m:num>
                                      <m:den>
                                        <m:r>
                                          <a:rPr lang="en-US" altLang="zh-CN" sz="1200" i="1" kern="0">
                                            <a:solidFill>
                                              <a:srgbClr val="000000"/>
                                            </a:solidFill>
                                            <a:latin typeface="Cambria Math" panose="02040503050406030204" pitchFamily="18" charset="0"/>
                                          </a:rPr>
                                          <m:t>2</m:t>
                                        </m:r>
                                      </m:den>
                                    </m:f>
                                  </m:e>
                                </m:d>
                              </m:oMath>
                            </m:oMathPara>
                          </a14:m>
                          <a:endParaRPr lang="zh-CN"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mc:Choice>
        <mc:Fallback xmlns="">
          <p:graphicFrame>
            <p:nvGraphicFramePr>
              <p:cNvPr id="4" name="表格 3"/>
              <p:cNvGraphicFramePr>
                <a:graphicFrameLocks noGrp="1"/>
              </p:cNvGraphicFramePr>
              <p:nvPr>
                <p:extLst>
                  <p:ext uri="{D42A27DB-BD31-4B8C-83A1-F6EECF244321}">
                    <p14:modId xmlns:p14="http://schemas.microsoft.com/office/powerpoint/2010/main" val="2209483751"/>
                  </p:ext>
                </p:extLst>
              </p:nvPr>
            </p:nvGraphicFramePr>
            <p:xfrm>
              <a:off x="125413" y="3657600"/>
              <a:ext cx="8915400" cy="1571816"/>
            </p:xfrm>
            <a:graphic>
              <a:graphicData uri="http://schemas.openxmlformats.org/drawingml/2006/table">
                <a:tbl>
                  <a:tblPr firstRow="1" bandRow="1">
                    <a:tableStyleId>{5C22544A-7EE6-4342-B048-85BDC9FD1C3A}</a:tableStyleId>
                  </a:tblPr>
                  <a:tblGrid>
                    <a:gridCol w="1828799"/>
                    <a:gridCol w="1524000"/>
                    <a:gridCol w="1676400"/>
                    <a:gridCol w="1752600"/>
                    <a:gridCol w="2133601"/>
                  </a:tblGrid>
                  <a:tr h="535496">
                    <a:tc>
                      <a:txBody>
                        <a:bodyPr/>
                        <a:lstStyle/>
                        <a:p>
                          <a:pPr algn="ct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119920" t="-2273" r="-364542" b="-2045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200727" t="-2273" r="-232727" b="-2045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287153" t="-2273" r="-122222" b="-2045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318571" t="-2273" r="-571" b="-204545"/>
                          </a:stretch>
                        </a:blipFill>
                      </a:tcPr>
                    </a:tc>
                  </a:tr>
                  <a:tr h="518160">
                    <a:tc>
                      <a:txBody>
                        <a:bodyPr/>
                        <a:lstStyle/>
                        <a:p>
                          <a:pPr algn="ctr"/>
                          <a:r>
                            <a:rPr lang="en-US" altLang="zh-CN" sz="1400" dirty="0" smtClean="0">
                              <a:solidFill>
                                <a:schemeClr val="tx1"/>
                              </a:solidFill>
                            </a:rPr>
                            <a:t>R-D with</a:t>
                          </a:r>
                          <a:r>
                            <a:rPr lang="en-US" altLang="zh-CN" sz="1400" baseline="0" dirty="0" smtClean="0">
                              <a:solidFill>
                                <a:schemeClr val="tx1"/>
                              </a:solidFill>
                            </a:rPr>
                            <a:t> correlation receiver</a:t>
                          </a:r>
                          <a:endParaRPr lang="zh-CN"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119920" t="-105882" r="-364542" b="-11176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200727" t="-105882" r="-232727" b="-11176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287153" t="-105882" r="-122222" b="-11176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318571" t="-105882" r="-571" b="-111765"/>
                          </a:stretch>
                        </a:blipFill>
                      </a:tcPr>
                    </a:tc>
                  </a:tr>
                  <a:tr h="518160">
                    <a:tc>
                      <a:txBody>
                        <a:bodyPr/>
                        <a:lstStyle/>
                        <a:p>
                          <a:pPr algn="ctr"/>
                          <a:r>
                            <a:rPr lang="en-US" altLang="zh-CN" sz="1400" dirty="0" smtClean="0">
                              <a:solidFill>
                                <a:schemeClr val="tx1"/>
                              </a:solidFill>
                            </a:rPr>
                            <a:t>R-D with matched</a:t>
                          </a:r>
                          <a:r>
                            <a:rPr lang="en-US" altLang="zh-CN" sz="1400" baseline="0" dirty="0" smtClean="0">
                              <a:solidFill>
                                <a:schemeClr val="tx1"/>
                              </a:solidFill>
                            </a:rPr>
                            <a:t> filter receiver</a:t>
                          </a:r>
                          <a:endParaRPr lang="zh-CN"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119920" t="-205882" r="-364542" b="-1176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200727" t="-205882" r="-232727" b="-1176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287153" t="-205882" r="-122222" b="-1176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3"/>
                          <a:stretch>
                            <a:fillRect l="-318571" t="-205882" r="-571" b="-11765"/>
                          </a:stretch>
                        </a:blipFill>
                      </a:tcPr>
                    </a:tc>
                  </a:tr>
                </a:tbl>
              </a:graphicData>
            </a:graphic>
          </p:graphicFrame>
        </mc:Fallback>
      </mc:AlternateContent>
      <p:sp>
        <p:nvSpPr>
          <p:cNvPr id="6" name="矩形 5"/>
          <p:cNvSpPr/>
          <p:nvPr/>
        </p:nvSpPr>
        <p:spPr>
          <a:xfrm>
            <a:off x="3561323" y="1676400"/>
            <a:ext cx="5479490" cy="1815882"/>
          </a:xfrm>
          <a:prstGeom prst="rect">
            <a:avLst/>
          </a:prstGeom>
        </p:spPr>
        <p:txBody>
          <a:bodyPr wrap="square">
            <a:spAutoFit/>
          </a:bodyPr>
          <a:lstStyle/>
          <a:p>
            <a:pPr marL="0" indent="-457200" algn="just">
              <a:spcBef>
                <a:spcPts val="0"/>
              </a:spcBef>
              <a:spcAft>
                <a:spcPts val="0"/>
              </a:spcAft>
              <a:buFont typeface="Arial" panose="020B0604020202020204" pitchFamily="34" charset="0"/>
              <a:buChar char="•"/>
            </a:pPr>
            <a:r>
              <a:rPr lang="en-US" altLang="zh-CN" sz="1400" kern="0" dirty="0">
                <a:solidFill>
                  <a:srgbClr val="000000"/>
                </a:solidFill>
              </a:rPr>
              <a:t>The 3dB </a:t>
            </a:r>
            <a:r>
              <a:rPr lang="en-US" altLang="zh-CN" sz="1400" kern="0" dirty="0" err="1">
                <a:solidFill>
                  <a:srgbClr val="000000"/>
                </a:solidFill>
              </a:rPr>
              <a:t>mainlobe</a:t>
            </a:r>
            <a:r>
              <a:rPr lang="en-US" altLang="zh-CN" sz="1400" kern="0" dirty="0">
                <a:solidFill>
                  <a:srgbClr val="000000"/>
                </a:solidFill>
              </a:rPr>
              <a:t> width along range is defined as the range resolution. </a:t>
            </a:r>
            <a:endParaRPr lang="en-US" altLang="zh-CN" sz="1400" kern="0" dirty="0" smtClean="0">
              <a:solidFill>
                <a:srgbClr val="000000"/>
              </a:solidFill>
            </a:endParaRPr>
          </a:p>
          <a:p>
            <a:pPr marL="0" indent="-457200" algn="just">
              <a:spcBef>
                <a:spcPts val="0"/>
              </a:spcBef>
              <a:spcAft>
                <a:spcPts val="0"/>
              </a:spcAft>
              <a:buFont typeface="Arial" panose="020B0604020202020204" pitchFamily="34" charset="0"/>
              <a:buChar char="•"/>
            </a:pPr>
            <a:r>
              <a:rPr lang="en-US" altLang="zh-CN" sz="1400" kern="0" dirty="0" smtClean="0">
                <a:solidFill>
                  <a:srgbClr val="000000"/>
                </a:solidFill>
              </a:rPr>
              <a:t>The </a:t>
            </a:r>
            <a:r>
              <a:rPr lang="en-US" altLang="zh-CN" sz="1400" kern="0" dirty="0">
                <a:solidFill>
                  <a:srgbClr val="000000"/>
                </a:solidFill>
              </a:rPr>
              <a:t>maximum detection range is defined as the unambiguous range. </a:t>
            </a:r>
            <a:endParaRPr lang="en-US" altLang="zh-CN" sz="1400" kern="0" dirty="0" smtClean="0">
              <a:solidFill>
                <a:srgbClr val="000000"/>
              </a:solidFill>
            </a:endParaRPr>
          </a:p>
          <a:p>
            <a:pPr marL="0" indent="-457200" algn="just">
              <a:spcBef>
                <a:spcPts val="0"/>
              </a:spcBef>
              <a:spcAft>
                <a:spcPts val="0"/>
              </a:spcAft>
              <a:buFont typeface="Arial" panose="020B0604020202020204" pitchFamily="34" charset="0"/>
              <a:buChar char="•"/>
            </a:pPr>
            <a:r>
              <a:rPr lang="en-US" altLang="zh-CN" sz="1400" kern="0" dirty="0" smtClean="0">
                <a:solidFill>
                  <a:srgbClr val="000000"/>
                </a:solidFill>
                <a:cs typeface="ＭＳ Ｐゴシック" charset="0"/>
              </a:rPr>
              <a:t>The </a:t>
            </a:r>
            <a:r>
              <a:rPr lang="en-US" altLang="zh-CN" sz="1400" kern="0" dirty="0">
                <a:solidFill>
                  <a:srgbClr val="000000"/>
                </a:solidFill>
                <a:cs typeface="ＭＳ Ｐゴシック" charset="0"/>
              </a:rPr>
              <a:t>3dB </a:t>
            </a:r>
            <a:r>
              <a:rPr lang="en-US" altLang="zh-CN" sz="1400" kern="0" dirty="0" err="1">
                <a:solidFill>
                  <a:srgbClr val="000000"/>
                </a:solidFill>
                <a:cs typeface="ＭＳ Ｐゴシック" charset="0"/>
              </a:rPr>
              <a:t>mainlobe</a:t>
            </a:r>
            <a:r>
              <a:rPr lang="en-US" altLang="zh-CN" sz="1400" kern="0" dirty="0">
                <a:solidFill>
                  <a:srgbClr val="000000"/>
                </a:solidFill>
                <a:cs typeface="ＭＳ Ｐゴシック" charset="0"/>
              </a:rPr>
              <a:t> width along the Doppler dimension is defined as the Doppler resolution. </a:t>
            </a:r>
            <a:endParaRPr lang="en-US" altLang="zh-CN" sz="1400" kern="0" dirty="0" smtClean="0">
              <a:solidFill>
                <a:srgbClr val="000000"/>
              </a:solidFill>
              <a:cs typeface="ＭＳ Ｐゴシック" charset="0"/>
            </a:endParaRPr>
          </a:p>
          <a:p>
            <a:pPr marL="0" indent="-457200" algn="just">
              <a:spcBef>
                <a:spcPts val="0"/>
              </a:spcBef>
              <a:spcAft>
                <a:spcPts val="0"/>
              </a:spcAft>
              <a:buFont typeface="Arial" panose="020B0604020202020204" pitchFamily="34" charset="0"/>
              <a:buChar char="•"/>
            </a:pPr>
            <a:r>
              <a:rPr lang="en-US" altLang="zh-CN" sz="1400" kern="0" dirty="0" smtClean="0">
                <a:solidFill>
                  <a:srgbClr val="000000"/>
                </a:solidFill>
                <a:cs typeface="ＭＳ Ｐゴシック" charset="0"/>
              </a:rPr>
              <a:t>The maximum Doppler that could be detected is defined as the unambiguous Doppler frequency. </a:t>
            </a:r>
            <a:endParaRPr lang="en-US" altLang="zh-CN" sz="1400" kern="0" dirty="0">
              <a:solidFill>
                <a:srgbClr val="000000"/>
              </a:solidFill>
              <a:cs typeface="ＭＳ Ｐゴシック" charset="0"/>
            </a:endParaRPr>
          </a:p>
        </p:txBody>
      </p:sp>
      <mc:AlternateContent xmlns:mc="http://schemas.openxmlformats.org/markup-compatibility/2006" xmlns:a14="http://schemas.microsoft.com/office/drawing/2010/main">
        <mc:Choice Requires="a14">
          <p:sp>
            <p:nvSpPr>
              <p:cNvPr id="24" name="矩形 23"/>
              <p:cNvSpPr/>
              <p:nvPr/>
            </p:nvSpPr>
            <p:spPr>
              <a:xfrm>
                <a:off x="696913" y="5257800"/>
                <a:ext cx="7950328" cy="1169551"/>
              </a:xfrm>
              <a:prstGeom prst="rect">
                <a:avLst/>
              </a:prstGeom>
            </p:spPr>
            <p:txBody>
              <a:bodyPr wrap="square">
                <a:spAutoFit/>
              </a:bodyPr>
              <a:lstStyle/>
              <a:p>
                <a:pPr marL="285750" indent="-285750" algn="just">
                  <a:spcBef>
                    <a:spcPts val="0"/>
                  </a:spcBef>
                  <a:spcAft>
                    <a:spcPts val="0"/>
                  </a:spcAft>
                  <a:buFont typeface="Arial" panose="020B0604020202020204" pitchFamily="34" charset="0"/>
                  <a:buChar char="•"/>
                </a:pPr>
                <a14:m>
                  <m:oMath xmlns:m="http://schemas.openxmlformats.org/officeDocument/2006/math">
                    <m:r>
                      <a:rPr lang="en-US" altLang="zh-CN" sz="1400" i="1" kern="0">
                        <a:solidFill>
                          <a:srgbClr val="000000"/>
                        </a:solidFill>
                        <a:latin typeface="Cambria Math" panose="02040503050406030204" pitchFamily="18" charset="0"/>
                        <a:ea typeface="Cambria Math" panose="02040503050406030204" pitchFamily="18" charset="0"/>
                      </a:rPr>
                      <m:t>𝐵</m:t>
                    </m:r>
                  </m:oMath>
                </a14:m>
                <a:r>
                  <a:rPr lang="en-US" altLang="zh-CN" sz="1400" i="1" kern="0" dirty="0" smtClean="0">
                    <a:solidFill>
                      <a:srgbClr val="000000"/>
                    </a:solidFill>
                    <a:latin typeface="Cambria Math" panose="02040503050406030204" pitchFamily="18" charset="0"/>
                    <a:ea typeface="Cambria Math" panose="02040503050406030204" pitchFamily="18" charset="0"/>
                  </a:rPr>
                  <a:t> </a:t>
                </a:r>
                <a:r>
                  <a:rPr lang="en-US" altLang="zh-CN" sz="1400" kern="0" dirty="0">
                    <a:solidFill>
                      <a:srgbClr val="000000"/>
                    </a:solidFill>
                  </a:rPr>
                  <a:t>is the signal bandwidth.</a:t>
                </a:r>
              </a:p>
              <a:p>
                <a:pPr marL="285750" indent="-285750" algn="just">
                  <a:spcBef>
                    <a:spcPts val="0"/>
                  </a:spcBef>
                  <a:spcAft>
                    <a:spcPts val="0"/>
                  </a:spcAft>
                  <a:buFont typeface="Arial" panose="020B0604020202020204" pitchFamily="34" charset="0"/>
                  <a:buChar char="•"/>
                </a:pPr>
                <a14:m>
                  <m:oMath xmlns:m="http://schemas.openxmlformats.org/officeDocument/2006/math">
                    <m:sSub>
                      <m:sSubPr>
                        <m:ctrlPr>
                          <a:rPr lang="en-US" altLang="zh-CN" sz="1400" i="1" kern="0">
                            <a:solidFill>
                              <a:srgbClr val="000000"/>
                            </a:solidFill>
                            <a:latin typeface="Cambria Math" panose="02040503050406030204" pitchFamily="18" charset="0"/>
                            <a:ea typeface="Cambria Math" panose="02040503050406030204" pitchFamily="18" charset="0"/>
                          </a:rPr>
                        </m:ctrlPr>
                      </m:sSubPr>
                      <m:e>
                        <m:r>
                          <a:rPr lang="en-US" altLang="zh-CN" sz="1400" i="1" kern="0">
                            <a:solidFill>
                              <a:srgbClr val="000000"/>
                            </a:solidFill>
                            <a:latin typeface="Cambria Math" panose="02040503050406030204" pitchFamily="18" charset="0"/>
                            <a:ea typeface="Cambria Math" panose="02040503050406030204" pitchFamily="18" charset="0"/>
                          </a:rPr>
                          <m:t>𝑇</m:t>
                        </m:r>
                      </m:e>
                      <m:sub>
                        <m:r>
                          <a:rPr lang="en-US" altLang="zh-CN" sz="1400" i="1" kern="0">
                            <a:solidFill>
                              <a:srgbClr val="000000"/>
                            </a:solidFill>
                            <a:latin typeface="Cambria Math" panose="02040503050406030204" pitchFamily="18" charset="0"/>
                            <a:ea typeface="Cambria Math" panose="02040503050406030204" pitchFamily="18" charset="0"/>
                          </a:rPr>
                          <m:t>𝑃𝑅𝐼</m:t>
                        </m:r>
                      </m:sub>
                    </m:sSub>
                  </m:oMath>
                </a14:m>
                <a:r>
                  <a:rPr lang="en-US" altLang="zh-CN" sz="1400" kern="0" dirty="0" smtClean="0">
                    <a:solidFill>
                      <a:srgbClr val="000000"/>
                    </a:solidFill>
                  </a:rPr>
                  <a:t> is the pulse repetition interval.</a:t>
                </a:r>
              </a:p>
              <a:p>
                <a:pPr marL="285750" indent="-285750" algn="just">
                  <a:spcBef>
                    <a:spcPts val="0"/>
                  </a:spcBef>
                  <a:spcAft>
                    <a:spcPts val="0"/>
                  </a:spcAft>
                  <a:buFont typeface="Arial" panose="020B0604020202020204" pitchFamily="34" charset="0"/>
                  <a:buChar char="•"/>
                </a:pPr>
                <a14:m>
                  <m:oMath xmlns:m="http://schemas.openxmlformats.org/officeDocument/2006/math">
                    <m:sSub>
                      <m:sSubPr>
                        <m:ctrlPr>
                          <a:rPr lang="en-US" altLang="zh-CN" sz="1400" i="1" kern="0">
                            <a:solidFill>
                              <a:srgbClr val="000000"/>
                            </a:solidFill>
                            <a:latin typeface="Cambria Math" panose="02040503050406030204" pitchFamily="18" charset="0"/>
                            <a:ea typeface="Cambria Math" panose="02040503050406030204" pitchFamily="18" charset="0"/>
                          </a:rPr>
                        </m:ctrlPr>
                      </m:sSubPr>
                      <m:e>
                        <m:r>
                          <a:rPr lang="en-US" altLang="zh-CN" sz="1400" i="1" kern="0">
                            <a:solidFill>
                              <a:srgbClr val="000000"/>
                            </a:solidFill>
                            <a:latin typeface="Cambria Math" panose="02040503050406030204" pitchFamily="18" charset="0"/>
                            <a:ea typeface="Cambria Math" panose="02040503050406030204" pitchFamily="18" charset="0"/>
                          </a:rPr>
                          <m:t>𝑇</m:t>
                        </m:r>
                      </m:e>
                      <m:sub>
                        <m:r>
                          <a:rPr lang="en-US" altLang="zh-CN" sz="1400" i="1" kern="0">
                            <a:solidFill>
                              <a:srgbClr val="000000"/>
                            </a:solidFill>
                            <a:latin typeface="Cambria Math" panose="02040503050406030204" pitchFamily="18" charset="0"/>
                            <a:ea typeface="Cambria Math" panose="02040503050406030204" pitchFamily="18" charset="0"/>
                          </a:rPr>
                          <m:t>𝐶𝑃𝐼</m:t>
                        </m:r>
                      </m:sub>
                    </m:sSub>
                  </m:oMath>
                </a14:m>
                <a:r>
                  <a:rPr lang="en-US" altLang="zh-CN" sz="1400" kern="0" dirty="0" smtClean="0">
                    <a:solidFill>
                      <a:srgbClr val="000000"/>
                    </a:solidFill>
                  </a:rPr>
                  <a:t> is the coherent processing time.</a:t>
                </a:r>
              </a:p>
              <a:p>
                <a:pPr marL="285750" indent="-285750" algn="just">
                  <a:spcBef>
                    <a:spcPts val="0"/>
                  </a:spcBef>
                  <a:spcAft>
                    <a:spcPts val="0"/>
                  </a:spcAft>
                  <a:buFont typeface="Arial" panose="020B0604020202020204" pitchFamily="34" charset="0"/>
                  <a:buChar char="•"/>
                </a:pPr>
                <a14:m>
                  <m:oMath xmlns:m="http://schemas.openxmlformats.org/officeDocument/2006/math">
                    <m:r>
                      <a:rPr lang="en-US" altLang="zh-CN" sz="1400" i="1" kern="0">
                        <a:solidFill>
                          <a:srgbClr val="000000"/>
                        </a:solidFill>
                        <a:latin typeface="Cambria Math" panose="02040503050406030204" pitchFamily="18" charset="0"/>
                      </a:rPr>
                      <m:t>𝑃𝑅𝐹</m:t>
                    </m:r>
                  </m:oMath>
                </a14:m>
                <a:r>
                  <a:rPr lang="en-US" altLang="zh-CN" sz="1400" kern="0" dirty="0" smtClean="0">
                    <a:solidFill>
                      <a:srgbClr val="000000"/>
                    </a:solidFill>
                  </a:rPr>
                  <a:t> is the pulse repetition frequency.</a:t>
                </a:r>
              </a:p>
              <a:p>
                <a:pPr marL="285750" indent="-285750" algn="just">
                  <a:spcBef>
                    <a:spcPts val="0"/>
                  </a:spcBef>
                  <a:spcAft>
                    <a:spcPts val="0"/>
                  </a:spcAft>
                  <a:buFont typeface="Arial" panose="020B0604020202020204" pitchFamily="34" charset="0"/>
                  <a:buChar char="•"/>
                </a:pPr>
                <a14:m>
                  <m:oMath xmlns:m="http://schemas.openxmlformats.org/officeDocument/2006/math">
                    <m:sSub>
                      <m:sSubPr>
                        <m:ctrlPr>
                          <a:rPr lang="en-US" altLang="zh-CN" sz="1400" i="1" kern="0">
                            <a:solidFill>
                              <a:srgbClr val="000000"/>
                            </a:solidFill>
                            <a:latin typeface="Cambria Math" panose="02040503050406030204" pitchFamily="18" charset="0"/>
                          </a:rPr>
                        </m:ctrlPr>
                      </m:sSubPr>
                      <m:e>
                        <m:r>
                          <a:rPr lang="en-US" altLang="zh-CN" sz="1400" i="1" kern="0">
                            <a:solidFill>
                              <a:srgbClr val="000000"/>
                            </a:solidFill>
                            <a:latin typeface="Cambria Math" panose="02040503050406030204" pitchFamily="18" charset="0"/>
                          </a:rPr>
                          <m:t>𝑓</m:t>
                        </m:r>
                      </m:e>
                      <m:sub>
                        <m:r>
                          <a:rPr lang="en-US" altLang="zh-CN" sz="1400" i="1" kern="0">
                            <a:solidFill>
                              <a:srgbClr val="000000"/>
                            </a:solidFill>
                            <a:latin typeface="Cambria Math" panose="02040503050406030204" pitchFamily="18" charset="0"/>
                          </a:rPr>
                          <m:t>𝑠</m:t>
                        </m:r>
                      </m:sub>
                    </m:sSub>
                  </m:oMath>
                </a14:m>
                <a:r>
                  <a:rPr lang="en-US" altLang="zh-CN" sz="1400" kern="0" dirty="0" smtClean="0">
                    <a:solidFill>
                      <a:srgbClr val="000000"/>
                    </a:solidFill>
                  </a:rPr>
                  <a:t> is the sampling frequency.</a:t>
                </a:r>
              </a:p>
            </p:txBody>
          </p:sp>
        </mc:Choice>
        <mc:Fallback xmlns="">
          <p:sp>
            <p:nvSpPr>
              <p:cNvPr id="24" name="矩形 23"/>
              <p:cNvSpPr>
                <a:spLocks noRot="1" noChangeAspect="1" noMove="1" noResize="1" noEditPoints="1" noAdjustHandles="1" noChangeArrowheads="1" noChangeShapeType="1" noTextEdit="1"/>
              </p:cNvSpPr>
              <p:nvPr/>
            </p:nvSpPr>
            <p:spPr>
              <a:xfrm>
                <a:off x="696913" y="5257800"/>
                <a:ext cx="7950328" cy="1169551"/>
              </a:xfrm>
              <a:prstGeom prst="rect">
                <a:avLst/>
              </a:prstGeom>
              <a:blipFill rotWithShape="0">
                <a:blip r:embed="rId4"/>
                <a:stretch>
                  <a:fillRect l="-77" t="-1047" b="-471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38530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102474</TotalTime>
  <Words>1435</Words>
  <Application>Microsoft Office PowerPoint</Application>
  <PresentationFormat>全屏显示(4:3)</PresentationFormat>
  <Paragraphs>232</Paragraphs>
  <Slides>15</Slides>
  <Notes>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MS PGothic</vt:lpstr>
      <vt:lpstr>MS PGothic</vt:lpstr>
      <vt:lpstr>Arial</vt:lpstr>
      <vt:lpstr>Book Antiqua</vt:lpstr>
      <vt:lpstr>Cambria Math</vt:lpstr>
      <vt:lpstr>Times New Roman</vt:lpstr>
      <vt:lpstr>Wingdings</vt:lpstr>
      <vt:lpstr>802-11-Submission</vt:lpstr>
      <vt:lpstr>Discussion on WLAN sensing sequence design - follow up</vt:lpstr>
      <vt:lpstr>Outline </vt:lpstr>
      <vt:lpstr>Abstract</vt:lpstr>
      <vt:lpstr> Definition of ambiguity function</vt:lpstr>
      <vt:lpstr>Analysis of ambiguity function</vt:lpstr>
      <vt:lpstr>Two types of receivers</vt:lpstr>
      <vt:lpstr>R-D with correlation receiver </vt:lpstr>
      <vt:lpstr>R-D with matched filter receiver </vt:lpstr>
      <vt:lpstr>Analysis of R-D map</vt:lpstr>
      <vt:lpstr>PowerPoint 演示文稿</vt:lpstr>
      <vt:lpstr>Metrics for range Doppler map</vt:lpstr>
      <vt:lpstr>Comparison of ambiguity function and R-D map</vt:lpstr>
      <vt:lpstr>Summary </vt:lpstr>
      <vt:lpstr>References</vt:lpstr>
      <vt:lpstr>Annex: sensing the slow moving target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WLAN sensing sequence design - follow up</dc:title>
  <dc:creator>durui (D)</dc:creator>
  <cp:lastModifiedBy>durui (D)</cp:lastModifiedBy>
  <cp:revision>784</cp:revision>
  <cp:lastPrinted>1998-02-10T13:28:06Z</cp:lastPrinted>
  <dcterms:created xsi:type="dcterms:W3CDTF">2007-04-17T18:10:23Z</dcterms:created>
  <dcterms:modified xsi:type="dcterms:W3CDTF">2020-09-28T15:09:14Z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(3)KH8O5xX7MtV/FtRu+KfgQU4C6WmdGigMDJkqieqevdXCCLiwgP3TYtjk23oJrv15XVrlov6f
XJx3UsWjDJ18jF+4gIzzjmXMUlFsFem+jsTMTcU/GN0T5QPBb5Ft1iWRQTEVHWObwLf+mI3j
U/eYoDKJn7XvcDWbdb10Oc7Q4EH3N8y+V633TbbS+L6c2pZ/pLDYq/slc6W+rmbfQW2//JR/
7ZYg7tAmmoN6jWuZ1Q</vt:lpwstr>
  </property>
  <property fmtid="{D5CDD505-2E9C-101B-9397-08002B2CF9AE}" pid="10" name="_2015_ms_pID_7253431">
    <vt:lpwstr>eVVcSao4ppSNiqA7b2ULS/sn+M7D4jORM/DEwqGdzvVCBxYC+tVXnE
aDRKdVcBgehtE5lZvCZTeY4Qjrgycc0kpG8Bg4BiSpxKIi1Y5tdPV8lKPp1u0Gla4Qtcdb9v
jYW/uhqFYPN5RNNU1k8anjMUSPUmjTHgAcmCoNxb6yg0SEUZT2pq0oEv9o+O4wMZ0Z0EaVs7
i3NPFW+zKsuAHWRC23w/yoTX0xgFSOOpqpX8</vt:lpwstr>
  </property>
  <property fmtid="{D5CDD505-2E9C-101B-9397-08002B2CF9AE}" pid="11" name="_2015_ms_pID_7253432">
    <vt:lpwstr>6zXr2UlHH0ako7Hv+YKjlvM=</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1594688489</vt:lpwstr>
  </property>
</Properties>
</file>