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42" r:id="rId3"/>
    <p:sldId id="348" r:id="rId4"/>
    <p:sldId id="350" r:id="rId5"/>
    <p:sldId id="349" r:id="rId6"/>
    <p:sldId id="345" r:id="rId7"/>
    <p:sldId id="34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3" autoAdjust="0"/>
    <p:restoredTop sz="99548" autoAdjust="0"/>
  </p:normalViewPr>
  <p:slideViewPr>
    <p:cSldViewPr>
      <p:cViewPr varScale="1">
        <p:scale>
          <a:sx n="167" d="100"/>
          <a:sy n="167" d="100"/>
        </p:scale>
        <p:origin x="1618" y="11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124" d="100"/>
          <a:sy n="124" d="100"/>
        </p:scale>
        <p:origin x="4939"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802.11-20/1503r0</a:t>
            </a:r>
            <a:endParaRPr lang="en-US" dirty="0"/>
          </a:p>
        </p:txBody>
      </p:sp>
      <p:sp>
        <p:nvSpPr>
          <p:cNvPr id="2051" name="Rectangle 3"/>
          <p:cNvSpPr>
            <a:spLocks noGrp="1" noChangeArrowheads="1"/>
          </p:cNvSpPr>
          <p:nvPr>
            <p:ph type="dt" idx="1"/>
          </p:nvPr>
        </p:nvSpPr>
        <p:spPr bwMode="auto">
          <a:xfrm>
            <a:off x="654050" y="95706"/>
            <a:ext cx="6828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smtClean="0"/>
              <a:t>Sep 2020</a:t>
            </a:r>
            <a:endParaRPr lang="en-US"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Sep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Sep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Sep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Sep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 2020</a:t>
            </a:r>
            <a:endParaRPr lang="en-US" dirty="0"/>
          </a:p>
        </p:txBody>
      </p:sp>
      <p:sp>
        <p:nvSpPr>
          <p:cNvPr id="1029" name="Rectangle 5"/>
          <p:cNvSpPr>
            <a:spLocks noGrp="1" noChangeArrowheads="1"/>
          </p:cNvSpPr>
          <p:nvPr>
            <p:ph type="ftr" sz="quarter" idx="3"/>
          </p:nvPr>
        </p:nvSpPr>
        <p:spPr bwMode="auto">
          <a:xfrm>
            <a:off x="7059544" y="6475413"/>
            <a:ext cx="1484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Ruchen Duan,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802.11-20/1503r1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1.x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dirty="0" smtClean="0"/>
              <a:t>HE ER SU PPDU  for Control </a:t>
            </a:r>
            <a:r>
              <a:rPr lang="en-US" dirty="0"/>
              <a:t>F</a:t>
            </a:r>
            <a:r>
              <a:rPr lang="en-US" dirty="0" smtClean="0"/>
              <a:t>rame</a:t>
            </a:r>
          </a:p>
        </p:txBody>
      </p:sp>
      <p:sp>
        <p:nvSpPr>
          <p:cNvPr id="1030" name="Rectangle 6"/>
          <p:cNvSpPr>
            <a:spLocks noGrp="1" noChangeArrowheads="1"/>
          </p:cNvSpPr>
          <p:nvPr>
            <p:ph idx="1"/>
          </p:nvPr>
        </p:nvSpPr>
        <p:spPr>
          <a:xfrm>
            <a:off x="642938" y="1752600"/>
            <a:ext cx="7772400" cy="381000"/>
          </a:xfrm>
        </p:spPr>
        <p:txBody>
          <a:bodyPr/>
          <a:lstStyle/>
          <a:p>
            <a:pPr algn="ctr">
              <a:buFontTx/>
              <a:buNone/>
            </a:pPr>
            <a:r>
              <a:rPr lang="en-US" sz="2000" dirty="0" smtClean="0"/>
              <a:t>Date:</a:t>
            </a:r>
            <a:r>
              <a:rPr lang="en-US" sz="2000" b="0" dirty="0" smtClean="0"/>
              <a:t> 2020-09-16</a:t>
            </a:r>
          </a:p>
        </p:txBody>
      </p:sp>
      <p:sp>
        <p:nvSpPr>
          <p:cNvPr id="1027" name="Date Placeholder 3"/>
          <p:cNvSpPr>
            <a:spLocks noGrp="1"/>
          </p:cNvSpPr>
          <p:nvPr>
            <p:ph type="dt" sz="half" idx="10"/>
          </p:nvPr>
        </p:nvSpPr>
        <p:spPr>
          <a:xfrm>
            <a:off x="696913" y="332601"/>
            <a:ext cx="878446" cy="276999"/>
          </a:xfrm>
        </p:spPr>
        <p:txBody>
          <a:bodyPr/>
          <a:lstStyle/>
          <a:p>
            <a:pPr>
              <a:defRPr/>
            </a:pPr>
            <a:r>
              <a:rPr lang="en-US" smtClean="0"/>
              <a:t>Sep 2020</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1028" name="Footer Placeholder 4"/>
          <p:cNvSpPr>
            <a:spLocks noGrp="1"/>
          </p:cNvSpPr>
          <p:nvPr>
            <p:ph type="ftr" sz="quarter" idx="3"/>
          </p:nvPr>
        </p:nvSpPr>
        <p:spPr/>
        <p:txBody>
          <a:bodyPr/>
          <a:lstStyle/>
          <a:p>
            <a:pPr>
              <a:defRPr/>
            </a:pPr>
            <a:r>
              <a:rPr lang="en-US" altLang="ko-KR" dirty="0"/>
              <a:t>Ruchen Duan, Samsung</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254356368"/>
              </p:ext>
            </p:extLst>
          </p:nvPr>
        </p:nvGraphicFramePr>
        <p:xfrm>
          <a:off x="530225" y="2819400"/>
          <a:ext cx="8035925" cy="3765550"/>
        </p:xfrm>
        <a:graphic>
          <a:graphicData uri="http://schemas.openxmlformats.org/presentationml/2006/ole">
            <mc:AlternateContent xmlns:mc="http://schemas.openxmlformats.org/markup-compatibility/2006">
              <mc:Choice xmlns:v="urn:schemas-microsoft-com:vml" Requires="v">
                <p:oleObj spid="_x0000_s2326" name="Document" r:id="rId5" imgW="9515886" imgH="4469130" progId="Word.Document.8">
                  <p:embed/>
                </p:oleObj>
              </mc:Choice>
              <mc:Fallback>
                <p:oleObj name="Document" r:id="rId5" imgW="9515886" imgH="4469130" progId="Word.Document.8">
                  <p:embed/>
                  <p:pic>
                    <p:nvPicPr>
                      <p:cNvPr id="0" name="Picture 185"/>
                      <p:cNvPicPr>
                        <a:picLocks noChangeAspect="1" noChangeArrowheads="1"/>
                      </p:cNvPicPr>
                      <p:nvPr/>
                    </p:nvPicPr>
                    <p:blipFill>
                      <a:blip r:embed="rId6"/>
                      <a:srcRect/>
                      <a:stretch>
                        <a:fillRect/>
                      </a:stretch>
                    </p:blipFill>
                    <p:spPr bwMode="auto">
                      <a:xfrm>
                        <a:off x="530225" y="2819400"/>
                        <a:ext cx="8035925" cy="3765550"/>
                      </a:xfrm>
                      <a:prstGeom prst="rect">
                        <a:avLst/>
                      </a:prstGeom>
                      <a:noFill/>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6888"/>
            <a:ext cx="7772400" cy="1066800"/>
          </a:xfrm>
        </p:spPr>
        <p:txBody>
          <a:bodyPr/>
          <a:lstStyle/>
          <a:p>
            <a:r>
              <a:rPr lang="en-US" dirty="0" smtClean="0"/>
              <a:t>Introduction</a:t>
            </a:r>
            <a:endParaRPr lang="en-US" dirty="0"/>
          </a:p>
        </p:txBody>
      </p:sp>
      <p:sp>
        <p:nvSpPr>
          <p:cNvPr id="4" name="Date Placeholder 3"/>
          <p:cNvSpPr>
            <a:spLocks noGrp="1"/>
          </p:cNvSpPr>
          <p:nvPr>
            <p:ph type="dt" sz="half" idx="10"/>
          </p:nvPr>
        </p:nvSpPr>
        <p:spPr>
          <a:xfrm>
            <a:off x="685800" y="304800"/>
            <a:ext cx="878446" cy="276999"/>
          </a:xfrm>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dirty="0"/>
              <a:t>Ruchen Duan, Samsung</a:t>
            </a:r>
          </a:p>
        </p:txBody>
      </p:sp>
      <p:sp>
        <p:nvSpPr>
          <p:cNvPr id="7" name="Content Placeholder 6"/>
          <p:cNvSpPr>
            <a:spLocks noGrp="1"/>
          </p:cNvSpPr>
          <p:nvPr>
            <p:ph idx="1"/>
          </p:nvPr>
        </p:nvSpPr>
        <p:spPr>
          <a:xfrm>
            <a:off x="635269" y="1520396"/>
            <a:ext cx="8305800" cy="4114800"/>
          </a:xfrm>
        </p:spPr>
        <p:txBody>
          <a:bodyPr>
            <a:noAutofit/>
          </a:bodyPr>
          <a:lstStyle/>
          <a:p>
            <a:pPr lvl="0"/>
            <a:r>
              <a:rPr lang="en-US" sz="2000" dirty="0"/>
              <a:t>In Draft </a:t>
            </a:r>
            <a:r>
              <a:rPr lang="en-US" sz="2000" dirty="0" smtClean="0"/>
              <a:t>P802.11ax_D7.0 sub-clause 26.15.2, the spec defines the frame format for control frame as follows: </a:t>
            </a:r>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r>
              <a:rPr lang="en-US" sz="2000" dirty="0" smtClean="0"/>
              <a:t>According to this content, HE ER SU PPDU is only applicable for control frame after association. Prior to association, control frames shall be transmitted in non-HT </a:t>
            </a:r>
            <a:r>
              <a:rPr lang="en-US" sz="2000" dirty="0"/>
              <a:t>format according to Draft </a:t>
            </a:r>
            <a:r>
              <a:rPr lang="en-US" sz="2000" dirty="0" smtClean="0"/>
              <a:t>P802.11REVmd_D4.0 sub-clause 10.6.6.1. </a:t>
            </a:r>
          </a:p>
          <a:p>
            <a:pPr lvl="0"/>
            <a:endParaRPr lang="en-US" sz="2000" dirty="0" smtClean="0"/>
          </a:p>
        </p:txBody>
      </p:sp>
      <p:sp>
        <p:nvSpPr>
          <p:cNvPr id="9" name="Rectangle 8"/>
          <p:cNvSpPr/>
          <p:nvPr/>
        </p:nvSpPr>
        <p:spPr>
          <a:xfrm>
            <a:off x="1066800" y="2286000"/>
            <a:ext cx="6781800" cy="2377574"/>
          </a:xfrm>
          <a:prstGeom prst="rect">
            <a:avLst/>
          </a:prstGeom>
        </p:spPr>
        <p:txBody>
          <a:bodyPr wrap="square">
            <a:spAutoFit/>
          </a:bodyPr>
          <a:lstStyle/>
          <a:p>
            <a:pPr marL="182880" marR="182880">
              <a:lnSpc>
                <a:spcPct val="150000"/>
              </a:lnSpc>
              <a:spcBef>
                <a:spcPts val="1000"/>
              </a:spcBef>
              <a:spcAft>
                <a:spcPts val="800"/>
              </a:spcAft>
            </a:pPr>
            <a:r>
              <a:rPr lang="en-US" sz="1100" i="1" kern="100" dirty="0">
                <a:solidFill>
                  <a:srgbClr val="404040"/>
                </a:solidFill>
                <a:ea typeface="GulimChe"/>
              </a:rPr>
              <a:t>A Control frame sent by an HE STA as a response to an HE ER SU PPDU that does not contain a Trigger frame or frame carrying a TRS Control field should be carried in an HE ER SU PPDU unless the most recently received PPDU sent by a recipient of the HE ER SU PPDU to the HE STA </a:t>
            </a:r>
            <a:r>
              <a:rPr lang="en-US" kern="100" dirty="0">
                <a:highlight>
                  <a:srgbClr val="FFFF00"/>
                </a:highlight>
                <a:ea typeface="GulimChe"/>
              </a:rPr>
              <a:t>after association </a:t>
            </a:r>
            <a:r>
              <a:rPr lang="en-US" sz="1100" i="1" kern="100" dirty="0">
                <a:solidFill>
                  <a:srgbClr val="404040"/>
                </a:solidFill>
                <a:ea typeface="GulimChe"/>
              </a:rPr>
              <a:t>was not an HE ER SU PPDU in which case the Control frame should be carried in non-HT PPDU.</a:t>
            </a:r>
          </a:p>
          <a:p>
            <a:pPr marL="182880" marR="182880">
              <a:lnSpc>
                <a:spcPct val="150000"/>
              </a:lnSpc>
              <a:spcBef>
                <a:spcPts val="1000"/>
              </a:spcBef>
              <a:spcAft>
                <a:spcPts val="800"/>
              </a:spcAft>
            </a:pPr>
            <a:r>
              <a:rPr lang="en-US" sz="1100" i="1" kern="100" dirty="0">
                <a:solidFill>
                  <a:srgbClr val="404040"/>
                </a:solidFill>
                <a:ea typeface="GulimChe"/>
              </a:rPr>
              <a:t>A Control frame sent by an HE STA as a response to an HE SU PPDU or a non-HT PPDU that does not contain a Trigger frame or frame carrying a TRS Control field should be carried in a non-HT PPDU unless the most recent received PPDU sent by a recipient of the HE SU PPDU to the HE STA </a:t>
            </a:r>
            <a:r>
              <a:rPr lang="en-US" kern="100" dirty="0">
                <a:highlight>
                  <a:srgbClr val="FFFF00"/>
                </a:highlight>
                <a:ea typeface="GulimChe"/>
              </a:rPr>
              <a:t>after association</a:t>
            </a:r>
            <a:r>
              <a:rPr lang="en-US" sz="1100" i="1" kern="100" dirty="0">
                <a:solidFill>
                  <a:srgbClr val="404040"/>
                </a:solidFill>
                <a:ea typeface="GulimChe"/>
              </a:rPr>
              <a:t> was an HE ER SU PPDU in which case the Control frame should be carried in an HE ER SU PPDU</a:t>
            </a:r>
          </a:p>
        </p:txBody>
      </p:sp>
    </p:spTree>
    <p:extLst>
      <p:ext uri="{BB962C8B-B14F-4D97-AF65-F5344CB8AC3E}">
        <p14:creationId xmlns:p14="http://schemas.microsoft.com/office/powerpoint/2010/main" val="2384634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Association </a:t>
            </a:r>
            <a:r>
              <a:rPr lang="en-US" altLang="zh-CN" dirty="0"/>
              <a:t>F</a:t>
            </a:r>
            <a:r>
              <a:rPr lang="en-US" altLang="zh-CN" dirty="0" smtClean="0"/>
              <a:t>rame Exchange Sequence</a:t>
            </a:r>
            <a:endParaRPr lang="en-US" dirty="0"/>
          </a:p>
        </p:txBody>
      </p:sp>
      <p:sp>
        <p:nvSpPr>
          <p:cNvPr id="3" name="Content Placeholder 2"/>
          <p:cNvSpPr>
            <a:spLocks noGrp="1"/>
          </p:cNvSpPr>
          <p:nvPr>
            <p:ph idx="1"/>
          </p:nvPr>
        </p:nvSpPr>
        <p:spPr>
          <a:xfrm>
            <a:off x="609600" y="1560000"/>
            <a:ext cx="4617275" cy="4495800"/>
          </a:xfrm>
        </p:spPr>
        <p:txBody>
          <a:bodyPr/>
          <a:lstStyle/>
          <a:p>
            <a:r>
              <a:rPr lang="en-US" sz="2000" b="0" dirty="0" smtClean="0"/>
              <a:t>When the STA is far from the AP, with smaller STA transmitting power, AP and STA have unbalanced link. </a:t>
            </a:r>
          </a:p>
          <a:p>
            <a:r>
              <a:rPr lang="en-US" sz="2000" b="0" dirty="0" smtClean="0"/>
              <a:t>In the association stage, probe request, authentication request and association request, which are management frames, can be sent using HE ER SU PPDU to extend the STA transmission range. </a:t>
            </a:r>
          </a:p>
          <a:p>
            <a:r>
              <a:rPr lang="en-US" sz="2000" b="0" dirty="0" smtClean="0"/>
              <a:t>However, the ACK frames for probe response, authentication response</a:t>
            </a:r>
            <a:r>
              <a:rPr lang="en-US" sz="2000" b="0" dirty="0"/>
              <a:t> and</a:t>
            </a:r>
            <a:r>
              <a:rPr lang="en-US" sz="2000" b="0" dirty="0" smtClean="0"/>
              <a:t> association response may not be heard by the AP. </a:t>
            </a:r>
            <a:endParaRPr lang="en-US" sz="2000" b="0" dirty="0" smtClean="0"/>
          </a:p>
          <a:p>
            <a:r>
              <a:rPr lang="en-US" sz="2000" b="0" dirty="0" smtClean="0"/>
              <a:t>AP may send authentication response and assoc. response many times, which lead to large overhead. </a:t>
            </a:r>
            <a:endParaRPr lang="en-US" sz="2000" dirty="0"/>
          </a:p>
        </p:txBody>
      </p:sp>
      <p:sp>
        <p:nvSpPr>
          <p:cNvPr id="4" name="Date Placeholder 3"/>
          <p:cNvSpPr>
            <a:spLocks noGrp="1"/>
          </p:cNvSpPr>
          <p:nvPr>
            <p:ph type="dt" sz="half" idx="10"/>
          </p:nvPr>
        </p:nvSpPr>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Ruchen Duan, Samsung</a:t>
            </a:r>
            <a:endParaRPr lang="en-US" altLang="ko-KR" dirty="0"/>
          </a:p>
        </p:txBody>
      </p:sp>
      <p:pic>
        <p:nvPicPr>
          <p:cNvPr id="8" name="Picture 7"/>
          <p:cNvPicPr>
            <a:picLocks noChangeAspect="1"/>
          </p:cNvPicPr>
          <p:nvPr/>
        </p:nvPicPr>
        <p:blipFill>
          <a:blip r:embed="rId2"/>
          <a:stretch>
            <a:fillRect/>
          </a:stretch>
        </p:blipFill>
        <p:spPr>
          <a:xfrm>
            <a:off x="5410200" y="1752600"/>
            <a:ext cx="3510901" cy="4110600"/>
          </a:xfrm>
          <a:prstGeom prst="rect">
            <a:avLst/>
          </a:prstGeom>
        </p:spPr>
      </p:pic>
    </p:spTree>
    <p:extLst>
      <p:ext uri="{BB962C8B-B14F-4D97-AF65-F5344CB8AC3E}">
        <p14:creationId xmlns:p14="http://schemas.microsoft.com/office/powerpoint/2010/main" val="1339043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5613"/>
            <a:ext cx="7772400" cy="1066800"/>
          </a:xfrm>
        </p:spPr>
        <p:txBody>
          <a:bodyPr/>
          <a:lstStyle/>
          <a:p>
            <a:r>
              <a:rPr lang="en-US" dirty="0" smtClean="0"/>
              <a:t>Suggestion and Remaining Issues</a:t>
            </a:r>
            <a:endParaRPr lang="en-US" dirty="0"/>
          </a:p>
        </p:txBody>
      </p:sp>
      <p:sp>
        <p:nvSpPr>
          <p:cNvPr id="3" name="Content Placeholder 2"/>
          <p:cNvSpPr>
            <a:spLocks noGrp="1"/>
          </p:cNvSpPr>
          <p:nvPr>
            <p:ph idx="1"/>
          </p:nvPr>
        </p:nvSpPr>
        <p:spPr>
          <a:xfrm>
            <a:off x="609600" y="1600200"/>
            <a:ext cx="7772400" cy="4114800"/>
          </a:xfrm>
        </p:spPr>
        <p:txBody>
          <a:bodyPr/>
          <a:lstStyle/>
          <a:p>
            <a:r>
              <a:rPr lang="en-US" dirty="0" smtClean="0"/>
              <a:t>Hence, we propose to make it possible to transmit ACK in HE ER SU PPDU format during the association </a:t>
            </a:r>
            <a:r>
              <a:rPr lang="en-US" dirty="0" smtClean="0"/>
              <a:t>stage</a:t>
            </a:r>
          </a:p>
          <a:p>
            <a:r>
              <a:rPr lang="en-US" dirty="0" smtClean="0"/>
              <a:t>However</a:t>
            </a:r>
            <a:r>
              <a:rPr lang="en-US" dirty="0"/>
              <a:t>, </a:t>
            </a:r>
            <a:r>
              <a:rPr lang="en-US" dirty="0" smtClean="0"/>
              <a:t>tracking state </a:t>
            </a:r>
            <a:r>
              <a:rPr lang="en-US" dirty="0"/>
              <a:t>of </a:t>
            </a:r>
            <a:r>
              <a:rPr lang="en-US" dirty="0" smtClean="0"/>
              <a:t>each </a:t>
            </a:r>
            <a:r>
              <a:rPr lang="en-US" dirty="0"/>
              <a:t>STA </a:t>
            </a:r>
            <a:r>
              <a:rPr lang="en-US" dirty="0" smtClean="0"/>
              <a:t>is </a:t>
            </a:r>
            <a:r>
              <a:rPr lang="en-US" dirty="0"/>
              <a:t>done after </a:t>
            </a:r>
            <a:r>
              <a:rPr lang="en-US" dirty="0" smtClean="0"/>
              <a:t>association. Therefore, AP cannot </a:t>
            </a:r>
            <a:r>
              <a:rPr lang="en-US" dirty="0"/>
              <a:t>correctly </a:t>
            </a:r>
            <a:r>
              <a:rPr lang="en-US" dirty="0" smtClean="0"/>
              <a:t>set </a:t>
            </a:r>
            <a:r>
              <a:rPr lang="en-US" dirty="0"/>
              <a:t>NAV in </a:t>
            </a:r>
            <a:r>
              <a:rPr lang="en-US" dirty="0" smtClean="0"/>
              <a:t>frames </a:t>
            </a:r>
            <a:r>
              <a:rPr lang="en-US" dirty="0"/>
              <a:t>that </a:t>
            </a:r>
            <a:r>
              <a:rPr lang="en-US" dirty="0" smtClean="0"/>
              <a:t>solicit ACK carried </a:t>
            </a:r>
            <a:r>
              <a:rPr lang="en-US" dirty="0"/>
              <a:t>in ER SU </a:t>
            </a:r>
            <a:r>
              <a:rPr lang="en-US" dirty="0" smtClean="0"/>
              <a:t>PPDU.</a:t>
            </a:r>
          </a:p>
          <a:p>
            <a:r>
              <a:rPr lang="en-US" dirty="0" smtClean="0"/>
              <a:t>Possible solution to solve unbalanced link and the NAV duration issue could be</a:t>
            </a:r>
          </a:p>
          <a:p>
            <a:pPr lvl="1"/>
            <a:r>
              <a:rPr lang="en-US" dirty="0" smtClean="0"/>
              <a:t>AP calculate duration for HE ER SU ACK prior association </a:t>
            </a:r>
          </a:p>
          <a:p>
            <a:pPr lvl="1"/>
            <a:r>
              <a:rPr lang="en-US" dirty="0" smtClean="0"/>
              <a:t>Allow STA to violate the duration field of the soliciting frames during association stage</a:t>
            </a:r>
          </a:p>
          <a:p>
            <a:pPr lvl="1"/>
            <a:r>
              <a:rPr lang="en-US" dirty="0" smtClean="0"/>
              <a:t>Define mechanism to require AP to transmit trigger for RARU</a:t>
            </a:r>
          </a:p>
          <a:p>
            <a:pPr lvl="1"/>
            <a:r>
              <a:rPr lang="en-US" dirty="0" smtClean="0"/>
              <a:t>Other solutions</a:t>
            </a:r>
            <a:endParaRPr lang="en-US" dirty="0" smtClean="0"/>
          </a:p>
        </p:txBody>
      </p:sp>
      <p:sp>
        <p:nvSpPr>
          <p:cNvPr id="4" name="Date Placeholder 3"/>
          <p:cNvSpPr>
            <a:spLocks noGrp="1"/>
          </p:cNvSpPr>
          <p:nvPr>
            <p:ph type="dt" sz="half" idx="10"/>
          </p:nvPr>
        </p:nvSpPr>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Ruchen Duan, Samsung</a:t>
            </a:r>
            <a:endParaRPr lang="en-US" altLang="ko-KR" dirty="0"/>
          </a:p>
        </p:txBody>
      </p:sp>
    </p:spTree>
    <p:extLst>
      <p:ext uri="{BB962C8B-B14F-4D97-AF65-F5344CB8AC3E}">
        <p14:creationId xmlns:p14="http://schemas.microsoft.com/office/powerpoint/2010/main" val="820715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5613"/>
            <a:ext cx="7772400" cy="1066800"/>
          </a:xfrm>
        </p:spPr>
        <p:txBody>
          <a:bodyPr/>
          <a:lstStyle/>
          <a:p>
            <a:r>
              <a:rPr lang="en-US" dirty="0" smtClean="0"/>
              <a:t>Possible Change</a:t>
            </a:r>
            <a:endParaRPr lang="en-US" dirty="0"/>
          </a:p>
        </p:txBody>
      </p:sp>
      <p:sp>
        <p:nvSpPr>
          <p:cNvPr id="3" name="Content Placeholder 2"/>
          <p:cNvSpPr>
            <a:spLocks noGrp="1"/>
          </p:cNvSpPr>
          <p:nvPr>
            <p:ph idx="1"/>
          </p:nvPr>
        </p:nvSpPr>
        <p:spPr>
          <a:xfrm>
            <a:off x="609600" y="1600200"/>
            <a:ext cx="7772400" cy="4114800"/>
          </a:xfrm>
        </p:spPr>
        <p:txBody>
          <a:bodyPr/>
          <a:lstStyle/>
          <a:p>
            <a:pPr lvl="1"/>
            <a:r>
              <a:rPr lang="en-US" dirty="0" smtClean="0"/>
              <a:t>Opt 1: Add </a:t>
            </a:r>
            <a:r>
              <a:rPr lang="en-US" dirty="0" smtClean="0"/>
              <a:t>the following lines in the spec:</a:t>
            </a:r>
          </a:p>
          <a:p>
            <a:pPr marL="457200" lvl="1" indent="0">
              <a:buNone/>
            </a:pPr>
            <a:r>
              <a:rPr lang="en-US" sz="1600" dirty="0" smtClean="0"/>
              <a:t>“</a:t>
            </a:r>
            <a:r>
              <a:rPr lang="en-US" sz="1600" i="1" kern="100" dirty="0" smtClean="0">
                <a:solidFill>
                  <a:srgbClr val="404040"/>
                </a:solidFill>
              </a:rPr>
              <a:t>P</a:t>
            </a:r>
            <a:r>
              <a:rPr lang="en-US" sz="1600" i="1" kern="100" dirty="0" smtClean="0">
                <a:solidFill>
                  <a:srgbClr val="404040"/>
                </a:solidFill>
                <a:ea typeface="GulimChe"/>
              </a:rPr>
              <a:t>rior to association, a control frame sent by an HE STA should be carried in an HE ER SU PPDU </a:t>
            </a:r>
            <a:r>
              <a:rPr lang="en-US" sz="1600" i="1" kern="100" dirty="0" smtClean="0">
                <a:solidFill>
                  <a:srgbClr val="404040"/>
                </a:solidFill>
                <a:ea typeface="GulimChe"/>
              </a:rPr>
              <a:t>if it does not violating the duration field defined in the frame that solicits the control frame in </a:t>
            </a:r>
            <a:r>
              <a:rPr lang="en-US" sz="1600" i="1" kern="100" dirty="0" smtClean="0">
                <a:solidFill>
                  <a:srgbClr val="404040"/>
                </a:solidFill>
                <a:ea typeface="GulimChe"/>
              </a:rPr>
              <a:t>any of these two scenarios: 1. it is a response to an HE ER SU PPDU that does not contain a triggering frame, unless the most recent PPDU sent by this HE STA to the recipient(s) of this control frame was not an HE ER SU PPDU 2. it is a response to an HE </a:t>
            </a:r>
            <a:r>
              <a:rPr lang="en-US" sz="1600" i="1" kern="100" dirty="0">
                <a:solidFill>
                  <a:srgbClr val="404040"/>
                </a:solidFill>
                <a:ea typeface="GulimChe"/>
              </a:rPr>
              <a:t>SU PPDU or a non-HT PPDU that does not contain a </a:t>
            </a:r>
            <a:r>
              <a:rPr lang="en-US" sz="1600" i="1" kern="100" dirty="0" smtClean="0">
                <a:solidFill>
                  <a:srgbClr val="404040"/>
                </a:solidFill>
                <a:ea typeface="GulimChe"/>
              </a:rPr>
              <a:t>triggering frame and the </a:t>
            </a:r>
            <a:r>
              <a:rPr lang="en-US" sz="1600" i="1" kern="100" dirty="0">
                <a:solidFill>
                  <a:srgbClr val="404040"/>
                </a:solidFill>
                <a:ea typeface="GulimChe"/>
              </a:rPr>
              <a:t>most recent </a:t>
            </a:r>
            <a:r>
              <a:rPr lang="en-US" sz="1600" i="1" kern="100" dirty="0" smtClean="0">
                <a:solidFill>
                  <a:srgbClr val="404040"/>
                </a:solidFill>
                <a:ea typeface="GulimChe"/>
              </a:rPr>
              <a:t>PPDU </a:t>
            </a:r>
            <a:r>
              <a:rPr lang="en-US" sz="1600" i="1" kern="100" dirty="0">
                <a:solidFill>
                  <a:srgbClr val="404040"/>
                </a:solidFill>
                <a:ea typeface="GulimChe"/>
              </a:rPr>
              <a:t>sent by </a:t>
            </a:r>
            <a:r>
              <a:rPr lang="en-US" sz="1600" i="1" kern="100" dirty="0" smtClean="0">
                <a:solidFill>
                  <a:srgbClr val="404040"/>
                </a:solidFill>
                <a:ea typeface="GulimChe"/>
              </a:rPr>
              <a:t>this HE STA to the recipient(s) of this control frame was </a:t>
            </a:r>
            <a:r>
              <a:rPr lang="en-US" sz="1600" i="1" kern="100" dirty="0">
                <a:solidFill>
                  <a:srgbClr val="404040"/>
                </a:solidFill>
                <a:ea typeface="GulimChe"/>
              </a:rPr>
              <a:t>an HE ER SU </a:t>
            </a:r>
            <a:r>
              <a:rPr lang="en-US" sz="1600" i="1" kern="100" dirty="0" smtClean="0">
                <a:solidFill>
                  <a:srgbClr val="404040"/>
                </a:solidFill>
                <a:ea typeface="GulimChe"/>
              </a:rPr>
              <a:t>PPDU</a:t>
            </a:r>
            <a:r>
              <a:rPr lang="en-US" sz="1600" i="1" kern="100" dirty="0" smtClean="0">
                <a:solidFill>
                  <a:srgbClr val="404040"/>
                </a:solidFill>
                <a:ea typeface="GulimChe"/>
              </a:rPr>
              <a:t>.</a:t>
            </a:r>
            <a:r>
              <a:rPr lang="en-US" sz="1600" dirty="0" smtClean="0"/>
              <a:t>”</a:t>
            </a:r>
          </a:p>
          <a:p>
            <a:pPr lvl="1"/>
            <a:r>
              <a:rPr lang="en-US" dirty="0">
                <a:solidFill>
                  <a:srgbClr val="000000"/>
                </a:solidFill>
              </a:rPr>
              <a:t>Opt </a:t>
            </a:r>
            <a:r>
              <a:rPr lang="en-US" dirty="0" smtClean="0">
                <a:solidFill>
                  <a:srgbClr val="000000"/>
                </a:solidFill>
              </a:rPr>
              <a:t>2: </a:t>
            </a:r>
            <a:r>
              <a:rPr lang="en-US" dirty="0">
                <a:solidFill>
                  <a:srgbClr val="000000"/>
                </a:solidFill>
              </a:rPr>
              <a:t>Remove the term “after association” in the restrictions</a:t>
            </a:r>
            <a:r>
              <a:rPr lang="en-US" dirty="0" smtClean="0">
                <a:solidFill>
                  <a:srgbClr val="000000"/>
                </a:solidFill>
              </a:rPr>
              <a:t>.</a:t>
            </a:r>
          </a:p>
          <a:p>
            <a:pPr lvl="1"/>
            <a:r>
              <a:rPr lang="en-US" dirty="0" smtClean="0">
                <a:solidFill>
                  <a:srgbClr val="000000"/>
                </a:solidFill>
              </a:rPr>
              <a:t>Opt 3: Add condition for AP to support RARU.  </a:t>
            </a:r>
            <a:endParaRPr lang="en-US" dirty="0">
              <a:solidFill>
                <a:srgbClr val="000000"/>
              </a:solidFill>
            </a:endParaRPr>
          </a:p>
          <a:p>
            <a:pPr marL="457200" lvl="1" indent="0">
              <a:buNone/>
            </a:pPr>
            <a:endParaRPr lang="en-US" sz="1600" dirty="0"/>
          </a:p>
        </p:txBody>
      </p:sp>
      <p:sp>
        <p:nvSpPr>
          <p:cNvPr id="4" name="Date Placeholder 3"/>
          <p:cNvSpPr>
            <a:spLocks noGrp="1"/>
          </p:cNvSpPr>
          <p:nvPr>
            <p:ph type="dt" sz="half" idx="10"/>
          </p:nvPr>
        </p:nvSpPr>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Ruchen Duan, Samsung</a:t>
            </a:r>
            <a:endParaRPr lang="en-US" altLang="ko-KR" dirty="0"/>
          </a:p>
        </p:txBody>
      </p:sp>
    </p:spTree>
    <p:extLst>
      <p:ext uri="{BB962C8B-B14F-4D97-AF65-F5344CB8AC3E}">
        <p14:creationId xmlns:p14="http://schemas.microsoft.com/office/powerpoint/2010/main" val="562592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a:t>
            </a:r>
            <a:r>
              <a:rPr lang="en-US" dirty="0" smtClean="0"/>
              <a:t>1</a:t>
            </a:r>
            <a:endParaRPr lang="en-US" dirty="0"/>
          </a:p>
        </p:txBody>
      </p:sp>
      <p:sp>
        <p:nvSpPr>
          <p:cNvPr id="3" name="Content Placeholder 2"/>
          <p:cNvSpPr>
            <a:spLocks noGrp="1"/>
          </p:cNvSpPr>
          <p:nvPr>
            <p:ph idx="1"/>
          </p:nvPr>
        </p:nvSpPr>
        <p:spPr/>
        <p:txBody>
          <a:bodyPr/>
          <a:lstStyle/>
          <a:p>
            <a:r>
              <a:rPr lang="en-US" dirty="0" smtClean="0"/>
              <a:t>Do you agree to add the following words to </a:t>
            </a:r>
            <a:r>
              <a:rPr lang="en-US" dirty="0"/>
              <a:t>Draft </a:t>
            </a:r>
            <a:r>
              <a:rPr lang="en-US" dirty="0" smtClean="0"/>
              <a:t>P802.11ax_D7.0 </a:t>
            </a:r>
            <a:r>
              <a:rPr lang="en-US" dirty="0"/>
              <a:t>sub-clause 26.15.2</a:t>
            </a:r>
            <a:r>
              <a:rPr lang="en-US" dirty="0" smtClean="0"/>
              <a:t>?</a:t>
            </a:r>
          </a:p>
          <a:p>
            <a:endParaRPr lang="en-US" dirty="0" smtClean="0"/>
          </a:p>
          <a:p>
            <a:endParaRPr lang="en-US" dirty="0"/>
          </a:p>
          <a:p>
            <a:endParaRPr lang="en-US" dirty="0" smtClean="0"/>
          </a:p>
          <a:p>
            <a:endParaRPr lang="en-US" dirty="0" smtClean="0"/>
          </a:p>
          <a:p>
            <a:pPr lvl="1"/>
            <a:endParaRPr lang="en-US" dirty="0" smtClean="0"/>
          </a:p>
          <a:p>
            <a:pPr marL="457200" lvl="1" indent="0">
              <a:buNone/>
            </a:pPr>
            <a:endParaRPr lang="en-US" dirty="0" smtClean="0"/>
          </a:p>
          <a:p>
            <a:pPr lvl="1"/>
            <a:r>
              <a:rPr lang="en-US" dirty="0" smtClean="0"/>
              <a:t>Y</a:t>
            </a:r>
            <a:r>
              <a:rPr lang="en-US" dirty="0" smtClean="0"/>
              <a:t>:</a:t>
            </a:r>
          </a:p>
          <a:p>
            <a:pPr lvl="1"/>
            <a:r>
              <a:rPr lang="en-US" dirty="0" smtClean="0"/>
              <a:t>N:</a:t>
            </a:r>
          </a:p>
          <a:p>
            <a:pPr lvl="1"/>
            <a:r>
              <a:rPr lang="en-US" dirty="0" smtClean="0"/>
              <a:t>A:</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Ruchen Duan, Samsung</a:t>
            </a:r>
            <a:endParaRPr lang="en-US" altLang="ko-KR" dirty="0"/>
          </a:p>
        </p:txBody>
      </p:sp>
      <p:sp>
        <p:nvSpPr>
          <p:cNvPr id="7" name="Rectangle 6"/>
          <p:cNvSpPr/>
          <p:nvPr/>
        </p:nvSpPr>
        <p:spPr>
          <a:xfrm>
            <a:off x="609600" y="2959845"/>
            <a:ext cx="7086600" cy="2308324"/>
          </a:xfrm>
          <a:prstGeom prst="rect">
            <a:avLst/>
          </a:prstGeom>
        </p:spPr>
        <p:txBody>
          <a:bodyPr wrap="square">
            <a:spAutoFit/>
          </a:bodyPr>
          <a:lstStyle/>
          <a:p>
            <a:pPr lvl="1"/>
            <a:r>
              <a:rPr lang="en-US" sz="1600" dirty="0"/>
              <a:t>“</a:t>
            </a:r>
            <a:r>
              <a:rPr lang="en-US" sz="1600" i="1" kern="100" dirty="0">
                <a:solidFill>
                  <a:srgbClr val="404040"/>
                </a:solidFill>
              </a:rPr>
              <a:t>P</a:t>
            </a:r>
            <a:r>
              <a:rPr lang="en-US" sz="1600" i="1" kern="100" dirty="0">
                <a:solidFill>
                  <a:srgbClr val="404040"/>
                </a:solidFill>
                <a:ea typeface="GulimChe"/>
              </a:rPr>
              <a:t>rior to association, a control frame sent by an HE STA should be carried in an HE ER SU PPDU if it does not violating the duration field defined in the frame that solicits the control frame in any of these two scenarios: 1. it is a response to an HE ER SU PPDU that does not contain a triggering frame, unless the most recent PPDU sent by this HE STA to the recipient(s) of this control frame was not an HE ER SU PPDU 2. it is a response to an HE SU PPDU or a non-HT PPDU that does not contain a triggering frame and the most recent PPDU sent by this HE STA to the recipient(s) of this control frame was an HE ER SU PPDU.</a:t>
            </a:r>
            <a:r>
              <a:rPr lang="en-US" sz="1600" dirty="0"/>
              <a:t>”</a:t>
            </a:r>
          </a:p>
        </p:txBody>
      </p:sp>
    </p:spTree>
    <p:extLst>
      <p:ext uri="{BB962C8B-B14F-4D97-AF65-F5344CB8AC3E}">
        <p14:creationId xmlns:p14="http://schemas.microsoft.com/office/powerpoint/2010/main" val="1065855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a:t>
            </a:r>
            <a:r>
              <a:rPr lang="en-US" dirty="0" smtClean="0"/>
              <a:t>2</a:t>
            </a:r>
            <a:endParaRPr lang="en-US" dirty="0"/>
          </a:p>
        </p:txBody>
      </p:sp>
      <p:sp>
        <p:nvSpPr>
          <p:cNvPr id="3" name="Content Placeholder 2"/>
          <p:cNvSpPr>
            <a:spLocks noGrp="1"/>
          </p:cNvSpPr>
          <p:nvPr>
            <p:ph idx="1"/>
          </p:nvPr>
        </p:nvSpPr>
        <p:spPr>
          <a:xfrm>
            <a:off x="699516" y="1522240"/>
            <a:ext cx="7772400" cy="4114800"/>
          </a:xfrm>
        </p:spPr>
        <p:txBody>
          <a:bodyPr/>
          <a:lstStyle/>
          <a:p>
            <a:r>
              <a:rPr lang="en-US" dirty="0" smtClean="0"/>
              <a:t>Do you agree to remove the term “after association” in the following paragraph in </a:t>
            </a:r>
            <a:r>
              <a:rPr lang="en-US" dirty="0"/>
              <a:t>Draft </a:t>
            </a:r>
            <a:r>
              <a:rPr lang="en-US" dirty="0" smtClean="0"/>
              <a:t>P802.11ax_D7.0 </a:t>
            </a:r>
            <a:r>
              <a:rPr lang="en-US" dirty="0"/>
              <a:t>sub-clause 26.15.2</a:t>
            </a:r>
            <a:r>
              <a:rPr lang="en-US" dirty="0" smtClean="0"/>
              <a:t>?</a:t>
            </a:r>
          </a:p>
          <a:p>
            <a:endParaRPr lang="en-US" dirty="0" smtClean="0"/>
          </a:p>
          <a:p>
            <a:endParaRPr lang="en-US" dirty="0"/>
          </a:p>
          <a:p>
            <a:endParaRPr lang="en-US" dirty="0" smtClean="0"/>
          </a:p>
          <a:p>
            <a:endParaRPr lang="en-US" dirty="0"/>
          </a:p>
          <a:p>
            <a:pPr marL="0" indent="0">
              <a:buNone/>
            </a:pPr>
            <a:endParaRPr lang="en-US" dirty="0" smtClean="0"/>
          </a:p>
          <a:p>
            <a:endParaRPr lang="en-US" dirty="0" smtClean="0"/>
          </a:p>
          <a:p>
            <a:pPr lvl="1"/>
            <a:r>
              <a:rPr lang="en-US" dirty="0" smtClean="0"/>
              <a:t>Y:</a:t>
            </a:r>
          </a:p>
          <a:p>
            <a:pPr lvl="1"/>
            <a:r>
              <a:rPr lang="en-US" dirty="0" smtClean="0"/>
              <a:t>N:</a:t>
            </a:r>
          </a:p>
          <a:p>
            <a:pPr lvl="1"/>
            <a:r>
              <a:rPr lang="en-US" dirty="0" smtClean="0"/>
              <a:t>A:</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Sep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Ruchen Duan, Samsung</a:t>
            </a:r>
            <a:endParaRPr lang="en-US" altLang="ko-KR" dirty="0"/>
          </a:p>
        </p:txBody>
      </p:sp>
      <p:sp>
        <p:nvSpPr>
          <p:cNvPr id="7" name="Rectangle 6"/>
          <p:cNvSpPr/>
          <p:nvPr/>
        </p:nvSpPr>
        <p:spPr>
          <a:xfrm>
            <a:off x="744093" y="2743200"/>
            <a:ext cx="7772400" cy="2539157"/>
          </a:xfrm>
          <a:prstGeom prst="rect">
            <a:avLst/>
          </a:prstGeom>
        </p:spPr>
        <p:txBody>
          <a:bodyPr wrap="square">
            <a:spAutoFit/>
          </a:bodyPr>
          <a:lstStyle/>
          <a:p>
            <a:pPr marL="182880" marR="182880">
              <a:lnSpc>
                <a:spcPct val="150000"/>
              </a:lnSpc>
              <a:spcBef>
                <a:spcPts val="1000"/>
              </a:spcBef>
              <a:spcAft>
                <a:spcPts val="800"/>
              </a:spcAft>
            </a:pPr>
            <a:r>
              <a:rPr lang="en-US" i="1" kern="100" dirty="0">
                <a:solidFill>
                  <a:srgbClr val="404040"/>
                </a:solidFill>
                <a:ea typeface="GulimChe"/>
              </a:rPr>
              <a:t>A Control frame sent by an HE STA as a response to an HE ER SU PPDU that does not contain a Trigger frame or frame carrying a TRS Control field should be carried in an HE ER SU PPDU unless the most recently received PPDU sent by a recipient of the HE ER SU PPDU to the HE STA </a:t>
            </a:r>
            <a:r>
              <a:rPr lang="en-US" kern="100" dirty="0">
                <a:highlight>
                  <a:srgbClr val="FFFF00"/>
                </a:highlight>
                <a:ea typeface="GulimChe"/>
              </a:rPr>
              <a:t>after association </a:t>
            </a:r>
            <a:r>
              <a:rPr lang="en-US" i="1" kern="100" dirty="0">
                <a:solidFill>
                  <a:srgbClr val="404040"/>
                </a:solidFill>
                <a:ea typeface="GulimChe"/>
              </a:rPr>
              <a:t>was not an HE ER SU PPDU in which case the Control frame should be carried in non-HT PPDU.</a:t>
            </a:r>
          </a:p>
          <a:p>
            <a:pPr marL="182880" marR="182880">
              <a:lnSpc>
                <a:spcPct val="150000"/>
              </a:lnSpc>
              <a:spcBef>
                <a:spcPts val="1000"/>
              </a:spcBef>
              <a:spcAft>
                <a:spcPts val="800"/>
              </a:spcAft>
            </a:pPr>
            <a:r>
              <a:rPr lang="en-US" i="1" kern="100" dirty="0">
                <a:solidFill>
                  <a:srgbClr val="404040"/>
                </a:solidFill>
                <a:ea typeface="GulimChe"/>
              </a:rPr>
              <a:t>A Control frame sent by an HE STA as a response to an HE SU PPDU or a non-HT PPDU that does not contain a Trigger frame or frame carrying a TRS Control field should be carried in a non-HT PPDU unless the most recent received PPDU sent by a recipient of the HE SU PPDU to the HE STA </a:t>
            </a:r>
            <a:r>
              <a:rPr lang="en-US" kern="100" dirty="0">
                <a:highlight>
                  <a:srgbClr val="FFFF00"/>
                </a:highlight>
                <a:ea typeface="GulimChe"/>
              </a:rPr>
              <a:t>after association</a:t>
            </a:r>
            <a:r>
              <a:rPr lang="en-US" i="1" kern="100" dirty="0">
                <a:solidFill>
                  <a:srgbClr val="404040"/>
                </a:solidFill>
                <a:ea typeface="GulimChe"/>
              </a:rPr>
              <a:t> was an HE ER SU PPDU in which case the Control frame should be carried in an HE ER SU PPDU</a:t>
            </a:r>
          </a:p>
        </p:txBody>
      </p:sp>
    </p:spTree>
    <p:extLst>
      <p:ext uri="{BB962C8B-B14F-4D97-AF65-F5344CB8AC3E}">
        <p14:creationId xmlns:p14="http://schemas.microsoft.com/office/powerpoint/2010/main" val="3559758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117640</TotalTime>
  <Words>1036</Words>
  <Application>Microsoft Office PowerPoint</Application>
  <PresentationFormat>On-screen Show (4:3)</PresentationFormat>
  <Paragraphs>83</Paragraphs>
  <Slides>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GulimChe</vt:lpstr>
      <vt:lpstr>Arial</vt:lpstr>
      <vt:lpstr>Times New Roman</vt:lpstr>
      <vt:lpstr>802-11-Submission</vt:lpstr>
      <vt:lpstr>Document</vt:lpstr>
      <vt:lpstr>HE ER SU PPDU  for Control Frame</vt:lpstr>
      <vt:lpstr>Introduction</vt:lpstr>
      <vt:lpstr>Association Frame Exchange Sequence</vt:lpstr>
      <vt:lpstr>Suggestion and Remaining Issues</vt:lpstr>
      <vt:lpstr>Possible Change</vt:lpstr>
      <vt:lpstr>SP 1</vt:lpstr>
      <vt:lpstr>SP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Ruchen Duan</cp:lastModifiedBy>
  <cp:revision>2207</cp:revision>
  <cp:lastPrinted>1998-02-10T13:28:06Z</cp:lastPrinted>
  <dcterms:created xsi:type="dcterms:W3CDTF">2007-05-21T21:00:37Z</dcterms:created>
  <dcterms:modified xsi:type="dcterms:W3CDTF">2020-10-22T23:38:04Z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