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4" r:id="rId2"/>
  </p:sldMasterIdLst>
  <p:notesMasterIdLst>
    <p:notesMasterId r:id="rId31"/>
  </p:notesMasterIdLst>
  <p:handoutMasterIdLst>
    <p:handoutMasterId r:id="rId32"/>
  </p:handoutMasterIdLst>
  <p:sldIdLst>
    <p:sldId id="256" r:id="rId3"/>
    <p:sldId id="257" r:id="rId4"/>
    <p:sldId id="263" r:id="rId5"/>
    <p:sldId id="280" r:id="rId6"/>
    <p:sldId id="281" r:id="rId7"/>
    <p:sldId id="282" r:id="rId8"/>
    <p:sldId id="283" r:id="rId9"/>
    <p:sldId id="284" r:id="rId10"/>
    <p:sldId id="269" r:id="rId11"/>
    <p:sldId id="270" r:id="rId12"/>
    <p:sldId id="285" r:id="rId13"/>
    <p:sldId id="286" r:id="rId14"/>
    <p:sldId id="287" r:id="rId15"/>
    <p:sldId id="288" r:id="rId16"/>
    <p:sldId id="271" r:id="rId17"/>
    <p:sldId id="265" r:id="rId18"/>
    <p:sldId id="266" r:id="rId19"/>
    <p:sldId id="267" r:id="rId20"/>
    <p:sldId id="268" r:id="rId21"/>
    <p:sldId id="272" r:id="rId22"/>
    <p:sldId id="289" r:id="rId23"/>
    <p:sldId id="290" r:id="rId24"/>
    <p:sldId id="264" r:id="rId25"/>
    <p:sldId id="292" r:id="rId26"/>
    <p:sldId id="293" r:id="rId27"/>
    <p:sldId id="294" r:id="rId28"/>
    <p:sldId id="295" r:id="rId29"/>
    <p:sldId id="296" r:id="rId30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32" autoAdjust="0"/>
    <p:restoredTop sz="94660"/>
  </p:normalViewPr>
  <p:slideViewPr>
    <p:cSldViewPr>
      <p:cViewPr varScale="1">
        <p:scale>
          <a:sx n="54" d="100"/>
          <a:sy n="54" d="100"/>
        </p:scale>
        <p:origin x="834" y="7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FFD6C2-5F3D-4F5D-852F-1A3C1BCD633C}" type="doc">
      <dgm:prSet loTypeId="urn:microsoft.com/office/officeart/2005/8/layout/hList7" loCatId="list" qsTypeId="urn:microsoft.com/office/officeart/2005/8/quickstyle/simple1" qsCatId="simple" csTypeId="urn:microsoft.com/office/officeart/2005/8/colors/accent1_1" csCatId="accent1" phldr="1"/>
      <dgm:spPr/>
    </dgm:pt>
    <dgm:pt modelId="{F226B7C2-560B-4B8B-AEFA-7218CC6A4B7D}">
      <dgm:prSet phldrT="[Text]"/>
      <dgm:spPr/>
      <dgm:t>
        <a:bodyPr/>
        <a:lstStyle/>
        <a:p>
          <a:r>
            <a:rPr lang="en-US" dirty="0" smtClean="0"/>
            <a:t>1990s</a:t>
          </a:r>
          <a:endParaRPr lang="en-GB" dirty="0"/>
        </a:p>
      </dgm:t>
    </dgm:pt>
    <dgm:pt modelId="{12415EEC-2749-4AF0-9730-8416BAE083DC}" type="parTrans" cxnId="{E15BBE14-15D5-48B2-9327-0C8039EB3382}">
      <dgm:prSet/>
      <dgm:spPr/>
      <dgm:t>
        <a:bodyPr/>
        <a:lstStyle/>
        <a:p>
          <a:endParaRPr lang="en-GB"/>
        </a:p>
      </dgm:t>
    </dgm:pt>
    <dgm:pt modelId="{6AF557D7-80E2-42BE-A832-0A5C4727AAE8}" type="sibTrans" cxnId="{E15BBE14-15D5-48B2-9327-0C8039EB3382}">
      <dgm:prSet/>
      <dgm:spPr/>
      <dgm:t>
        <a:bodyPr/>
        <a:lstStyle/>
        <a:p>
          <a:endParaRPr lang="en-GB"/>
        </a:p>
      </dgm:t>
    </dgm:pt>
    <dgm:pt modelId="{7F890A31-3335-4234-8D53-F93AB28DA73B}" type="pres">
      <dgm:prSet presAssocID="{72FFD6C2-5F3D-4F5D-852F-1A3C1BCD633C}" presName="Name0" presStyleCnt="0">
        <dgm:presLayoutVars>
          <dgm:dir/>
          <dgm:resizeHandles val="exact"/>
        </dgm:presLayoutVars>
      </dgm:prSet>
      <dgm:spPr/>
    </dgm:pt>
    <dgm:pt modelId="{05130F3E-E42C-4867-89AA-B3BA97E48207}" type="pres">
      <dgm:prSet presAssocID="{72FFD6C2-5F3D-4F5D-852F-1A3C1BCD633C}" presName="fgShape" presStyleLbl="fgShp" presStyleIdx="0" presStyleCnt="1"/>
      <dgm:spPr/>
    </dgm:pt>
    <dgm:pt modelId="{C46B3DCB-CC1A-4890-96FA-2299128F70B4}" type="pres">
      <dgm:prSet presAssocID="{72FFD6C2-5F3D-4F5D-852F-1A3C1BCD633C}" presName="linComp" presStyleCnt="0"/>
      <dgm:spPr/>
    </dgm:pt>
    <dgm:pt modelId="{B6E765F9-D8ED-42E7-8CBB-B5AE1DD14227}" type="pres">
      <dgm:prSet presAssocID="{F226B7C2-560B-4B8B-AEFA-7218CC6A4B7D}" presName="compNode" presStyleCnt="0"/>
      <dgm:spPr/>
    </dgm:pt>
    <dgm:pt modelId="{9C105B40-8325-40C9-9DED-1B2E7EC9C817}" type="pres">
      <dgm:prSet presAssocID="{F226B7C2-560B-4B8B-AEFA-7218CC6A4B7D}" presName="bkgdShape" presStyleLbl="node1" presStyleIdx="0" presStyleCnt="1" custLinFactY="143246" custLinFactNeighborX="-9064" custLinFactNeighborY="200000"/>
      <dgm:spPr/>
      <dgm:t>
        <a:bodyPr/>
        <a:lstStyle/>
        <a:p>
          <a:endParaRPr lang="en-GB"/>
        </a:p>
      </dgm:t>
    </dgm:pt>
    <dgm:pt modelId="{CACC2C3B-BDDB-49AB-922E-7DC0E8C99603}" type="pres">
      <dgm:prSet presAssocID="{F226B7C2-560B-4B8B-AEFA-7218CC6A4B7D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DB4FBE-5C24-49F6-803D-D72A78DADAAD}" type="pres">
      <dgm:prSet presAssocID="{F226B7C2-560B-4B8B-AEFA-7218CC6A4B7D}" presName="invisiNode" presStyleLbl="node1" presStyleIdx="0" presStyleCnt="1"/>
      <dgm:spPr/>
    </dgm:pt>
    <dgm:pt modelId="{47AD0C57-2949-4F7B-BE99-0CAB9D2D5A23}" type="pres">
      <dgm:prSet presAssocID="{F226B7C2-560B-4B8B-AEFA-7218CC6A4B7D}" presName="imagNode" presStyleLbl="fgImgPlace1" presStyleIdx="0" presStyleCnt="1" custScaleX="745840" custScaleY="300300" custLinFactNeighborX="2072" custLinFactNeighborY="4106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E15BBE14-15D5-48B2-9327-0C8039EB3382}" srcId="{72FFD6C2-5F3D-4F5D-852F-1A3C1BCD633C}" destId="{F226B7C2-560B-4B8B-AEFA-7218CC6A4B7D}" srcOrd="0" destOrd="0" parTransId="{12415EEC-2749-4AF0-9730-8416BAE083DC}" sibTransId="{6AF557D7-80E2-42BE-A832-0A5C4727AAE8}"/>
    <dgm:cxn modelId="{B2111E09-767B-481C-ABF7-7ADFE024E279}" type="presOf" srcId="{72FFD6C2-5F3D-4F5D-852F-1A3C1BCD633C}" destId="{7F890A31-3335-4234-8D53-F93AB28DA73B}" srcOrd="0" destOrd="0" presId="urn:microsoft.com/office/officeart/2005/8/layout/hList7"/>
    <dgm:cxn modelId="{948A2146-19EF-4E29-900D-0FE3686B50EF}" type="presOf" srcId="{F226B7C2-560B-4B8B-AEFA-7218CC6A4B7D}" destId="{CACC2C3B-BDDB-49AB-922E-7DC0E8C99603}" srcOrd="1" destOrd="0" presId="urn:microsoft.com/office/officeart/2005/8/layout/hList7"/>
    <dgm:cxn modelId="{79B489AD-F672-4C22-B930-E08EAFB138B6}" type="presOf" srcId="{F226B7C2-560B-4B8B-AEFA-7218CC6A4B7D}" destId="{9C105B40-8325-40C9-9DED-1B2E7EC9C817}" srcOrd="0" destOrd="0" presId="urn:microsoft.com/office/officeart/2005/8/layout/hList7"/>
    <dgm:cxn modelId="{4C68C278-DEFC-4C96-A371-9D2099A83052}" type="presParOf" srcId="{7F890A31-3335-4234-8D53-F93AB28DA73B}" destId="{05130F3E-E42C-4867-89AA-B3BA97E48207}" srcOrd="0" destOrd="0" presId="urn:microsoft.com/office/officeart/2005/8/layout/hList7"/>
    <dgm:cxn modelId="{9503F6BD-45F3-400A-8A4F-FFDC03E3BF41}" type="presParOf" srcId="{7F890A31-3335-4234-8D53-F93AB28DA73B}" destId="{C46B3DCB-CC1A-4890-96FA-2299128F70B4}" srcOrd="1" destOrd="0" presId="urn:microsoft.com/office/officeart/2005/8/layout/hList7"/>
    <dgm:cxn modelId="{E7ADB816-096F-4586-8198-42D1ED1510C7}" type="presParOf" srcId="{C46B3DCB-CC1A-4890-96FA-2299128F70B4}" destId="{B6E765F9-D8ED-42E7-8CBB-B5AE1DD14227}" srcOrd="0" destOrd="0" presId="urn:microsoft.com/office/officeart/2005/8/layout/hList7"/>
    <dgm:cxn modelId="{F1BE833F-A34E-44CE-BA76-148B68657D8A}" type="presParOf" srcId="{B6E765F9-D8ED-42E7-8CBB-B5AE1DD14227}" destId="{9C105B40-8325-40C9-9DED-1B2E7EC9C817}" srcOrd="0" destOrd="0" presId="urn:microsoft.com/office/officeart/2005/8/layout/hList7"/>
    <dgm:cxn modelId="{BB174C1A-3381-4739-B389-AFC80264E777}" type="presParOf" srcId="{B6E765F9-D8ED-42E7-8CBB-B5AE1DD14227}" destId="{CACC2C3B-BDDB-49AB-922E-7DC0E8C99603}" srcOrd="1" destOrd="0" presId="urn:microsoft.com/office/officeart/2005/8/layout/hList7"/>
    <dgm:cxn modelId="{C4BA0C96-530A-4457-AF59-40BE79034785}" type="presParOf" srcId="{B6E765F9-D8ED-42E7-8CBB-B5AE1DD14227}" destId="{53DB4FBE-5C24-49F6-803D-D72A78DADAAD}" srcOrd="2" destOrd="0" presId="urn:microsoft.com/office/officeart/2005/8/layout/hList7"/>
    <dgm:cxn modelId="{698B3AEA-A370-4C73-B400-43F623CD76DC}" type="presParOf" srcId="{B6E765F9-D8ED-42E7-8CBB-B5AE1DD14227}" destId="{47AD0C57-2949-4F7B-BE99-0CAB9D2D5A2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FFD6C2-5F3D-4F5D-852F-1A3C1BCD633C}" type="doc">
      <dgm:prSet loTypeId="urn:microsoft.com/office/officeart/2005/8/layout/hList7" loCatId="list" qsTypeId="urn:microsoft.com/office/officeart/2005/8/quickstyle/simple1" qsCatId="simple" csTypeId="urn:microsoft.com/office/officeart/2005/8/colors/accent1_1" csCatId="accent1" phldr="1"/>
      <dgm:spPr/>
    </dgm:pt>
    <dgm:pt modelId="{F226B7C2-560B-4B8B-AEFA-7218CC6A4B7D}">
      <dgm:prSet phldrT="[Text]"/>
      <dgm:spPr/>
      <dgm:t>
        <a:bodyPr/>
        <a:lstStyle/>
        <a:p>
          <a:r>
            <a:rPr lang="en-US" dirty="0" smtClean="0"/>
            <a:t>1990s</a:t>
          </a:r>
          <a:endParaRPr lang="en-GB" dirty="0"/>
        </a:p>
      </dgm:t>
    </dgm:pt>
    <dgm:pt modelId="{6AF557D7-80E2-42BE-A832-0A5C4727AAE8}" type="sibTrans" cxnId="{E15BBE14-15D5-48B2-9327-0C8039EB3382}">
      <dgm:prSet/>
      <dgm:spPr/>
      <dgm:t>
        <a:bodyPr/>
        <a:lstStyle/>
        <a:p>
          <a:endParaRPr lang="en-GB"/>
        </a:p>
      </dgm:t>
    </dgm:pt>
    <dgm:pt modelId="{12415EEC-2749-4AF0-9730-8416BAE083DC}" type="parTrans" cxnId="{E15BBE14-15D5-48B2-9327-0C8039EB3382}">
      <dgm:prSet/>
      <dgm:spPr/>
      <dgm:t>
        <a:bodyPr/>
        <a:lstStyle/>
        <a:p>
          <a:endParaRPr lang="en-GB"/>
        </a:p>
      </dgm:t>
    </dgm:pt>
    <dgm:pt modelId="{7F890A31-3335-4234-8D53-F93AB28DA73B}" type="pres">
      <dgm:prSet presAssocID="{72FFD6C2-5F3D-4F5D-852F-1A3C1BCD633C}" presName="Name0" presStyleCnt="0">
        <dgm:presLayoutVars>
          <dgm:dir/>
          <dgm:resizeHandles val="exact"/>
        </dgm:presLayoutVars>
      </dgm:prSet>
      <dgm:spPr/>
    </dgm:pt>
    <dgm:pt modelId="{05130F3E-E42C-4867-89AA-B3BA97E48207}" type="pres">
      <dgm:prSet presAssocID="{72FFD6C2-5F3D-4F5D-852F-1A3C1BCD633C}" presName="fgShape" presStyleLbl="fgShp" presStyleIdx="0" presStyleCnt="1"/>
      <dgm:spPr/>
    </dgm:pt>
    <dgm:pt modelId="{C46B3DCB-CC1A-4890-96FA-2299128F70B4}" type="pres">
      <dgm:prSet presAssocID="{72FFD6C2-5F3D-4F5D-852F-1A3C1BCD633C}" presName="linComp" presStyleCnt="0"/>
      <dgm:spPr/>
    </dgm:pt>
    <dgm:pt modelId="{B6E765F9-D8ED-42E7-8CBB-B5AE1DD14227}" type="pres">
      <dgm:prSet presAssocID="{F226B7C2-560B-4B8B-AEFA-7218CC6A4B7D}" presName="compNode" presStyleCnt="0"/>
      <dgm:spPr/>
    </dgm:pt>
    <dgm:pt modelId="{9C105B40-8325-40C9-9DED-1B2E7EC9C817}" type="pres">
      <dgm:prSet presAssocID="{F226B7C2-560B-4B8B-AEFA-7218CC6A4B7D}" presName="bkgdShape" presStyleLbl="node1" presStyleIdx="0" presStyleCnt="1" custLinFactY="-45842" custLinFactNeighborX="49" custLinFactNeighborY="-100000"/>
      <dgm:spPr/>
      <dgm:t>
        <a:bodyPr/>
        <a:lstStyle/>
        <a:p>
          <a:endParaRPr lang="en-GB"/>
        </a:p>
      </dgm:t>
    </dgm:pt>
    <dgm:pt modelId="{CACC2C3B-BDDB-49AB-922E-7DC0E8C99603}" type="pres">
      <dgm:prSet presAssocID="{F226B7C2-560B-4B8B-AEFA-7218CC6A4B7D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DB4FBE-5C24-49F6-803D-D72A78DADAAD}" type="pres">
      <dgm:prSet presAssocID="{F226B7C2-560B-4B8B-AEFA-7218CC6A4B7D}" presName="invisiNode" presStyleLbl="node1" presStyleIdx="0" presStyleCnt="1"/>
      <dgm:spPr/>
    </dgm:pt>
    <dgm:pt modelId="{47AD0C57-2949-4F7B-BE99-0CAB9D2D5A23}" type="pres">
      <dgm:prSet presAssocID="{F226B7C2-560B-4B8B-AEFA-7218CC6A4B7D}" presName="imagNode" presStyleLbl="fgImgPlace1" presStyleIdx="0" presStyleCnt="1" custScaleX="745840" custScaleY="300300" custLinFactNeighborX="2072" custLinFactNeighborY="4106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</dgm:ptLst>
  <dgm:cxnLst>
    <dgm:cxn modelId="{31441B9C-6B3F-4914-BBC3-08C2C0ED8850}" type="presOf" srcId="{F226B7C2-560B-4B8B-AEFA-7218CC6A4B7D}" destId="{9C105B40-8325-40C9-9DED-1B2E7EC9C817}" srcOrd="0" destOrd="0" presId="urn:microsoft.com/office/officeart/2005/8/layout/hList7"/>
    <dgm:cxn modelId="{644D4867-976C-423A-900A-2BD579B2BB82}" type="presOf" srcId="{72FFD6C2-5F3D-4F5D-852F-1A3C1BCD633C}" destId="{7F890A31-3335-4234-8D53-F93AB28DA73B}" srcOrd="0" destOrd="0" presId="urn:microsoft.com/office/officeart/2005/8/layout/hList7"/>
    <dgm:cxn modelId="{E15BBE14-15D5-48B2-9327-0C8039EB3382}" srcId="{72FFD6C2-5F3D-4F5D-852F-1A3C1BCD633C}" destId="{F226B7C2-560B-4B8B-AEFA-7218CC6A4B7D}" srcOrd="0" destOrd="0" parTransId="{12415EEC-2749-4AF0-9730-8416BAE083DC}" sibTransId="{6AF557D7-80E2-42BE-A832-0A5C4727AAE8}"/>
    <dgm:cxn modelId="{5DD2B221-2457-4AD1-8576-514E6ED385BA}" type="presOf" srcId="{F226B7C2-560B-4B8B-AEFA-7218CC6A4B7D}" destId="{CACC2C3B-BDDB-49AB-922E-7DC0E8C99603}" srcOrd="1" destOrd="0" presId="urn:microsoft.com/office/officeart/2005/8/layout/hList7"/>
    <dgm:cxn modelId="{AD928CA2-6864-451A-AB2D-82EA33F9D764}" type="presParOf" srcId="{7F890A31-3335-4234-8D53-F93AB28DA73B}" destId="{05130F3E-E42C-4867-89AA-B3BA97E48207}" srcOrd="0" destOrd="0" presId="urn:microsoft.com/office/officeart/2005/8/layout/hList7"/>
    <dgm:cxn modelId="{65FB645B-F61A-4386-AEF6-A3C765151B7E}" type="presParOf" srcId="{7F890A31-3335-4234-8D53-F93AB28DA73B}" destId="{C46B3DCB-CC1A-4890-96FA-2299128F70B4}" srcOrd="1" destOrd="0" presId="urn:microsoft.com/office/officeart/2005/8/layout/hList7"/>
    <dgm:cxn modelId="{7A7D615C-5793-47B7-8A89-AA524AC9B64F}" type="presParOf" srcId="{C46B3DCB-CC1A-4890-96FA-2299128F70B4}" destId="{B6E765F9-D8ED-42E7-8CBB-B5AE1DD14227}" srcOrd="0" destOrd="0" presId="urn:microsoft.com/office/officeart/2005/8/layout/hList7"/>
    <dgm:cxn modelId="{3C4B2822-EB19-4CD9-AA6A-AB502CE29B37}" type="presParOf" srcId="{B6E765F9-D8ED-42E7-8CBB-B5AE1DD14227}" destId="{9C105B40-8325-40C9-9DED-1B2E7EC9C817}" srcOrd="0" destOrd="0" presId="urn:microsoft.com/office/officeart/2005/8/layout/hList7"/>
    <dgm:cxn modelId="{1CB5FB00-8924-4057-8AAF-B9079098F0D0}" type="presParOf" srcId="{B6E765F9-D8ED-42E7-8CBB-B5AE1DD14227}" destId="{CACC2C3B-BDDB-49AB-922E-7DC0E8C99603}" srcOrd="1" destOrd="0" presId="urn:microsoft.com/office/officeart/2005/8/layout/hList7"/>
    <dgm:cxn modelId="{AD5CD7DA-34BA-4BD3-998D-C0DFC6733170}" type="presParOf" srcId="{B6E765F9-D8ED-42E7-8CBB-B5AE1DD14227}" destId="{53DB4FBE-5C24-49F6-803D-D72A78DADAAD}" srcOrd="2" destOrd="0" presId="urn:microsoft.com/office/officeart/2005/8/layout/hList7"/>
    <dgm:cxn modelId="{7E6E6D20-4DBB-440A-96CA-25D5FAE056D5}" type="presParOf" srcId="{B6E765F9-D8ED-42E7-8CBB-B5AE1DD14227}" destId="{47AD0C57-2949-4F7B-BE99-0CAB9D2D5A2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FFD6C2-5F3D-4F5D-852F-1A3C1BCD633C}" type="doc">
      <dgm:prSet loTypeId="urn:microsoft.com/office/officeart/2005/8/layout/hList7" loCatId="list" qsTypeId="urn:microsoft.com/office/officeart/2005/8/quickstyle/simple1" qsCatId="simple" csTypeId="urn:microsoft.com/office/officeart/2005/8/colors/accent1_1" csCatId="accent1" phldr="1"/>
      <dgm:spPr/>
    </dgm:pt>
    <dgm:pt modelId="{F226B7C2-560B-4B8B-AEFA-7218CC6A4B7D}">
      <dgm:prSet phldrT="[Text]"/>
      <dgm:spPr/>
      <dgm:t>
        <a:bodyPr/>
        <a:lstStyle/>
        <a:p>
          <a:r>
            <a:rPr lang="en-US" dirty="0" smtClean="0"/>
            <a:t>1990s</a:t>
          </a:r>
          <a:endParaRPr lang="en-GB" dirty="0"/>
        </a:p>
      </dgm:t>
    </dgm:pt>
    <dgm:pt modelId="{6AF557D7-80E2-42BE-A832-0A5C4727AAE8}" type="sibTrans" cxnId="{E15BBE14-15D5-48B2-9327-0C8039EB3382}">
      <dgm:prSet/>
      <dgm:spPr/>
      <dgm:t>
        <a:bodyPr/>
        <a:lstStyle/>
        <a:p>
          <a:endParaRPr lang="en-GB"/>
        </a:p>
      </dgm:t>
    </dgm:pt>
    <dgm:pt modelId="{12415EEC-2749-4AF0-9730-8416BAE083DC}" type="parTrans" cxnId="{E15BBE14-15D5-48B2-9327-0C8039EB3382}">
      <dgm:prSet/>
      <dgm:spPr/>
      <dgm:t>
        <a:bodyPr/>
        <a:lstStyle/>
        <a:p>
          <a:endParaRPr lang="en-GB"/>
        </a:p>
      </dgm:t>
    </dgm:pt>
    <dgm:pt modelId="{7F890A31-3335-4234-8D53-F93AB28DA73B}" type="pres">
      <dgm:prSet presAssocID="{72FFD6C2-5F3D-4F5D-852F-1A3C1BCD633C}" presName="Name0" presStyleCnt="0">
        <dgm:presLayoutVars>
          <dgm:dir/>
          <dgm:resizeHandles val="exact"/>
        </dgm:presLayoutVars>
      </dgm:prSet>
      <dgm:spPr/>
    </dgm:pt>
    <dgm:pt modelId="{05130F3E-E42C-4867-89AA-B3BA97E48207}" type="pres">
      <dgm:prSet presAssocID="{72FFD6C2-5F3D-4F5D-852F-1A3C1BCD633C}" presName="fgShape" presStyleLbl="fgShp" presStyleIdx="0" presStyleCnt="1"/>
      <dgm:spPr/>
    </dgm:pt>
    <dgm:pt modelId="{C46B3DCB-CC1A-4890-96FA-2299128F70B4}" type="pres">
      <dgm:prSet presAssocID="{72FFD6C2-5F3D-4F5D-852F-1A3C1BCD633C}" presName="linComp" presStyleCnt="0"/>
      <dgm:spPr/>
    </dgm:pt>
    <dgm:pt modelId="{B6E765F9-D8ED-42E7-8CBB-B5AE1DD14227}" type="pres">
      <dgm:prSet presAssocID="{F226B7C2-560B-4B8B-AEFA-7218CC6A4B7D}" presName="compNode" presStyleCnt="0"/>
      <dgm:spPr/>
    </dgm:pt>
    <dgm:pt modelId="{9C105B40-8325-40C9-9DED-1B2E7EC9C817}" type="pres">
      <dgm:prSet presAssocID="{F226B7C2-560B-4B8B-AEFA-7218CC6A4B7D}" presName="bkgdShape" presStyleLbl="node1" presStyleIdx="0" presStyleCnt="1" custLinFactY="-45842" custLinFactNeighborX="49" custLinFactNeighborY="-100000"/>
      <dgm:spPr/>
      <dgm:t>
        <a:bodyPr/>
        <a:lstStyle/>
        <a:p>
          <a:endParaRPr lang="en-GB"/>
        </a:p>
      </dgm:t>
    </dgm:pt>
    <dgm:pt modelId="{CACC2C3B-BDDB-49AB-922E-7DC0E8C99603}" type="pres">
      <dgm:prSet presAssocID="{F226B7C2-560B-4B8B-AEFA-7218CC6A4B7D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DB4FBE-5C24-49F6-803D-D72A78DADAAD}" type="pres">
      <dgm:prSet presAssocID="{F226B7C2-560B-4B8B-AEFA-7218CC6A4B7D}" presName="invisiNode" presStyleLbl="node1" presStyleIdx="0" presStyleCnt="1"/>
      <dgm:spPr/>
    </dgm:pt>
    <dgm:pt modelId="{47AD0C57-2949-4F7B-BE99-0CAB9D2D5A23}" type="pres">
      <dgm:prSet presAssocID="{F226B7C2-560B-4B8B-AEFA-7218CC6A4B7D}" presName="imagNode" presStyleLbl="fgImgPlace1" presStyleIdx="0" presStyleCnt="1" custScaleX="745840" custScaleY="300300" custLinFactNeighborX="2072" custLinFactNeighborY="4106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</dgm:ptLst>
  <dgm:cxnLst>
    <dgm:cxn modelId="{20AE2020-26DE-489A-A46B-8FB900513E01}" type="presOf" srcId="{F226B7C2-560B-4B8B-AEFA-7218CC6A4B7D}" destId="{CACC2C3B-BDDB-49AB-922E-7DC0E8C99603}" srcOrd="1" destOrd="0" presId="urn:microsoft.com/office/officeart/2005/8/layout/hList7"/>
    <dgm:cxn modelId="{E15BBE14-15D5-48B2-9327-0C8039EB3382}" srcId="{72FFD6C2-5F3D-4F5D-852F-1A3C1BCD633C}" destId="{F226B7C2-560B-4B8B-AEFA-7218CC6A4B7D}" srcOrd="0" destOrd="0" parTransId="{12415EEC-2749-4AF0-9730-8416BAE083DC}" sibTransId="{6AF557D7-80E2-42BE-A832-0A5C4727AAE8}"/>
    <dgm:cxn modelId="{5FD7CCCC-2D8A-4EBF-A453-8658ED72E527}" type="presOf" srcId="{F226B7C2-560B-4B8B-AEFA-7218CC6A4B7D}" destId="{9C105B40-8325-40C9-9DED-1B2E7EC9C817}" srcOrd="0" destOrd="0" presId="urn:microsoft.com/office/officeart/2005/8/layout/hList7"/>
    <dgm:cxn modelId="{3EB2E2EE-A5C0-4177-8D3F-7931D8C6A1C7}" type="presOf" srcId="{72FFD6C2-5F3D-4F5D-852F-1A3C1BCD633C}" destId="{7F890A31-3335-4234-8D53-F93AB28DA73B}" srcOrd="0" destOrd="0" presId="urn:microsoft.com/office/officeart/2005/8/layout/hList7"/>
    <dgm:cxn modelId="{B6631CB7-2A36-43DC-8FF2-E4648F06D60C}" type="presParOf" srcId="{7F890A31-3335-4234-8D53-F93AB28DA73B}" destId="{05130F3E-E42C-4867-89AA-B3BA97E48207}" srcOrd="0" destOrd="0" presId="urn:microsoft.com/office/officeart/2005/8/layout/hList7"/>
    <dgm:cxn modelId="{28234642-5C39-48CF-ABD4-B01332885B7F}" type="presParOf" srcId="{7F890A31-3335-4234-8D53-F93AB28DA73B}" destId="{C46B3DCB-CC1A-4890-96FA-2299128F70B4}" srcOrd="1" destOrd="0" presId="urn:microsoft.com/office/officeart/2005/8/layout/hList7"/>
    <dgm:cxn modelId="{A98FA60B-8BEC-425C-9519-5708A3DFDA6A}" type="presParOf" srcId="{C46B3DCB-CC1A-4890-96FA-2299128F70B4}" destId="{B6E765F9-D8ED-42E7-8CBB-B5AE1DD14227}" srcOrd="0" destOrd="0" presId="urn:microsoft.com/office/officeart/2005/8/layout/hList7"/>
    <dgm:cxn modelId="{D4461EC7-A032-44F8-AF53-5CB14DC808F2}" type="presParOf" srcId="{B6E765F9-D8ED-42E7-8CBB-B5AE1DD14227}" destId="{9C105B40-8325-40C9-9DED-1B2E7EC9C817}" srcOrd="0" destOrd="0" presId="urn:microsoft.com/office/officeart/2005/8/layout/hList7"/>
    <dgm:cxn modelId="{8EE2FD8B-A690-4940-BB1C-82197B17BEF7}" type="presParOf" srcId="{B6E765F9-D8ED-42E7-8CBB-B5AE1DD14227}" destId="{CACC2C3B-BDDB-49AB-922E-7DC0E8C99603}" srcOrd="1" destOrd="0" presId="urn:microsoft.com/office/officeart/2005/8/layout/hList7"/>
    <dgm:cxn modelId="{2A095947-CB75-473B-9443-6F814BFE2B1D}" type="presParOf" srcId="{B6E765F9-D8ED-42E7-8CBB-B5AE1DD14227}" destId="{53DB4FBE-5C24-49F6-803D-D72A78DADAAD}" srcOrd="2" destOrd="0" presId="urn:microsoft.com/office/officeart/2005/8/layout/hList7"/>
    <dgm:cxn modelId="{101D457E-89B2-4776-A9DE-E595110B2EB1}" type="presParOf" srcId="{B6E765F9-D8ED-42E7-8CBB-B5AE1DD14227}" destId="{47AD0C57-2949-4F7B-BE99-0CAB9D2D5A2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05B40-8325-40C9-9DED-1B2E7EC9C817}">
      <dsp:nvSpPr>
        <dsp:cNvPr id="0" name=""/>
        <dsp:cNvSpPr/>
      </dsp:nvSpPr>
      <dsp:spPr>
        <a:xfrm>
          <a:off x="0" y="83911"/>
          <a:ext cx="2131516" cy="6136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1990s</a:t>
          </a:r>
          <a:endParaRPr lang="en-GB" sz="800" kern="1200" dirty="0"/>
        </a:p>
      </dsp:txBody>
      <dsp:txXfrm>
        <a:off x="0" y="329357"/>
        <a:ext cx="2131516" cy="245446"/>
      </dsp:txXfrm>
    </dsp:sp>
    <dsp:sp modelId="{47AD0C57-2949-4F7B-BE99-0CAB9D2D5A23}">
      <dsp:nvSpPr>
        <dsp:cNvPr id="0" name=""/>
        <dsp:cNvSpPr/>
      </dsp:nvSpPr>
      <dsp:spPr>
        <a:xfrm>
          <a:off x="309032" y="0"/>
          <a:ext cx="1524003" cy="61361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130F3E-E42C-4867-89AA-B3BA97E48207}">
      <dsp:nvSpPr>
        <dsp:cNvPr id="0" name=""/>
        <dsp:cNvSpPr/>
      </dsp:nvSpPr>
      <dsp:spPr>
        <a:xfrm>
          <a:off x="85343" y="490892"/>
          <a:ext cx="1962912" cy="9204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05B40-8325-40C9-9DED-1B2E7EC9C817}">
      <dsp:nvSpPr>
        <dsp:cNvPr id="0" name=""/>
        <dsp:cNvSpPr/>
      </dsp:nvSpPr>
      <dsp:spPr>
        <a:xfrm>
          <a:off x="2083" y="0"/>
          <a:ext cx="2131516" cy="6136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1990s</a:t>
          </a:r>
          <a:endParaRPr lang="en-GB" sz="800" kern="1200" dirty="0"/>
        </a:p>
      </dsp:txBody>
      <dsp:txXfrm>
        <a:off x="2083" y="245446"/>
        <a:ext cx="2131516" cy="245446"/>
      </dsp:txXfrm>
    </dsp:sp>
    <dsp:sp modelId="{47AD0C57-2949-4F7B-BE99-0CAB9D2D5A23}">
      <dsp:nvSpPr>
        <dsp:cNvPr id="0" name=""/>
        <dsp:cNvSpPr/>
      </dsp:nvSpPr>
      <dsp:spPr>
        <a:xfrm>
          <a:off x="309032" y="0"/>
          <a:ext cx="1524003" cy="61361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130F3E-E42C-4867-89AA-B3BA97E48207}">
      <dsp:nvSpPr>
        <dsp:cNvPr id="0" name=""/>
        <dsp:cNvSpPr/>
      </dsp:nvSpPr>
      <dsp:spPr>
        <a:xfrm>
          <a:off x="85343" y="490892"/>
          <a:ext cx="1962912" cy="9204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05B40-8325-40C9-9DED-1B2E7EC9C817}">
      <dsp:nvSpPr>
        <dsp:cNvPr id="0" name=""/>
        <dsp:cNvSpPr/>
      </dsp:nvSpPr>
      <dsp:spPr>
        <a:xfrm>
          <a:off x="2083" y="0"/>
          <a:ext cx="2131516" cy="6136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1990s</a:t>
          </a:r>
          <a:endParaRPr lang="en-GB" sz="800" kern="1200" dirty="0"/>
        </a:p>
      </dsp:txBody>
      <dsp:txXfrm>
        <a:off x="2083" y="245446"/>
        <a:ext cx="2131516" cy="245446"/>
      </dsp:txXfrm>
    </dsp:sp>
    <dsp:sp modelId="{47AD0C57-2949-4F7B-BE99-0CAB9D2D5A23}">
      <dsp:nvSpPr>
        <dsp:cNvPr id="0" name=""/>
        <dsp:cNvSpPr/>
      </dsp:nvSpPr>
      <dsp:spPr>
        <a:xfrm>
          <a:off x="309032" y="0"/>
          <a:ext cx="1524003" cy="61361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130F3E-E42C-4867-89AA-B3BA97E48207}">
      <dsp:nvSpPr>
        <dsp:cNvPr id="0" name=""/>
        <dsp:cNvSpPr/>
      </dsp:nvSpPr>
      <dsp:spPr>
        <a:xfrm>
          <a:off x="85343" y="490892"/>
          <a:ext cx="1962912" cy="9204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802.11-20/1497r1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September 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802.11-20/1497r1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September 2020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802.11-20/1497r1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802.11-20/1497r1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62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802.11-20/1497r1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20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68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802.11-20/1497r1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21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29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802.11-20/1497r1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22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19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802.11-20/1497r1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23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original standard was published in 1997, revised in 1999 with MIB changes, and reaffirmed in 2003.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 revision was published in 2007, which incorporated into the 1999 edition the following amendments: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802.11a™-1999: High-speed Physical Layer in the 5 GHz Band (Amendment 1)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802.11b™-1999: Higher-Speed Physical Layer Extension in the 2.4 GHz Band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(Amendment 2)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802.11b-1999/Corrigendum 1-2001: Higher-speed Physical Layer (PHY) extension in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2.4 GHz band (Corrigendum 1 to Amendment 2)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doc.: IEEE 802.11-20/1497r1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September 2020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Page </a:t>
            </a:r>
            <a:fld id="{0FE52186-36B6-4054-BEF3-62B8BA7A57C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53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original standard was published in 1997, revised in 1999 with MIB changes, and reaffirmed in 2003.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 revision was published in 2007, which incorporated into the 1999 edition the following amendments: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802.11a™-1999: High-speed Physical Layer in the 5 GHz Band (Amendment 1)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802.11b™-1999: Higher-Speed Physical Layer Extension in the 2.4 GHz Band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(Amendment 2)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802.11b-1999/Corrigendum 1-2001: Higher-speed Physical Layer (PHY) extension in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2.4 GHz band (Corrigendum 1 to Amendment 2)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doc.: IEEE 802.11-20/1497r1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September 2020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Page </a:t>
            </a:r>
            <a:fld id="{0FE52186-36B6-4054-BEF3-62B8BA7A57C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93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802.11d™-2001: Specification for operation in additional regulatory domains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(Amendment 3)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802.11g™-2003: Further Higher Data Rate Extension in the 2.4 GHz Band (Amendment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4)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802.11h™-2003: Spectrum and Transmit Power Management Extensions in the 5 GHz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band in Europe (Amendment 5)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802.11i™-2004: Medium Access Control (MAC) Security Enhancements (Amendment 6)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802.11j™-2004: 4.9 GHz–5 GHz Operation in Japan (Amendment 7)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802.11e™-2005: Medium Access Control (MAC) Quality of Service Enhancements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(Amendment 8)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 revision was published in 2012, which incorporated into the 2007 revision the following amendments: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802.11k™-2008: Radio Resource Measurement of Wireless LANs (Amendment 1)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802.11r™-2008: Fast Basic Service Set (BSS) Transition (Amendment 2)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802.11y™-2008: 3650–3700 MHz Operation in USA (Amendment 3)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802.11w™-2009: Protected Management Frames (Amendment 4)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802.11n™-2009: Enhancements for Higher Throughput (Amendment 5)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doc.: IEEE 802.11-20/1497r1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September 2020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Page </a:t>
            </a:r>
            <a:fld id="{0FE52186-36B6-4054-BEF3-62B8BA7A57C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7221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802.11p™-2010: Wireless Access in Vehicular Environments (Amendment 6)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802.11z™-2010: Extensions to Direct-Link Setup (DLS) (Amendment 7)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802.11v™-2011: Wireless Network Management (Amendment 8)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802.11u™-2011: Interworking with External Networks (Amendment 9)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802.11s™-2011: Mesh Networking (Amendment 10)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802.11ae™-2012: Prioritization of Management Frames (Amendment 1)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802.11aa™-2012: MAC Enhancements for Robust Audio Video Streaming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(Amendment 2)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802.11ad™-2012: Enhancements for Very High Throughput in the 60 GHz Band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(Amendment 3)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802.11ac™-2013: Enhancements for Very High Throughput for Operation in Bands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below 6 GHz (Amendment 4)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— IEEE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802.11af™-2013: Television White Spaces (TVWS) Operation (Amendment 5)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doc.: IEEE 802.11-20/1497r1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September 2020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Page </a:t>
            </a:r>
            <a:fld id="{0FE52186-36B6-4054-BEF3-62B8BA7A57C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0630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doc.: IEEE 802.11-20/1497r1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September 2020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Page </a:t>
            </a:r>
            <a:fld id="{0FE52186-36B6-4054-BEF3-62B8BA7A57C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31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802.11-20/1497r1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802.11-20/1497r1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600" dirty="0" err="1" smtClean="0"/>
              <a:t>Congratulations</a:t>
            </a:r>
            <a:r>
              <a:rPr lang="nl-NL" sz="1600" dirty="0" smtClean="0"/>
              <a:t> </a:t>
            </a:r>
            <a:r>
              <a:rPr lang="nl-NL" sz="1600" dirty="0" err="1" smtClean="0"/>
              <a:t>with</a:t>
            </a:r>
            <a:r>
              <a:rPr lang="nl-NL" sz="1600" dirty="0" smtClean="0"/>
              <a:t> 30 </a:t>
            </a:r>
            <a:r>
              <a:rPr lang="nl-NL" sz="1600" dirty="0" err="1" smtClean="0"/>
              <a:t>years</a:t>
            </a:r>
            <a:r>
              <a:rPr lang="nl-NL" sz="1600" dirty="0" smtClean="0"/>
              <a:t> of</a:t>
            </a:r>
          </a:p>
          <a:p>
            <a:pPr lvl="1"/>
            <a:r>
              <a:rPr lang="nl-NL" sz="1600" dirty="0" err="1" smtClean="0"/>
              <a:t>Perseverance</a:t>
            </a:r>
            <a:r>
              <a:rPr lang="nl-NL" sz="1600" dirty="0" smtClean="0"/>
              <a:t> in constant </a:t>
            </a:r>
            <a:r>
              <a:rPr lang="nl-NL" sz="1600" dirty="0" err="1" smtClean="0"/>
              <a:t>improvement</a:t>
            </a:r>
            <a:r>
              <a:rPr lang="nl-NL" sz="1600" dirty="0" smtClean="0"/>
              <a:t> of </a:t>
            </a:r>
            <a:r>
              <a:rPr lang="nl-NL" sz="1600" dirty="0" err="1" smtClean="0"/>
              <a:t>the</a:t>
            </a:r>
            <a:r>
              <a:rPr lang="nl-NL" sz="1600" dirty="0" smtClean="0"/>
              <a:t> standard</a:t>
            </a:r>
          </a:p>
          <a:p>
            <a:pPr lvl="1"/>
            <a:r>
              <a:rPr lang="nl-NL" sz="1600" dirty="0" err="1" smtClean="0"/>
              <a:t>Amazing</a:t>
            </a:r>
            <a:r>
              <a:rPr lang="nl-NL" sz="1600" dirty="0" smtClean="0"/>
              <a:t> </a:t>
            </a:r>
            <a:r>
              <a:rPr lang="nl-NL" sz="1600" dirty="0" err="1" smtClean="0"/>
              <a:t>what</a:t>
            </a:r>
            <a:r>
              <a:rPr lang="nl-NL" sz="1600" dirty="0" smtClean="0"/>
              <a:t> </a:t>
            </a:r>
            <a:r>
              <a:rPr lang="nl-NL" sz="1600" dirty="0" err="1" smtClean="0"/>
              <a:t>you</a:t>
            </a:r>
            <a:r>
              <a:rPr lang="nl-NL" sz="1600" dirty="0" smtClean="0"/>
              <a:t> have </a:t>
            </a:r>
            <a:r>
              <a:rPr lang="nl-NL" sz="1600" dirty="0" err="1" smtClean="0"/>
              <a:t>reached</a:t>
            </a:r>
            <a:r>
              <a:rPr lang="nl-NL" sz="1600" dirty="0" smtClean="0"/>
              <a:t> </a:t>
            </a:r>
            <a:r>
              <a:rPr lang="nl-NL" sz="1600" dirty="0" err="1" smtClean="0"/>
              <a:t>and</a:t>
            </a:r>
            <a:r>
              <a:rPr lang="nl-NL" sz="1600" dirty="0" smtClean="0"/>
              <a:t> have in </a:t>
            </a:r>
            <a:r>
              <a:rPr lang="nl-NL" sz="1600" dirty="0" err="1" smtClean="0"/>
              <a:t>your</a:t>
            </a:r>
            <a:r>
              <a:rPr lang="nl-NL" sz="1600" dirty="0" smtClean="0"/>
              <a:t> </a:t>
            </a:r>
            <a:r>
              <a:rPr lang="nl-NL" sz="1600" dirty="0" err="1" smtClean="0"/>
              <a:t>plans</a:t>
            </a:r>
            <a:endParaRPr lang="nl-NL" sz="1600" dirty="0" smtClean="0"/>
          </a:p>
          <a:p>
            <a:r>
              <a:rPr lang="nl-NL" sz="1600" dirty="0" err="1" smtClean="0"/>
              <a:t>Kudos</a:t>
            </a:r>
            <a:r>
              <a:rPr lang="nl-NL" sz="1600" dirty="0" smtClean="0"/>
              <a:t> </a:t>
            </a:r>
            <a:r>
              <a:rPr lang="nl-NL" sz="1600" dirty="0" err="1" smtClean="0"/>
              <a:t>to</a:t>
            </a:r>
            <a:r>
              <a:rPr lang="nl-NL" sz="1600" dirty="0" smtClean="0"/>
              <a:t> </a:t>
            </a:r>
            <a:r>
              <a:rPr lang="nl-NL" sz="1600" dirty="0" err="1" smtClean="0"/>
              <a:t>the</a:t>
            </a:r>
            <a:r>
              <a:rPr lang="nl-NL" sz="1600" dirty="0" smtClean="0"/>
              <a:t> management </a:t>
            </a:r>
            <a:r>
              <a:rPr lang="nl-NL" sz="1600" dirty="0" err="1" smtClean="0"/>
              <a:t>and</a:t>
            </a:r>
            <a:r>
              <a:rPr lang="nl-NL" sz="1600" dirty="0" smtClean="0"/>
              <a:t> members of </a:t>
            </a:r>
            <a:r>
              <a:rPr lang="nl-NL" sz="1600" dirty="0" err="1" smtClean="0"/>
              <a:t>this</a:t>
            </a:r>
            <a:r>
              <a:rPr lang="nl-NL" sz="1600" dirty="0" smtClean="0"/>
              <a:t> </a:t>
            </a:r>
            <a:r>
              <a:rPr lang="nl-NL" sz="1600" dirty="0" err="1" smtClean="0"/>
              <a:t>working</a:t>
            </a:r>
            <a:r>
              <a:rPr lang="nl-NL" sz="1600" dirty="0" smtClean="0"/>
              <a:t> </a:t>
            </a:r>
            <a:r>
              <a:rPr lang="nl-NL" sz="1600" dirty="0" err="1" smtClean="0"/>
              <a:t>group</a:t>
            </a:r>
            <a:r>
              <a:rPr lang="nl-NL" sz="1600" dirty="0" smtClean="0"/>
              <a:t> </a:t>
            </a:r>
            <a:r>
              <a:rPr lang="nl-NL" sz="1600" dirty="0" err="1" smtClean="0"/>
              <a:t>to</a:t>
            </a:r>
            <a:r>
              <a:rPr lang="nl-NL" sz="1600" dirty="0" smtClean="0"/>
              <a:t> continue </a:t>
            </a:r>
            <a:r>
              <a:rPr lang="nl-NL" sz="1600" dirty="0" err="1" smtClean="0"/>
              <a:t>working</a:t>
            </a:r>
            <a:r>
              <a:rPr lang="nl-NL" sz="1600" dirty="0" smtClean="0"/>
              <a:t> in </a:t>
            </a:r>
            <a:r>
              <a:rPr lang="nl-NL" sz="1600" dirty="0" err="1" smtClean="0"/>
              <a:t>the</a:t>
            </a:r>
            <a:r>
              <a:rPr lang="nl-NL" sz="1600" dirty="0" smtClean="0"/>
              <a:t> </a:t>
            </a:r>
            <a:r>
              <a:rPr lang="nl-NL" sz="1600" dirty="0" err="1" smtClean="0"/>
              <a:t>harsh</a:t>
            </a:r>
            <a:r>
              <a:rPr lang="nl-NL" sz="1600" dirty="0" smtClean="0"/>
              <a:t> </a:t>
            </a:r>
            <a:r>
              <a:rPr lang="nl-NL" sz="1600" dirty="0" err="1" smtClean="0"/>
              <a:t>circumstances</a:t>
            </a:r>
            <a:r>
              <a:rPr lang="nl-NL" sz="1600" dirty="0" smtClean="0"/>
              <a:t> of </a:t>
            </a:r>
            <a:r>
              <a:rPr lang="nl-NL" sz="1600" dirty="0" err="1" smtClean="0"/>
              <a:t>the</a:t>
            </a:r>
            <a:r>
              <a:rPr lang="nl-NL" sz="1600" dirty="0" smtClean="0"/>
              <a:t> </a:t>
            </a:r>
            <a:r>
              <a:rPr lang="nl-NL" sz="1600" dirty="0" err="1" smtClean="0"/>
              <a:t>current</a:t>
            </a:r>
            <a:r>
              <a:rPr lang="nl-NL" sz="1600" dirty="0" smtClean="0"/>
              <a:t> </a:t>
            </a:r>
            <a:r>
              <a:rPr lang="nl-NL" sz="1600" dirty="0" err="1" smtClean="0"/>
              <a:t>pandemic</a:t>
            </a:r>
            <a:endParaRPr lang="nl-NL" sz="1600" dirty="0" smtClean="0"/>
          </a:p>
          <a:p>
            <a:r>
              <a:rPr lang="nl-NL" sz="1600" dirty="0" err="1" smtClean="0"/>
              <a:t>Fortunately</a:t>
            </a:r>
            <a:r>
              <a:rPr lang="nl-NL" sz="1600" dirty="0" smtClean="0"/>
              <a:t> </a:t>
            </a:r>
            <a:r>
              <a:rPr lang="nl-NL" sz="1600" dirty="0" err="1" smtClean="0"/>
              <a:t>the</a:t>
            </a:r>
            <a:r>
              <a:rPr lang="nl-NL" sz="1600" dirty="0" smtClean="0"/>
              <a:t> </a:t>
            </a:r>
            <a:r>
              <a:rPr lang="nl-NL" sz="1600" dirty="0" err="1" smtClean="0"/>
              <a:t>technology</a:t>
            </a:r>
            <a:r>
              <a:rPr lang="nl-NL" sz="1600" dirty="0" smtClean="0"/>
              <a:t> is at </a:t>
            </a:r>
            <a:r>
              <a:rPr lang="nl-NL" sz="1600" dirty="0" err="1" smtClean="0"/>
              <a:t>the</a:t>
            </a:r>
            <a:r>
              <a:rPr lang="nl-NL" sz="1600" dirty="0" smtClean="0"/>
              <a:t> level </a:t>
            </a:r>
            <a:r>
              <a:rPr lang="nl-NL" sz="1600" dirty="0" err="1" smtClean="0"/>
              <a:t>that</a:t>
            </a:r>
            <a:r>
              <a:rPr lang="nl-NL" sz="1600" dirty="0" smtClean="0"/>
              <a:t> </a:t>
            </a:r>
            <a:r>
              <a:rPr lang="nl-NL" sz="1600" dirty="0" err="1" smtClean="0"/>
              <a:t>on-line</a:t>
            </a:r>
            <a:r>
              <a:rPr lang="nl-NL" sz="1600" dirty="0" smtClean="0"/>
              <a:t> </a:t>
            </a:r>
            <a:r>
              <a:rPr lang="nl-NL" sz="1600" dirty="0" err="1" smtClean="0"/>
              <a:t>conferencing</a:t>
            </a:r>
            <a:r>
              <a:rPr lang="nl-NL" sz="1600" dirty="0" smtClean="0"/>
              <a:t> is </a:t>
            </a:r>
            <a:r>
              <a:rPr lang="nl-NL" sz="1600" dirty="0" err="1" smtClean="0"/>
              <a:t>possible</a:t>
            </a:r>
            <a:r>
              <a:rPr lang="nl-NL" sz="1600" dirty="0" smtClean="0"/>
              <a:t> </a:t>
            </a:r>
            <a:r>
              <a:rPr lang="nl-NL" sz="1600" dirty="0" err="1" smtClean="0"/>
              <a:t>and</a:t>
            </a:r>
            <a:r>
              <a:rPr lang="nl-NL" sz="1600" dirty="0" smtClean="0"/>
              <a:t> </a:t>
            </a:r>
            <a:r>
              <a:rPr lang="nl-NL" sz="1600" dirty="0" err="1" smtClean="0"/>
              <a:t>that</a:t>
            </a:r>
            <a:r>
              <a:rPr lang="nl-NL" sz="1600" dirty="0" smtClean="0"/>
              <a:t> </a:t>
            </a:r>
            <a:r>
              <a:rPr lang="nl-NL" sz="1600" dirty="0" err="1" smtClean="0"/>
              <a:t>the</a:t>
            </a:r>
            <a:r>
              <a:rPr lang="nl-NL" sz="1600" dirty="0" smtClean="0"/>
              <a:t> </a:t>
            </a:r>
            <a:r>
              <a:rPr lang="nl-NL" sz="1600" dirty="0" err="1" smtClean="0"/>
              <a:t>capacity</a:t>
            </a:r>
            <a:r>
              <a:rPr lang="nl-NL" sz="1600" dirty="0" smtClean="0"/>
              <a:t> of </a:t>
            </a:r>
            <a:r>
              <a:rPr lang="nl-NL" sz="1600" dirty="0" err="1" smtClean="0"/>
              <a:t>global</a:t>
            </a:r>
            <a:r>
              <a:rPr lang="nl-NL" sz="1600" dirty="0" smtClean="0"/>
              <a:t> Internet </a:t>
            </a:r>
            <a:r>
              <a:rPr lang="nl-NL" sz="1600" dirty="0" err="1" smtClean="0"/>
              <a:t>appears</a:t>
            </a:r>
            <a:r>
              <a:rPr lang="nl-NL" sz="1600" dirty="0" smtClean="0"/>
              <a:t> </a:t>
            </a:r>
            <a:r>
              <a:rPr lang="nl-NL" sz="1600" dirty="0" err="1" smtClean="0"/>
              <a:t>to</a:t>
            </a:r>
            <a:r>
              <a:rPr lang="nl-NL" sz="1600" dirty="0" smtClean="0"/>
              <a:t> </a:t>
            </a:r>
            <a:r>
              <a:rPr lang="nl-NL" sz="1600" dirty="0" err="1" smtClean="0"/>
              <a:t>be</a:t>
            </a:r>
            <a:r>
              <a:rPr lang="nl-NL" sz="1600" dirty="0" smtClean="0"/>
              <a:t> fine</a:t>
            </a:r>
          </a:p>
          <a:p>
            <a:pPr lvl="1"/>
            <a:r>
              <a:rPr lang="nl-NL" sz="1600" dirty="0" smtClean="0"/>
              <a:t>At </a:t>
            </a:r>
            <a:r>
              <a:rPr lang="nl-NL" sz="1600" dirty="0" err="1" smtClean="0"/>
              <a:t>least</a:t>
            </a:r>
            <a:r>
              <a:rPr lang="nl-NL" sz="1600" dirty="0" smtClean="0"/>
              <a:t> in </a:t>
            </a:r>
            <a:r>
              <a:rPr lang="nl-NL" sz="1600" dirty="0" err="1" smtClean="0"/>
              <a:t>my</a:t>
            </a:r>
            <a:r>
              <a:rPr lang="nl-NL" sz="1600" dirty="0" smtClean="0"/>
              <a:t> country I </a:t>
            </a:r>
            <a:r>
              <a:rPr lang="nl-NL" sz="1600" dirty="0" err="1" smtClean="0"/>
              <a:t>can</a:t>
            </a:r>
            <a:r>
              <a:rPr lang="nl-NL" sz="1600" dirty="0" smtClean="0"/>
              <a:t> </a:t>
            </a:r>
            <a:r>
              <a:rPr lang="nl-NL" sz="1600" dirty="0" err="1" smtClean="0"/>
              <a:t>not</a:t>
            </a:r>
            <a:r>
              <a:rPr lang="nl-NL" sz="1600" dirty="0" smtClean="0"/>
              <a:t> </a:t>
            </a:r>
            <a:r>
              <a:rPr lang="nl-NL" sz="1600" dirty="0" err="1" smtClean="0"/>
              <a:t>see</a:t>
            </a:r>
            <a:r>
              <a:rPr lang="nl-NL" sz="1600" dirty="0" smtClean="0"/>
              <a:t> a </a:t>
            </a:r>
            <a:r>
              <a:rPr lang="nl-NL" sz="1600" dirty="0" err="1" smtClean="0"/>
              <a:t>degradation</a:t>
            </a:r>
            <a:r>
              <a:rPr lang="nl-NL" sz="1600" dirty="0" smtClean="0"/>
              <a:t> of </a:t>
            </a:r>
            <a:r>
              <a:rPr lang="nl-NL" sz="1600" dirty="0" err="1" smtClean="0"/>
              <a:t>the</a:t>
            </a:r>
            <a:r>
              <a:rPr lang="nl-NL" sz="1600" dirty="0" smtClean="0"/>
              <a:t> Internet </a:t>
            </a:r>
            <a:r>
              <a:rPr lang="nl-NL" sz="1600" dirty="0" err="1" smtClean="0"/>
              <a:t>with</a:t>
            </a:r>
            <a:r>
              <a:rPr lang="nl-NL" sz="1600" dirty="0" smtClean="0"/>
              <a:t> </a:t>
            </a:r>
            <a:r>
              <a:rPr lang="nl-NL" sz="1600" dirty="0" err="1" smtClean="0"/>
              <a:t>massive</a:t>
            </a:r>
            <a:r>
              <a:rPr lang="nl-NL" sz="1600" dirty="0" smtClean="0"/>
              <a:t> </a:t>
            </a:r>
            <a:r>
              <a:rPr lang="nl-NL" sz="1600" dirty="0" err="1" smtClean="0"/>
              <a:t>homeworking</a:t>
            </a:r>
            <a:r>
              <a:rPr lang="nl-NL" sz="1600" dirty="0" smtClean="0"/>
              <a:t> </a:t>
            </a:r>
            <a:r>
              <a:rPr lang="nl-NL" sz="1600" dirty="0" err="1" smtClean="0"/>
              <a:t>workforce</a:t>
            </a:r>
            <a:r>
              <a:rPr lang="nl-NL" sz="1600" dirty="0" smtClean="0"/>
              <a:t> </a:t>
            </a:r>
            <a:r>
              <a:rPr lang="nl-NL" sz="1600" dirty="0" err="1" smtClean="0"/>
              <a:t>and</a:t>
            </a:r>
            <a:r>
              <a:rPr lang="nl-NL" sz="1600" dirty="0" smtClean="0"/>
              <a:t> </a:t>
            </a:r>
            <a:r>
              <a:rPr lang="nl-NL" sz="1600" dirty="0" err="1" smtClean="0"/>
              <a:t>students</a:t>
            </a:r>
            <a:r>
              <a:rPr lang="nl-NL" sz="1600" dirty="0" smtClean="0"/>
              <a:t> </a:t>
            </a:r>
            <a:r>
              <a:rPr lang="nl-NL" sz="1600" dirty="0" err="1" smtClean="0"/>
              <a:t>receiving</a:t>
            </a:r>
            <a:r>
              <a:rPr lang="nl-NL" sz="1600" dirty="0" smtClean="0"/>
              <a:t> </a:t>
            </a:r>
            <a:r>
              <a:rPr lang="nl-NL" sz="1600" dirty="0" err="1" smtClean="0"/>
              <a:t>on-line</a:t>
            </a:r>
            <a:r>
              <a:rPr lang="nl-NL" sz="1600" dirty="0" smtClean="0"/>
              <a:t> </a:t>
            </a:r>
            <a:r>
              <a:rPr lang="nl-NL" sz="1600" dirty="0" err="1" smtClean="0"/>
              <a:t>tuition</a:t>
            </a:r>
            <a:endParaRPr lang="nl-NL" sz="1600" dirty="0" smtClean="0"/>
          </a:p>
          <a:p>
            <a:r>
              <a:rPr lang="nl-NL" sz="1600" dirty="0" smtClean="0"/>
              <a:t>But </a:t>
            </a:r>
            <a:r>
              <a:rPr lang="nl-NL" sz="1600" dirty="0" err="1" smtClean="0"/>
              <a:t>it</a:t>
            </a:r>
            <a:r>
              <a:rPr lang="nl-NL" sz="1600" dirty="0" smtClean="0"/>
              <a:t> is </a:t>
            </a:r>
            <a:r>
              <a:rPr lang="nl-NL" sz="1600" dirty="0" err="1" smtClean="0"/>
              <a:t>still</a:t>
            </a:r>
            <a:r>
              <a:rPr lang="nl-NL" sz="1600" dirty="0" smtClean="0"/>
              <a:t> a drawback </a:t>
            </a:r>
            <a:r>
              <a:rPr lang="nl-NL" sz="1600" dirty="0" err="1" smtClean="0"/>
              <a:t>that</a:t>
            </a:r>
            <a:r>
              <a:rPr lang="nl-NL" sz="1600" dirty="0" smtClean="0"/>
              <a:t> </a:t>
            </a:r>
            <a:r>
              <a:rPr lang="nl-NL" sz="1600" dirty="0" err="1" smtClean="0"/>
              <a:t>you</a:t>
            </a:r>
            <a:r>
              <a:rPr lang="nl-NL" sz="1600" dirty="0" smtClean="0"/>
              <a:t> have </a:t>
            </a:r>
            <a:r>
              <a:rPr lang="nl-NL" sz="1600" dirty="0" err="1" smtClean="0"/>
              <a:t>to</a:t>
            </a:r>
            <a:r>
              <a:rPr lang="nl-NL" sz="1600" dirty="0" smtClean="0"/>
              <a:t> miss </a:t>
            </a:r>
            <a:r>
              <a:rPr lang="nl-NL" sz="1600" dirty="0" err="1" smtClean="0"/>
              <a:t>the</a:t>
            </a:r>
            <a:r>
              <a:rPr lang="nl-NL" sz="1600" dirty="0" smtClean="0"/>
              <a:t> face-</a:t>
            </a:r>
            <a:r>
              <a:rPr lang="nl-NL" sz="1600" dirty="0" err="1" smtClean="0"/>
              <a:t>to</a:t>
            </a:r>
            <a:r>
              <a:rPr lang="nl-NL" sz="1600" dirty="0" smtClean="0"/>
              <a:t>-face </a:t>
            </a:r>
            <a:r>
              <a:rPr lang="nl-NL" sz="1600" dirty="0" err="1" smtClean="0"/>
              <a:t>experience</a:t>
            </a:r>
            <a:r>
              <a:rPr lang="nl-NL" sz="1600" dirty="0" smtClean="0"/>
              <a:t>.</a:t>
            </a:r>
          </a:p>
          <a:p>
            <a:endParaRPr lang="nl-NL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940D8-2D9F-48C0-8E12-EC8F5B92153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0125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92113" y="690563"/>
            <a:ext cx="6072187" cy="34163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600" dirty="0" err="1" smtClean="0"/>
              <a:t>Again</a:t>
            </a:r>
            <a:r>
              <a:rPr lang="nl-NL" sz="1600" dirty="0" smtClean="0"/>
              <a:t> </a:t>
            </a:r>
            <a:r>
              <a:rPr lang="nl-NL" sz="1600" dirty="0" err="1" smtClean="0"/>
              <a:t>the</a:t>
            </a:r>
            <a:r>
              <a:rPr lang="nl-NL" sz="1600" dirty="0" smtClean="0"/>
              <a:t> IEEE 802.11 standard is of </a:t>
            </a:r>
            <a:r>
              <a:rPr lang="nl-NL" sz="1600" dirty="0" err="1" smtClean="0"/>
              <a:t>tremendous</a:t>
            </a:r>
            <a:r>
              <a:rPr lang="nl-NL" sz="1600" dirty="0" smtClean="0"/>
              <a:t> assistance </a:t>
            </a:r>
            <a:r>
              <a:rPr lang="nl-NL" sz="1600" dirty="0" err="1" smtClean="0"/>
              <a:t>to</a:t>
            </a:r>
            <a:r>
              <a:rPr lang="nl-NL" sz="1600" dirty="0" smtClean="0"/>
              <a:t> humankind</a:t>
            </a:r>
          </a:p>
          <a:p>
            <a:pPr lvl="1"/>
            <a:r>
              <a:rPr lang="nl-NL" sz="1600" dirty="0" smtClean="0"/>
              <a:t>In </a:t>
            </a:r>
            <a:r>
              <a:rPr lang="nl-NL" sz="1600" dirty="0" err="1" smtClean="0"/>
              <a:t>this</a:t>
            </a:r>
            <a:r>
              <a:rPr lang="nl-NL" sz="1600" dirty="0" smtClean="0"/>
              <a:t> </a:t>
            </a:r>
            <a:r>
              <a:rPr lang="nl-NL" sz="1600" dirty="0" err="1" smtClean="0"/>
              <a:t>pandemic</a:t>
            </a:r>
            <a:r>
              <a:rPr lang="nl-NL" sz="1600" dirty="0" smtClean="0"/>
              <a:t> I have </a:t>
            </a:r>
            <a:r>
              <a:rPr lang="nl-NL" sz="1600" dirty="0" err="1" smtClean="0"/>
              <a:t>heard</a:t>
            </a:r>
            <a:r>
              <a:rPr lang="nl-NL" sz="1600" dirty="0" smtClean="0"/>
              <a:t> </a:t>
            </a:r>
            <a:r>
              <a:rPr lang="nl-NL" sz="1600" dirty="0" err="1" smtClean="0"/>
              <a:t>how</a:t>
            </a:r>
            <a:r>
              <a:rPr lang="nl-NL" sz="1600" dirty="0" smtClean="0"/>
              <a:t> </a:t>
            </a:r>
            <a:r>
              <a:rPr lang="nl-NL" sz="1600" dirty="0" err="1" smtClean="0"/>
              <a:t>students</a:t>
            </a:r>
            <a:r>
              <a:rPr lang="nl-NL" sz="1600" dirty="0" smtClean="0"/>
              <a:t> </a:t>
            </a:r>
            <a:r>
              <a:rPr lang="nl-NL" sz="1600" dirty="0" err="1" smtClean="0"/>
              <a:t>deprived</a:t>
            </a:r>
            <a:r>
              <a:rPr lang="nl-NL" sz="1600" dirty="0" smtClean="0"/>
              <a:t> </a:t>
            </a:r>
            <a:r>
              <a:rPr lang="nl-NL" sz="1600" dirty="0" err="1" smtClean="0"/>
              <a:t>from</a:t>
            </a:r>
            <a:r>
              <a:rPr lang="nl-NL" sz="1600" dirty="0" smtClean="0"/>
              <a:t> Internet at Home are </a:t>
            </a:r>
            <a:r>
              <a:rPr lang="nl-NL" sz="1600" dirty="0" err="1" smtClean="0"/>
              <a:t>getting</a:t>
            </a:r>
            <a:r>
              <a:rPr lang="nl-NL" sz="1600" dirty="0" smtClean="0"/>
              <a:t> access </a:t>
            </a:r>
            <a:r>
              <a:rPr lang="nl-NL" sz="1600" dirty="0" err="1" smtClean="0"/>
              <a:t>for</a:t>
            </a:r>
            <a:r>
              <a:rPr lang="nl-NL" sz="1600" dirty="0" smtClean="0"/>
              <a:t> remote </a:t>
            </a:r>
            <a:r>
              <a:rPr lang="nl-NL" sz="1600" dirty="0" err="1" smtClean="0"/>
              <a:t>tuition</a:t>
            </a:r>
            <a:endParaRPr lang="nl-NL" sz="1600" dirty="0" smtClean="0"/>
          </a:p>
          <a:p>
            <a:pPr lvl="2"/>
            <a:r>
              <a:rPr lang="nl-NL" sz="1600" dirty="0" smtClean="0"/>
              <a:t>- </a:t>
            </a:r>
            <a:r>
              <a:rPr lang="nl-NL" sz="1600" dirty="0" err="1" smtClean="0"/>
              <a:t>through</a:t>
            </a:r>
            <a:r>
              <a:rPr lang="nl-NL" sz="1600" dirty="0" smtClean="0"/>
              <a:t> </a:t>
            </a:r>
            <a:r>
              <a:rPr lang="nl-NL" sz="1600" dirty="0" err="1" smtClean="0"/>
              <a:t>libraries</a:t>
            </a:r>
            <a:r>
              <a:rPr lang="nl-NL" sz="1600" dirty="0" smtClean="0"/>
              <a:t> </a:t>
            </a:r>
            <a:r>
              <a:rPr lang="nl-NL" sz="1600" dirty="0" err="1" smtClean="0"/>
              <a:t>offering</a:t>
            </a:r>
            <a:r>
              <a:rPr lang="nl-NL" sz="1600" dirty="0" smtClean="0"/>
              <a:t> Wi-Fi access </a:t>
            </a:r>
            <a:r>
              <a:rPr lang="nl-NL" sz="1600" dirty="0" err="1" smtClean="0"/>
              <a:t>to</a:t>
            </a:r>
            <a:r>
              <a:rPr lang="nl-NL" sz="1600" dirty="0" smtClean="0"/>
              <a:t> Internet at a </a:t>
            </a:r>
            <a:r>
              <a:rPr lang="nl-NL" sz="1600" dirty="0" err="1" smtClean="0"/>
              <a:t>wider</a:t>
            </a:r>
            <a:r>
              <a:rPr lang="nl-NL" sz="1600" dirty="0" smtClean="0"/>
              <a:t> area</a:t>
            </a:r>
          </a:p>
          <a:p>
            <a:pPr lvl="2"/>
            <a:r>
              <a:rPr lang="nl-NL" sz="1600" dirty="0" smtClean="0"/>
              <a:t>- Through </a:t>
            </a:r>
            <a:r>
              <a:rPr lang="nl-NL" sz="1600" dirty="0" err="1" smtClean="0"/>
              <a:t>Schoolbuses</a:t>
            </a:r>
            <a:r>
              <a:rPr lang="nl-NL" sz="1600" dirty="0" smtClean="0"/>
              <a:t> </a:t>
            </a:r>
            <a:r>
              <a:rPr lang="nl-NL" sz="1600" dirty="0" err="1" smtClean="0"/>
              <a:t>with</a:t>
            </a:r>
            <a:r>
              <a:rPr lang="nl-NL" sz="1600" dirty="0" smtClean="0"/>
              <a:t> Wi-Fi </a:t>
            </a:r>
            <a:r>
              <a:rPr lang="nl-NL" sz="1600" dirty="0" err="1" smtClean="0"/>
              <a:t>being</a:t>
            </a:r>
            <a:r>
              <a:rPr lang="nl-NL" sz="1600" dirty="0" smtClean="0"/>
              <a:t> </a:t>
            </a:r>
            <a:r>
              <a:rPr lang="nl-NL" sz="1600" dirty="0" err="1" smtClean="0"/>
              <a:t>parked</a:t>
            </a:r>
            <a:r>
              <a:rPr lang="nl-NL" sz="1600" dirty="0" smtClean="0"/>
              <a:t> at </a:t>
            </a:r>
            <a:r>
              <a:rPr lang="nl-NL" sz="1600" dirty="0" err="1" smtClean="0"/>
              <a:t>places</a:t>
            </a:r>
            <a:r>
              <a:rPr lang="nl-NL" sz="1600" dirty="0" smtClean="0"/>
              <a:t> </a:t>
            </a:r>
            <a:r>
              <a:rPr lang="nl-NL" sz="1600" dirty="0" err="1" smtClean="0"/>
              <a:t>where</a:t>
            </a:r>
            <a:r>
              <a:rPr lang="nl-NL" sz="1600" dirty="0" smtClean="0"/>
              <a:t> </a:t>
            </a:r>
            <a:r>
              <a:rPr lang="nl-NL" sz="1600" dirty="0" err="1" smtClean="0"/>
              <a:t>many</a:t>
            </a:r>
            <a:r>
              <a:rPr lang="nl-NL" sz="1600" dirty="0" smtClean="0"/>
              <a:t> </a:t>
            </a:r>
            <a:r>
              <a:rPr lang="nl-NL" sz="1600" dirty="0" err="1" smtClean="0"/>
              <a:t>students</a:t>
            </a:r>
            <a:r>
              <a:rPr lang="nl-NL" sz="1600" dirty="0" smtClean="0"/>
              <a:t> live</a:t>
            </a:r>
          </a:p>
          <a:p>
            <a:pPr lvl="1"/>
            <a:r>
              <a:rPr lang="nl-NL" sz="1600" dirty="0" smtClean="0"/>
              <a:t>In </a:t>
            </a:r>
            <a:r>
              <a:rPr lang="nl-NL" sz="1600" dirty="0" err="1" smtClean="0"/>
              <a:t>the</a:t>
            </a:r>
            <a:r>
              <a:rPr lang="nl-NL" sz="1600" dirty="0" smtClean="0"/>
              <a:t> 2000-2010 era Wi-Fi </a:t>
            </a:r>
            <a:r>
              <a:rPr lang="nl-NL" sz="1600" dirty="0" err="1" smtClean="0"/>
              <a:t>helped</a:t>
            </a:r>
            <a:r>
              <a:rPr lang="nl-NL" sz="1600" dirty="0" smtClean="0"/>
              <a:t> </a:t>
            </a:r>
            <a:r>
              <a:rPr lang="nl-NL" sz="1600" dirty="0" err="1" smtClean="0"/>
              <a:t>people</a:t>
            </a:r>
            <a:r>
              <a:rPr lang="nl-NL" sz="1600" dirty="0" smtClean="0"/>
              <a:t> in </a:t>
            </a:r>
            <a:r>
              <a:rPr lang="nl-NL" sz="1600" dirty="0" err="1" smtClean="0"/>
              <a:t>rural</a:t>
            </a:r>
            <a:r>
              <a:rPr lang="nl-NL" sz="1600" dirty="0" smtClean="0"/>
              <a:t> </a:t>
            </a:r>
            <a:r>
              <a:rPr lang="nl-NL" sz="1600" dirty="0" err="1" smtClean="0"/>
              <a:t>areas</a:t>
            </a:r>
            <a:r>
              <a:rPr lang="nl-NL" sz="1600" dirty="0" smtClean="0"/>
              <a:t> </a:t>
            </a:r>
            <a:r>
              <a:rPr lang="nl-NL" sz="1600" dirty="0" err="1" smtClean="0"/>
              <a:t>to</a:t>
            </a:r>
            <a:r>
              <a:rPr lang="nl-NL" sz="1600" dirty="0" smtClean="0"/>
              <a:t> get high-speed internet access </a:t>
            </a:r>
            <a:r>
              <a:rPr lang="nl-NL" sz="1600" dirty="0" err="1" smtClean="0"/>
              <a:t>by</a:t>
            </a:r>
            <a:r>
              <a:rPr lang="nl-NL" sz="1600" dirty="0" smtClean="0"/>
              <a:t> community </a:t>
            </a:r>
            <a:r>
              <a:rPr lang="nl-NL" sz="1600" dirty="0" err="1" smtClean="0"/>
              <a:t>initiatives</a:t>
            </a:r>
            <a:r>
              <a:rPr lang="nl-NL" sz="1600" dirty="0" smtClean="0"/>
              <a:t> setting-up Wi-Fi </a:t>
            </a:r>
            <a:r>
              <a:rPr lang="nl-NL" sz="1600" dirty="0" err="1" smtClean="0"/>
              <a:t>networks</a:t>
            </a:r>
            <a:r>
              <a:rPr lang="nl-NL" sz="1600" dirty="0" smtClean="0"/>
              <a:t> </a:t>
            </a:r>
            <a:r>
              <a:rPr lang="nl-NL" sz="1600" dirty="0" err="1" smtClean="0"/>
              <a:t>bringing</a:t>
            </a:r>
            <a:r>
              <a:rPr lang="nl-NL" sz="1600" dirty="0" smtClean="0"/>
              <a:t> </a:t>
            </a:r>
            <a:r>
              <a:rPr lang="nl-NL" sz="1600" dirty="0" err="1" smtClean="0"/>
              <a:t>social</a:t>
            </a:r>
            <a:r>
              <a:rPr lang="nl-NL" sz="1600" dirty="0" smtClean="0"/>
              <a:t> </a:t>
            </a:r>
            <a:r>
              <a:rPr lang="nl-NL" sz="1600" dirty="0" err="1" smtClean="0"/>
              <a:t>and</a:t>
            </a:r>
            <a:r>
              <a:rPr lang="nl-NL" sz="1600" dirty="0" smtClean="0"/>
              <a:t> </a:t>
            </a:r>
            <a:r>
              <a:rPr lang="nl-NL" sz="1600" dirty="0" err="1" smtClean="0"/>
              <a:t>economic</a:t>
            </a:r>
            <a:r>
              <a:rPr lang="nl-NL" sz="1600" dirty="0" smtClean="0"/>
              <a:t> benefits </a:t>
            </a:r>
            <a:r>
              <a:rPr lang="nl-NL" sz="1600" dirty="0" err="1" smtClean="0"/>
              <a:t>to</a:t>
            </a:r>
            <a:r>
              <a:rPr lang="nl-NL" sz="1600" dirty="0" smtClean="0"/>
              <a:t> </a:t>
            </a:r>
            <a:r>
              <a:rPr lang="nl-NL" sz="1600" dirty="0" err="1" smtClean="0"/>
              <a:t>them</a:t>
            </a:r>
            <a:endParaRPr lang="nl-NL" sz="1600" dirty="0"/>
          </a:p>
          <a:p>
            <a:pPr marL="0" lvl="1"/>
            <a:r>
              <a:rPr lang="nl-NL" sz="1600" dirty="0" smtClean="0"/>
              <a:t>In </a:t>
            </a:r>
            <a:r>
              <a:rPr lang="nl-NL" sz="1600" dirty="0" err="1" smtClean="0"/>
              <a:t>this</a:t>
            </a:r>
            <a:r>
              <a:rPr lang="nl-NL" sz="1600" dirty="0" smtClean="0"/>
              <a:t> </a:t>
            </a:r>
            <a:r>
              <a:rPr lang="nl-NL" sz="1600" dirty="0" err="1" smtClean="0"/>
              <a:t>rural</a:t>
            </a:r>
            <a:r>
              <a:rPr lang="nl-NL" sz="1600" dirty="0" smtClean="0"/>
              <a:t> area in Denmark a </a:t>
            </a:r>
            <a:r>
              <a:rPr lang="nl-NL" sz="1600" dirty="0" err="1" smtClean="0"/>
              <a:t>network</a:t>
            </a:r>
            <a:r>
              <a:rPr lang="nl-NL" sz="1600" dirty="0" smtClean="0"/>
              <a:t> was built </a:t>
            </a:r>
            <a:r>
              <a:rPr lang="nl-NL" sz="1600" dirty="0" err="1" smtClean="0"/>
              <a:t>under</a:t>
            </a:r>
            <a:r>
              <a:rPr lang="nl-NL" sz="1600" dirty="0" smtClean="0"/>
              <a:t> </a:t>
            </a:r>
            <a:r>
              <a:rPr lang="nl-NL" sz="1600" dirty="0" err="1" smtClean="0"/>
              <a:t>the</a:t>
            </a:r>
            <a:r>
              <a:rPr lang="nl-NL" sz="1600" dirty="0" smtClean="0"/>
              <a:t> </a:t>
            </a:r>
            <a:r>
              <a:rPr lang="nl-NL" sz="1600" dirty="0" err="1" smtClean="0"/>
              <a:t>charismatic</a:t>
            </a:r>
            <a:r>
              <a:rPr lang="nl-NL" sz="1600" dirty="0" smtClean="0"/>
              <a:t> </a:t>
            </a:r>
            <a:r>
              <a:rPr lang="nl-NL" sz="1600" dirty="0" err="1" smtClean="0"/>
              <a:t>leadership</a:t>
            </a:r>
            <a:r>
              <a:rPr lang="nl-NL" sz="1600" dirty="0" smtClean="0"/>
              <a:t> of @@ </a:t>
            </a:r>
            <a:r>
              <a:rPr lang="nl-NL" sz="1600" dirty="0" err="1" smtClean="0"/>
              <a:t>that</a:t>
            </a:r>
            <a:r>
              <a:rPr lang="nl-NL" sz="1600" dirty="0" smtClean="0"/>
              <a:t> gave </a:t>
            </a:r>
            <a:r>
              <a:rPr lang="nl-NL" sz="1600" dirty="0" err="1" smtClean="0"/>
              <a:t>rural</a:t>
            </a:r>
            <a:r>
              <a:rPr lang="nl-NL" sz="1600" dirty="0" smtClean="0"/>
              <a:t> </a:t>
            </a:r>
            <a:r>
              <a:rPr lang="nl-NL" sz="1600" dirty="0" err="1" smtClean="0"/>
              <a:t>people</a:t>
            </a:r>
            <a:r>
              <a:rPr lang="nl-NL" sz="1600" dirty="0" smtClean="0"/>
              <a:t> </a:t>
            </a:r>
            <a:r>
              <a:rPr lang="nl-NL" sz="1600" dirty="0" err="1" smtClean="0"/>
              <a:t>the</a:t>
            </a:r>
            <a:r>
              <a:rPr lang="nl-NL" sz="1600" dirty="0" smtClean="0"/>
              <a:t> </a:t>
            </a:r>
            <a:r>
              <a:rPr lang="nl-NL" sz="1600" dirty="0" err="1" smtClean="0"/>
              <a:t>same</a:t>
            </a:r>
            <a:r>
              <a:rPr lang="nl-NL" sz="1600" dirty="0" smtClean="0"/>
              <a:t> </a:t>
            </a:r>
            <a:r>
              <a:rPr lang="nl-NL" sz="1600" dirty="0" err="1" smtClean="0"/>
              <a:t>quality</a:t>
            </a:r>
            <a:r>
              <a:rPr lang="nl-NL" sz="1600" dirty="0" smtClean="0"/>
              <a:t> of Internet access </a:t>
            </a:r>
            <a:r>
              <a:rPr lang="nl-NL" sz="1600" dirty="0" err="1" smtClean="0"/>
              <a:t>for</a:t>
            </a:r>
            <a:r>
              <a:rPr lang="nl-NL" sz="1600" dirty="0" smtClean="0"/>
              <a:t> </a:t>
            </a:r>
            <a:r>
              <a:rPr lang="nl-NL" sz="1600" dirty="0" err="1" smtClean="0"/>
              <a:t>one</a:t>
            </a:r>
            <a:r>
              <a:rPr lang="nl-NL" sz="1600" dirty="0" smtClean="0"/>
              <a:t> </a:t>
            </a:r>
            <a:r>
              <a:rPr lang="nl-NL" sz="1600" dirty="0" err="1" smtClean="0"/>
              <a:t>third</a:t>
            </a:r>
            <a:r>
              <a:rPr lang="nl-NL" sz="1600" dirty="0" smtClean="0"/>
              <a:t> of </a:t>
            </a:r>
            <a:r>
              <a:rPr lang="nl-NL" sz="1600" dirty="0" err="1" smtClean="0"/>
              <a:t>the</a:t>
            </a:r>
            <a:r>
              <a:rPr lang="nl-NL" sz="1600" dirty="0" smtClean="0"/>
              <a:t> </a:t>
            </a:r>
            <a:r>
              <a:rPr lang="nl-NL" sz="1600" dirty="0" err="1" smtClean="0"/>
              <a:t>price</a:t>
            </a:r>
            <a:r>
              <a:rPr lang="nl-NL" sz="1600" dirty="0" smtClean="0"/>
              <a:t> in </a:t>
            </a:r>
            <a:r>
              <a:rPr lang="nl-NL" sz="1600" dirty="0" err="1" smtClean="0"/>
              <a:t>urban</a:t>
            </a:r>
            <a:r>
              <a:rPr lang="nl-NL" sz="1600" dirty="0" smtClean="0"/>
              <a:t> area</a:t>
            </a: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802.11-20/1497r1</a:t>
            </a:r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July 2015  DRAFT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Hayes, first WG Chair</a:t>
            </a: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80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92113" y="690563"/>
            <a:ext cx="6072187" cy="34163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 smtClean="0"/>
              <a:t>This example is from a development country in the Himalayas, Nepal.</a:t>
            </a:r>
          </a:p>
          <a:p>
            <a:r>
              <a:rPr lang="en-GB" sz="1600" dirty="0" smtClean="0"/>
              <a:t>Internet access is provided in the town </a:t>
            </a:r>
            <a:r>
              <a:rPr lang="en-GB" sz="1600" dirty="0" err="1" smtClean="0"/>
              <a:t>Pokhara</a:t>
            </a:r>
            <a:r>
              <a:rPr lang="en-GB" sz="1600" dirty="0" smtClean="0"/>
              <a:t>.</a:t>
            </a:r>
          </a:p>
          <a:p>
            <a:r>
              <a:rPr lang="en-GB" sz="1600" dirty="0" smtClean="0"/>
              <a:t>In the rural area there is no power grid, no telephone nor mobile phone network. Farmers sell their crop to traders</a:t>
            </a:r>
          </a:p>
          <a:p>
            <a:r>
              <a:rPr lang="en-GB" sz="1600" dirty="0" smtClean="0"/>
              <a:t>A teacher lives in the area where the node called “gar” is situated. Distance to the town is 40 km as the crow flies, but it takes 4 hours to walk to the closest bus stop and then 4 hours to drive to town. He was tired to have to travel 8 hours to do his e-mail.</a:t>
            </a:r>
          </a:p>
          <a:p>
            <a:r>
              <a:rPr lang="en-GB" sz="1600" dirty="0" smtClean="0"/>
              <a:t>So he deployed the network with the help of many oversees sponsors.</a:t>
            </a:r>
            <a:endParaRPr lang="en-GB" sz="1600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802.11-20/1497r1</a:t>
            </a:r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July 2015  DRAFT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Hayes, first WG Chair</a:t>
            </a: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26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92113" y="690563"/>
            <a:ext cx="6072187" cy="34163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 smtClean="0"/>
              <a:t>On the left is the teacher, </a:t>
            </a:r>
            <a:r>
              <a:rPr lang="en-GB" sz="1600" dirty="0" err="1" smtClean="0"/>
              <a:t>Mahabir</a:t>
            </a:r>
            <a:r>
              <a:rPr lang="en-GB" sz="1600" dirty="0" smtClean="0"/>
              <a:t> Pun, later called a social entrepreneur because after he funded the school and deployed the network, he continued to create jobs for the inhabitants.</a:t>
            </a:r>
          </a:p>
          <a:p>
            <a:r>
              <a:rPr lang="en-GB" sz="1600" dirty="0" smtClean="0"/>
              <a:t>On the right is a node with 3 links. Note the solar cells for power.</a:t>
            </a:r>
            <a:endParaRPr lang="en-GB" sz="1600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802.11-20/1497r1</a:t>
            </a:r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July 2015  DRAFT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Hayes, first WG Chair</a:t>
            </a: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60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802.11-20/1497r1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9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95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802.11-20/1497r1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2020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10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42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Dorothy Stanley, HP Enterprise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September 2020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BE4280C-3A59-4198-A7DE-FA7B3A6AA5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996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>
            <a:cxnSpLocks noChangeShapeType="1"/>
          </p:cNvCxnSpPr>
          <p:nvPr userDrawn="1"/>
        </p:nvCxnSpPr>
        <p:spPr bwMode="auto">
          <a:xfrm>
            <a:off x="914400" y="609600"/>
            <a:ext cx="10475384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29218" y="332604"/>
            <a:ext cx="1541128" cy="276999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September 2020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DBC98B1-8847-456F-A590-69DC1C4B50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611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September 2020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0366C23-4538-4CEB-9158-0679D70D39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63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September 2020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FA65C0B-5E3D-4C40-AD73-3536A14CCE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54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September 2020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07CA113-D3E1-4D93-9585-B8CFAFF546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05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September 2020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FBD1F51-5136-477F-A21E-BB3B46CB0C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20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September 2020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9537A71-55E9-47A7-9FE1-4FF47A2591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602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September 2020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A0304A0-4CD5-4ECE-A0A5-AD40B25F94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472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September 2020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DB007BB-E901-4378-AA7C-987070732C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23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September 2020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F6B9EB7-CFDB-421C-9291-7404600A23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66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September 2020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85800"/>
            <a:ext cx="25908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5692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September 2020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12966A0-9A2D-41E1-9C0A-3CC67CD80D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4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September 2020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38FAED2-464C-4508-9182-2C89713D06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863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September 2020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Dorothy Stanley, HP Enterprise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F753E77-0536-4BA7-8BC7-B6C83BF0A5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79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Dorothy Stanley, HP Enterprise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Dorothy Stanley, HP Enterprise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2020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Dorothy Stanley, HP Enterprise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Dorothy Stanley, HP Enterprise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Dorothy Stanley, HP Enterprise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Dorothy Stanley, HP Enterprise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September 2020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802.11-20/1497r1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1036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29218" y="332604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smtClean="0"/>
            </a:lvl1pPr>
          </a:lstStyle>
          <a:p>
            <a:pPr defTabSz="914400">
              <a:buClrTx/>
              <a:buSzTx/>
              <a:buFontTx/>
              <a:buNone/>
              <a:defRPr/>
            </a:pP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t>September 2020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224642" y="6475413"/>
            <a:ext cx="21672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 defTabSz="914400"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t>Dorothy Stanley, HP Enterprise</a:t>
            </a:r>
            <a:endParaRPr lang="en-US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79101" y="6475413"/>
            <a:ext cx="53540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 defTabSz="914400"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t>Slide </a:t>
            </a:r>
            <a:fld id="{AA0DB6A0-3FAC-4C50-B855-05E2EFEC7C93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pPr defTabSz="914400"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862238" y="332601"/>
            <a:ext cx="33984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indent="0" algn="r" defTabSz="914400">
              <a:buClrTx/>
              <a:buSzTx/>
              <a:buFontTx/>
              <a:buNone/>
              <a:defRPr/>
            </a:pPr>
            <a:r>
              <a:rPr lang="en-US" sz="1800" dirty="0" smtClean="0">
                <a:solidFill>
                  <a:srgbClr val="000000"/>
                </a:solidFill>
                <a:ea typeface="+mn-ea"/>
              </a:rPr>
              <a:t>doc.: IEEE </a:t>
            </a:r>
            <a:r>
              <a:rPr lang="en-US" sz="1800" dirty="0" smtClean="0">
                <a:solidFill>
                  <a:srgbClr val="000000"/>
                </a:solidFill>
                <a:ea typeface="+mn-ea"/>
              </a:rPr>
              <a:t>802.11-20/1497r1</a:t>
            </a:r>
            <a:endParaRPr lang="en-US" sz="1800" dirty="0" smtClean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</a:pPr>
            <a:endParaRPr lang="en-GB" b="1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14402" y="6475413"/>
            <a:ext cx="4199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>
              <a:buClrTx/>
              <a:buSzTx/>
              <a:buFontTx/>
              <a:buNone/>
              <a:defRPr/>
            </a:pPr>
            <a:r>
              <a:rPr lang="en-US" sz="1200" b="0" smtClean="0">
                <a:solidFill>
                  <a:srgbClr val="000000"/>
                </a:solidFill>
                <a:ea typeface="+mn-ea"/>
              </a:rPr>
              <a:t>Report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</a:pPr>
            <a:endParaRPr lang="en-GB" b="1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6826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1/Photographs/photographs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eee802.org/11/80211_honor_roll.htm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hyperlink" Target="https://www.ieee802.org/11/Reports/index.html" TargetMode="External"/><Relationship Id="rId7" Type="http://schemas.openxmlformats.org/officeDocument/2006/relationships/diagramLayout" Target="../diagrams/layout1.xm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diagramData" Target="../diagrams/data1.xml"/><Relationship Id="rId11" Type="http://schemas.openxmlformats.org/officeDocument/2006/relationships/image" Target="../media/image17.png"/><Relationship Id="rId5" Type="http://schemas.openxmlformats.org/officeDocument/2006/relationships/image" Target="../media/image15.emf"/><Relationship Id="rId10" Type="http://schemas.microsoft.com/office/2007/relationships/diagramDrawing" Target="../diagrams/drawing1.xml"/><Relationship Id="rId4" Type="http://schemas.openxmlformats.org/officeDocument/2006/relationships/hyperlink" Target="https://www.ieee802.org/11/Reports/early-minutes-pdfs/11-90-10_Sept%2090%20minutes.pdf" TargetMode="External"/><Relationship Id="rId9" Type="http://schemas.openxmlformats.org/officeDocument/2006/relationships/diagramColors" Target="../diagrams/colors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hyperlink" Target="https://www.ieee802.org/11/Photographs/2010/201009/20th%20celebration.htm" TargetMode="External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JPG"/><Relationship Id="rId11" Type="http://schemas.microsoft.com/office/2007/relationships/diagramDrawing" Target="../diagrams/drawing2.xml"/><Relationship Id="rId5" Type="http://schemas.openxmlformats.org/officeDocument/2006/relationships/image" Target="../media/image19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8.png"/><Relationship Id="rId9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s://www.ieee802.org/11/Photographs/2015/25th%20Anniversary/index.htm" TargetMode="External"/><Relationship Id="rId7" Type="http://schemas.openxmlformats.org/officeDocument/2006/relationships/diagramColors" Target="../diagrams/colors3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4.emf"/><Relationship Id="rId5" Type="http://schemas.openxmlformats.org/officeDocument/2006/relationships/diagramLayout" Target="../diagrams/layout3.xml"/><Relationship Id="rId10" Type="http://schemas.openxmlformats.org/officeDocument/2006/relationships/image" Target="../media/image23.emf"/><Relationship Id="rId4" Type="http://schemas.openxmlformats.org/officeDocument/2006/relationships/diagramData" Target="../diagrams/data3.xml"/><Relationship Id="rId9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1/Photographs/2015/25th%20Anniversary/index.ht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eg"/><Relationship Id="rId5" Type="http://schemas.openxmlformats.org/officeDocument/2006/relationships/image" Target="../media/image25.jpe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WG11 30</a:t>
            </a:r>
            <a:r>
              <a:rPr lang="en-GB" baseline="30000" dirty="0" smtClean="0"/>
              <a:t>th</a:t>
            </a:r>
            <a:r>
              <a:rPr lang="en-GB" dirty="0" smtClean="0"/>
              <a:t> Anniversary 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2020-09-18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612336"/>
              </p:ext>
            </p:extLst>
          </p:nvPr>
        </p:nvGraphicFramePr>
        <p:xfrm>
          <a:off x="992188" y="2430463"/>
          <a:ext cx="10147300" cy="246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Document" r:id="rId4" imgW="10459112" imgH="2539837" progId="Word.Document.8">
                  <p:embed/>
                </p:oleObj>
              </mc:Choice>
              <mc:Fallback>
                <p:oleObj name="Document" r:id="rId4" imgW="10459112" imgH="2539837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2430463"/>
                        <a:ext cx="10147300" cy="24653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Remarks: Bruce Kraemer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Bruce </a:t>
            </a:r>
            <a:r>
              <a:rPr lang="en-US" dirty="0"/>
              <a:t>served as </a:t>
            </a:r>
            <a:r>
              <a:rPr lang="en-US" dirty="0" smtClean="0"/>
              <a:t>WG11 </a:t>
            </a:r>
            <a:r>
              <a:rPr lang="en-US" dirty="0"/>
              <a:t>chair: </a:t>
            </a:r>
            <a:r>
              <a:rPr lang="en-US" dirty="0" smtClean="0"/>
              <a:t>2008-2014 and continues to</a:t>
            </a:r>
          </a:p>
          <a:p>
            <a:r>
              <a:rPr lang="en-US" dirty="0"/>
              <a:t>s</a:t>
            </a:r>
            <a:r>
              <a:rPr lang="en-US" dirty="0" smtClean="0"/>
              <a:t>erve in leadership roles in IEEE and IEEE-SA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7339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6610" y="613315"/>
            <a:ext cx="9144000" cy="828985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30 years of 802.11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05" y="1600200"/>
            <a:ext cx="3417652" cy="47463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3658" y="2130458"/>
            <a:ext cx="48740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802.11 Participant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802.11n Chair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802.11 WG Chair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 Standards Association President</a:t>
            </a:r>
          </a:p>
          <a:p>
            <a:endParaRPr lang="en-US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Eternally Grateful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E40C9FC-4879-4F20-9ECA-A574A90476B7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62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324" y="655638"/>
            <a:ext cx="11689237" cy="132556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Since my absence is forcing Dorothy to recite this text I’ll be very brief.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first order of business is to congratulate everyone gathered for 30 successful years of developing a standard that has truly become a benefit to  and recognized by the entire </a:t>
            </a: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world.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Sorry </a:t>
            </a: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 can’t be with you today (even virtually) to </a:t>
            </a: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celebrate.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guess you could say that the experiences from 802.11 have proven valuable in many other related domains and especially within IEEE where I continue to lead or participate in, a variety of governance and technical </a:t>
            </a: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activities.</a:t>
            </a:r>
            <a:endParaRPr lang="en-US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3168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116" y="1439126"/>
            <a:ext cx="11435498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Vic Hayes published a book in 2011 titled “</a:t>
            </a:r>
            <a:r>
              <a:rPr lang="en-US" b="0" u="sng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b="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he Innovation Journey of Wi-Fi</a:t>
            </a: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”.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 will not attempt to recite it’s contents – but I do encourage you to read 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 will call to your attention that the first introductory chapter is titled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b="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Wi-Fi: an unexpected success story</a:t>
            </a: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  <a:endParaRPr lang="en-US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Even today, this theme highlights the  fact that many  individuals encountered and  creatively mastered events  to create solutions the world truly desires as evidenced by about 3 billion devices per year being shipped</a:t>
            </a: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 was one of those individuals lucky enough to have contributed to and benefited from 802.11.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326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957" y="873518"/>
            <a:ext cx="10515600" cy="4351338"/>
          </a:xfrm>
        </p:spPr>
        <p:txBody>
          <a:bodyPr>
            <a:normAutofit fontScale="92500"/>
          </a:bodyPr>
          <a:lstStyle/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 recognize that day-to-day creation of a standard is challenging and often frustrating work. The process of invention presentation peer review can become quite </a:t>
            </a: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difficult.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hope that Vic, Stuart, Adrian and Dorothy as well as the thousand other contributing engineers agree that taking a few minutes every ten years, or so, to look back at the cumulative accomplishments helps motivate continuing the effort for yet another 10 </a:t>
            </a: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years.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Best </a:t>
            </a: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wishes moving forward</a:t>
            </a:r>
          </a:p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Regards,</a:t>
            </a:r>
          </a:p>
          <a:p>
            <a:pPr marL="0" indent="0">
              <a:buNone/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Bruce Kraemer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660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Remarks: Adrian Stephens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Adrian </a:t>
            </a:r>
            <a:r>
              <a:rPr lang="en-US" dirty="0"/>
              <a:t>served as </a:t>
            </a:r>
            <a:r>
              <a:rPr lang="en-US" dirty="0" smtClean="0"/>
              <a:t>WG11 </a:t>
            </a:r>
            <a:r>
              <a:rPr lang="en-US" dirty="0"/>
              <a:t>chair: </a:t>
            </a:r>
            <a:r>
              <a:rPr lang="en-US" dirty="0" smtClean="0"/>
              <a:t>2014-2018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1946564"/>
            <a:ext cx="2852738" cy="270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556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C36F08-6C94-452A-B801-E4B0B0769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have made a significant impact on society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4D2845-783B-4AF6-B5E7-0B02B5960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Continuous publication of market-relevant standards since 1999 (802.11b)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Value to</a:t>
            </a:r>
            <a:r>
              <a:rPr lang="en-GB" baseline="0" dirty="0"/>
              <a:t> world economy (~$2E12 in 2018,</a:t>
            </a:r>
            <a:r>
              <a:rPr lang="en-GB" dirty="0"/>
              <a:t> </a:t>
            </a:r>
            <a:r>
              <a:rPr lang="en-GB" dirty="0" err="1"/>
              <a:t>WiFi</a:t>
            </a:r>
            <a:r>
              <a:rPr lang="en-GB" dirty="0"/>
              <a:t> Alliance)</a:t>
            </a:r>
            <a:endParaRPr lang="en-GB" baseline="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aseline="0" dirty="0"/>
              <a:t>Expectations of connectedness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DD6EE5D-4B4C-448C-A1F0-D7A2C0D209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2E55B7-001E-4975-914E-82A17FCE4F8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48A08E62-6D8E-4B9D-9E64-5966876DDCB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861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19AC5-837F-4288-9CEA-A10762446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we did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63C1A4-CB06-4F80-8CDD-74D33DAFC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Following</a:t>
            </a:r>
            <a:r>
              <a:rPr lang="en-GB" baseline="0" dirty="0"/>
              <a:t> IEEE rules, any interested person can contribute (“platform”)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Exploited “free” spectrum</a:t>
            </a:r>
            <a:endParaRPr lang="en-GB" baseline="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aseline="0" dirty="0"/>
              <a:t>“No one is in control”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Technically</a:t>
            </a:r>
            <a:r>
              <a:rPr lang="en-GB" baseline="0" dirty="0"/>
              <a:t> – distributed algorithms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Procedurally – when the process works, we are all equals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21225A8-869F-433D-BDB8-D91493C45E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CD5A29-F938-4821-824B-542ED5FFDC9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D9FD1140-DEFC-4AD5-8F69-A5FD4A7479F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3318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63C841-AC13-4001-BC0A-AD3155462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 we go from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7F8C4E-1AB0-49B9-ABB0-D5E88236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716582"/>
            <a:ext cx="8229600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Is there a</a:t>
            </a:r>
            <a:r>
              <a:rPr lang="en-GB" baseline="0" dirty="0"/>
              <a:t> limit on getting more out of the same spectrum?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Law of diminishing returns for complexity</a:t>
            </a:r>
            <a:endParaRPr lang="en-GB" baseline="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aseline="0" dirty="0"/>
              <a:t>How do we share spectrum with others?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How can we maintain a standard that is 5,000 pages long?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Is the future </a:t>
            </a:r>
            <a:r>
              <a:rPr lang="en-GB" dirty="0" smtClean="0"/>
              <a:t>more </a:t>
            </a:r>
            <a:r>
              <a:rPr lang="en-GB" dirty="0"/>
              <a:t>about non-data services?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If we started from scratch, could we really do better than we have?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37186FF-2859-42A7-996E-A00609460B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B8F8A1-44D0-4223-9DCE-B75A7CB976C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283D67CB-4862-4620-B6EE-D2FF2B4CD4C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3524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21A2A6-802E-4737-B0E6-8A0526B89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 we go from here – personal?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3B3419-2BB6-4176-A278-9EE15E4B4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537" y="1522025"/>
            <a:ext cx="4822305" cy="295232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A “meeting standard” 125 mm cookie weighs about 125 g (~4.5 oz)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In March 2018, Adrian weighed 635 cookies (175 lb, 79.4 kg)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Now, Adrian weighs 584 cookies (161 lb, 73 kg)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Weight lost since being denied 802.11 cookies is 50 cookies.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802.11 Cookies missed:  ~12 * 5 = ~60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Conclusion:  missing 802.11 meetings has unexpected consequences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A45D193-5603-4359-82EA-6A5540D95B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CE491E-ED00-4971-A7B1-7507233977F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199EAFFB-2099-443C-8DF1-C7138D3E285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 dirty="0"/>
          </a:p>
        </p:txBody>
      </p:sp>
      <p:pic>
        <p:nvPicPr>
          <p:cNvPr id="7" name="Picture 6" descr="Image result for cookies">
            <a:extLst>
              <a:ext uri="{FF2B5EF4-FFF2-40B4-BE49-F238E27FC236}">
                <a16:creationId xmlns:a16="http://schemas.microsoft.com/office/drawing/2014/main" xmlns="" id="{9C8903C3-2A60-4893-B347-4F5F6C494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238" y="1701010"/>
            <a:ext cx="3482468" cy="280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51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This document includes materials presented 2020-09-18 marking the 30</a:t>
            </a:r>
            <a:r>
              <a:rPr lang="en-GB" baseline="30000" dirty="0" smtClean="0"/>
              <a:t>th</a:t>
            </a:r>
            <a:r>
              <a:rPr lang="en-GB" dirty="0" smtClean="0"/>
              <a:t> Anniversary of the IEEE 802.111 Working Group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/>
              <a:t>Remarks and materials from: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/>
              <a:t>Vic Hayes, </a:t>
            </a:r>
            <a:r>
              <a:rPr lang="en-US" dirty="0" smtClean="0"/>
              <a:t>Stuart Kerry, </a:t>
            </a:r>
            <a:r>
              <a:rPr lang="en-US" dirty="0" smtClean="0"/>
              <a:t>Bruce Kraemer, </a:t>
            </a:r>
            <a:r>
              <a:rPr lang="en-US" dirty="0" smtClean="0"/>
              <a:t>Adrian Stephens, </a:t>
            </a:r>
            <a:r>
              <a:rPr lang="en-US" dirty="0" smtClean="0"/>
              <a:t>Dorothy Stanley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/>
              <a:t>802.11 members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/>
              <a:t>R1: Adds Stuart Kerry remarks, slide 9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Remarks: Dorothy Stanley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Dorothy is the current 802.11 WG Chair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830390"/>
            <a:ext cx="2400583" cy="24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083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457200" y="914400"/>
            <a:ext cx="10134600" cy="541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altLang="en-US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I offer my sincere congratulations to all WG11 participants on the milestone of 30 years. </a:t>
            </a:r>
          </a:p>
          <a:p>
            <a:pPr marL="0" indent="0">
              <a:defRPr/>
            </a:pPr>
            <a:r>
              <a:rPr lang="en-US" altLang="en-US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I am grateful for the opportunity that I have had to contribute in 802.11 for over 20 years. </a:t>
            </a:r>
            <a:r>
              <a:rPr lang="en-US" alt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It is an honor to serve as Chair and I am looking forward to continued </a:t>
            </a:r>
            <a:r>
              <a:rPr lang="en-US" altLang="en-US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work </a:t>
            </a:r>
            <a:r>
              <a:rPr lang="en-US" altLang="en-US" kern="0" dirty="0">
                <a:latin typeface="Calibri" panose="020F0502020204030204" pitchFamily="34" charset="0"/>
                <a:cs typeface="Calibri" panose="020F0502020204030204" pitchFamily="34" charset="0"/>
              </a:rPr>
              <a:t>and success for the 802.11 WG.</a:t>
            </a:r>
          </a:p>
          <a:p>
            <a:pPr marL="0" indent="0">
              <a:defRPr/>
            </a:pPr>
            <a:endParaRPr lang="en-US" altLang="en-US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defRPr/>
            </a:pPr>
            <a:r>
              <a:rPr lang="en-US" altLang="en-US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Please see the </a:t>
            </a:r>
            <a:r>
              <a:rPr lang="en-US" altLang="en-US" kern="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photographs</a:t>
            </a:r>
            <a:r>
              <a:rPr lang="en-US" altLang="en-US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the </a:t>
            </a:r>
            <a:r>
              <a:rPr lang="en-US" altLang="en-US" kern="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honor roll</a:t>
            </a:r>
            <a:r>
              <a:rPr lang="en-US" altLang="en-US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which includes information on editors, secretaries and vice chairs.</a:t>
            </a:r>
            <a:endParaRPr lang="en-US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defRPr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defRPr/>
            </a:pP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Slides below (in References) were 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presented during the Monday 2020 Sept WG11 Opening </a:t>
            </a:r>
            <a:r>
              <a:rPr lang="en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Plenary.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defRPr/>
            </a:pPr>
            <a:endParaRPr lang="en-US" altLang="en-US" sz="2800" kern="0" dirty="0"/>
          </a:p>
          <a:p>
            <a:pPr marL="0" indent="0">
              <a:defRPr/>
            </a:pPr>
            <a:endParaRPr lang="en-US" altLang="en-US" sz="2800" kern="0" dirty="0" smtClean="0"/>
          </a:p>
          <a:p>
            <a:pPr marL="0" indent="0">
              <a:defRPr/>
            </a:pPr>
            <a:endParaRPr lang="en-US" altLang="en-US" sz="2800" kern="0" dirty="0" smtClean="0"/>
          </a:p>
          <a:p>
            <a:pPr marL="0" indent="0">
              <a:defRPr/>
            </a:pPr>
            <a:endParaRPr lang="en-US" altLang="en-US" sz="2800" kern="0" dirty="0" smtClean="0"/>
          </a:p>
          <a:p>
            <a:pPr marL="0" indent="0">
              <a:defRPr/>
            </a:pPr>
            <a:endParaRPr lang="en-GB" altLang="en-US" sz="2800" kern="0" dirty="0" smtClean="0"/>
          </a:p>
          <a:p>
            <a:pPr>
              <a:defRPr/>
            </a:pPr>
            <a:endParaRPr lang="en-GB" altLang="en-US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12933311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457200" y="1295400"/>
            <a:ext cx="10134600" cy="39956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altLang="en-US" sz="2800" dirty="0" smtClean="0"/>
              <a:t>Comments </a:t>
            </a:r>
            <a:r>
              <a:rPr lang="en-US" altLang="en-US" sz="2800" dirty="0"/>
              <a:t>from members present</a:t>
            </a:r>
          </a:p>
          <a:p>
            <a:pPr marL="0" indent="0">
              <a:defRPr/>
            </a:pPr>
            <a:endParaRPr lang="en-US" altLang="en-US" sz="2800" kern="0" dirty="0" smtClean="0"/>
          </a:p>
          <a:p>
            <a:pPr marL="0" indent="0">
              <a:defRPr/>
            </a:pPr>
            <a:endParaRPr lang="en-US" altLang="en-US" sz="2800" kern="0" dirty="0" smtClean="0"/>
          </a:p>
          <a:p>
            <a:pPr marL="0" indent="0">
              <a:defRPr/>
            </a:pPr>
            <a:endParaRPr lang="en-US" altLang="en-US" sz="2800" kern="0" dirty="0" smtClean="0"/>
          </a:p>
          <a:p>
            <a:pPr marL="0" indent="0">
              <a:defRPr/>
            </a:pPr>
            <a:endParaRPr lang="en-GB" altLang="en-US" sz="2800" kern="0" dirty="0" smtClean="0"/>
          </a:p>
          <a:p>
            <a:pPr>
              <a:defRPr/>
            </a:pPr>
            <a:endParaRPr lang="en-GB" altLang="en-US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16388662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533400" y="1814513"/>
            <a:ext cx="7620000" cy="374808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dirty="0" smtClean="0"/>
              <a:t>September 2020 – Recognize 30 Years!</a:t>
            </a:r>
          </a:p>
          <a:p>
            <a:pPr marL="0" indent="0">
              <a:buNone/>
              <a:defRPr/>
            </a:pPr>
            <a:endParaRPr lang="en-US" altLang="en-US" sz="2800" dirty="0" smtClean="0"/>
          </a:p>
          <a:p>
            <a:pPr marL="0" indent="0">
              <a:buNone/>
              <a:defRPr/>
            </a:pPr>
            <a:r>
              <a:rPr lang="en-US" altLang="en-US" sz="2800" dirty="0" smtClean="0"/>
              <a:t>First meeting of WG11: September 1990 </a:t>
            </a:r>
          </a:p>
          <a:p>
            <a:pPr marL="0" indent="0">
              <a:buNone/>
              <a:defRPr/>
            </a:pPr>
            <a:r>
              <a:rPr lang="en-US" altLang="en-US" sz="2800" dirty="0" smtClean="0"/>
              <a:t>Celebrating 20 years in 2010</a:t>
            </a:r>
          </a:p>
          <a:p>
            <a:pPr marL="0" indent="0">
              <a:buNone/>
              <a:defRPr/>
            </a:pPr>
            <a:r>
              <a:rPr lang="en-US" altLang="en-US" sz="2800" dirty="0" smtClean="0"/>
              <a:t>Celebrating 25 years in 2015</a:t>
            </a:r>
          </a:p>
          <a:p>
            <a:pPr marL="0" indent="0">
              <a:buNone/>
              <a:defRPr/>
            </a:pPr>
            <a:r>
              <a:rPr lang="en-US" altLang="en-US" sz="2800" dirty="0" smtClean="0"/>
              <a:t>Celebrating 30 years in 2020</a:t>
            </a:r>
          </a:p>
          <a:p>
            <a:pPr marL="0" indent="0">
              <a:buNone/>
              <a:defRPr/>
            </a:pPr>
            <a:endParaRPr lang="en-US" altLang="en-US" sz="2800" dirty="0"/>
          </a:p>
          <a:p>
            <a:pPr marL="0" indent="0">
              <a:buNone/>
              <a:defRPr/>
            </a:pPr>
            <a:r>
              <a:rPr lang="en-US" altLang="en-US" sz="2800" dirty="0" smtClean="0"/>
              <a:t>Also Friday Closing Plenary agenda item</a:t>
            </a:r>
          </a:p>
          <a:p>
            <a:pPr marL="0" indent="0">
              <a:buNone/>
              <a:defRPr/>
            </a:pPr>
            <a:endParaRPr lang="en-US" altLang="en-US" sz="2800" dirty="0" smtClean="0"/>
          </a:p>
          <a:p>
            <a:pPr marL="0" indent="0">
              <a:buNone/>
              <a:defRPr/>
            </a:pPr>
            <a:endParaRPr lang="en-US" altLang="en-US" sz="2800" dirty="0" smtClean="0"/>
          </a:p>
          <a:p>
            <a:pPr marL="0" indent="0">
              <a:buNone/>
              <a:defRPr/>
            </a:pPr>
            <a:endParaRPr lang="en-GB" altLang="en-US" sz="2800" dirty="0" smtClean="0"/>
          </a:p>
          <a:p>
            <a:pPr>
              <a:defRPr/>
            </a:pPr>
            <a:endParaRPr lang="en-GB" altLang="en-US" sz="2800" dirty="0" smtClean="0"/>
          </a:p>
        </p:txBody>
      </p:sp>
      <p:sp>
        <p:nvSpPr>
          <p:cNvPr id="174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M6.2 WG11 30</a:t>
            </a:r>
            <a:r>
              <a:rPr lang="en-GB" altLang="en-US" baseline="30000" dirty="0" smtClean="0"/>
              <a:t>th</a:t>
            </a:r>
            <a:r>
              <a:rPr lang="en-GB" altLang="en-US" dirty="0" smtClean="0"/>
              <a:t> Anniversary </a:t>
            </a:r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</a:rPr>
              <a:t>September 2020</a:t>
            </a: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>
                <a:solidFill>
                  <a:srgbClr val="000000"/>
                </a:solidFill>
              </a:rPr>
              <a:t>Dorothy Stanley, HP Enterprise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DDBC98B1-8847-456F-A590-69DC1C4B50D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1600" y="1600200"/>
            <a:ext cx="29097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>
              <a:buClrTx/>
              <a:buSzTx/>
              <a:buFontTx/>
              <a:buNone/>
            </a:pP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</a:rPr>
              <a:t>Congratulations </a:t>
            </a:r>
            <a:b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</a:rPr>
            </a:b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</a:rPr>
              <a:t>to all WG </a:t>
            </a:r>
          </a:p>
          <a:p>
            <a:pPr algn="ctr" defTabSz="914400">
              <a:buClrTx/>
              <a:buSzTx/>
              <a:buFontTx/>
              <a:buNone/>
            </a:pPr>
            <a:r>
              <a:rPr lang="en-US" sz="32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</a:rPr>
              <a:t>participants!</a:t>
            </a:r>
            <a:endParaRPr lang="en-US" sz="32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7363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0" y="867937"/>
            <a:ext cx="12420600" cy="130810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altLang="en-US" sz="2800" dirty="0" smtClean="0"/>
              <a:t>The </a:t>
            </a:r>
            <a:r>
              <a:rPr lang="en-GB" altLang="en-US" sz="2800" dirty="0" smtClean="0">
                <a:hlinkClick r:id="rId3"/>
              </a:rPr>
              <a:t>first meeting</a:t>
            </a:r>
            <a:r>
              <a:rPr lang="en-GB" altLang="en-US" sz="2800" dirty="0" smtClean="0"/>
              <a:t> of the IEEE 802.11 Working Group was </a:t>
            </a:r>
            <a:r>
              <a:rPr lang="en-US" altLang="en-US" sz="2800" dirty="0" smtClean="0">
                <a:hlinkClick r:id="rId4"/>
              </a:rPr>
              <a:t>10</a:t>
            </a:r>
            <a:r>
              <a:rPr lang="en-US" altLang="en-US" sz="2800" baseline="30000" dirty="0" smtClean="0">
                <a:hlinkClick r:id="rId4"/>
              </a:rPr>
              <a:t>th</a:t>
            </a:r>
            <a:r>
              <a:rPr lang="en-US" altLang="en-US" sz="2800" dirty="0" smtClean="0">
                <a:hlinkClick r:id="rId4"/>
              </a:rPr>
              <a:t> – 14</a:t>
            </a:r>
            <a:r>
              <a:rPr lang="en-US" altLang="en-US" sz="2800" baseline="30000" dirty="0" smtClean="0">
                <a:hlinkClick r:id="rId4"/>
              </a:rPr>
              <a:t>th</a:t>
            </a:r>
            <a:r>
              <a:rPr lang="en-US" altLang="en-US" sz="2800" dirty="0" smtClean="0">
                <a:hlinkClick r:id="rId4"/>
              </a:rPr>
              <a:t> Sept 1990 </a:t>
            </a:r>
            <a:endParaRPr lang="en-GB" altLang="en-US" sz="2800" dirty="0" smtClean="0"/>
          </a:p>
          <a:p>
            <a:pPr>
              <a:defRPr/>
            </a:pPr>
            <a:endParaRPr lang="en-GB" altLang="en-US" sz="2800" dirty="0" smtClean="0"/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</a:rPr>
              <a:t>September 2020</a:t>
            </a: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>
                <a:solidFill>
                  <a:srgbClr val="000000"/>
                </a:solidFill>
              </a:rPr>
              <a:t>Dorothy Stanley, HP Enterprise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DDBC98B1-8847-456F-A590-69DC1C4B50D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521988"/>
            <a:ext cx="5249821" cy="2311928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/>
          </p:nvPr>
        </p:nvGraphicFramePr>
        <p:xfrm>
          <a:off x="9525000" y="1521989"/>
          <a:ext cx="2133600" cy="613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800" y="3781501"/>
            <a:ext cx="3499205" cy="2624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94829" y="3787676"/>
            <a:ext cx="61801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original standard was published in 1997, revised in 1999 with MIB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changes</a:t>
            </a:r>
          </a:p>
          <a:p>
            <a:pPr defTabSz="914400">
              <a:buClrTx/>
              <a:buSzTx/>
              <a:buFontTx/>
              <a:buNone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802.11a™-1999: High-speed Physical Layer in the 5 GHz Band </a:t>
            </a: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802.11b™-1999: Higher-Speed Physical Layer Extension in the 2.4 GHz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Band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802.11b-1999/Corrigendum 1-2001: Higher-speed Physical Layer (PHY) extension in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2.4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GHz band </a:t>
            </a:r>
            <a:endParaRPr lang="en-GB" sz="16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33379" y="1521988"/>
            <a:ext cx="1912979" cy="211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3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163672" y="795173"/>
            <a:ext cx="8370728" cy="70008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dirty="0" smtClean="0">
                <a:hlinkClick r:id="rId3"/>
              </a:rPr>
              <a:t>September 2010 - 20</a:t>
            </a:r>
            <a:r>
              <a:rPr lang="en-US" altLang="en-US" sz="2800" baseline="30000" dirty="0" smtClean="0">
                <a:hlinkClick r:id="rId3"/>
              </a:rPr>
              <a:t>th</a:t>
            </a:r>
            <a:r>
              <a:rPr lang="en-US" altLang="en-US" sz="2800" dirty="0" smtClean="0">
                <a:hlinkClick r:id="rId3"/>
              </a:rPr>
              <a:t> Anniversary</a:t>
            </a:r>
            <a:r>
              <a:rPr lang="en-US" altLang="en-US" sz="2800" dirty="0" smtClean="0"/>
              <a:t>: 2</a:t>
            </a:r>
            <a:r>
              <a:rPr lang="en-US" altLang="en-US" sz="2800" baseline="30000" dirty="0" smtClean="0"/>
              <a:t>nd</a:t>
            </a:r>
            <a:r>
              <a:rPr lang="en-US" altLang="en-US" sz="2800" dirty="0" smtClean="0"/>
              <a:t> decade</a:t>
            </a:r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</a:rPr>
              <a:t>September 2020</a:t>
            </a: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>
                <a:solidFill>
                  <a:srgbClr val="000000"/>
                </a:solidFill>
              </a:rPr>
              <a:t>Dorothy Stanley, HP Enterprise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DDBC98B1-8847-456F-A590-69DC1C4B50D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405" y="4419600"/>
            <a:ext cx="2528153" cy="19034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1458682"/>
            <a:ext cx="2409662" cy="272939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196797" y="1905000"/>
            <a:ext cx="79952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802.11d™-2001: Specification for operation in additional regulatory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domains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802.11g™-2003: Further Higher Data Rate Extension in the 2.4 GHz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Band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802.11h™-2003: Spectrum and Transmit Power Management Extensions in the 5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GHz </a:t>
            </a: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band 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Europe </a:t>
            </a: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802.11i™-2004: Medium Access Control (MAC) Security Enhancements </a:t>
            </a:r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802.11j™-2004: 4.9 GHz–5 GHz Operation in </a:t>
            </a: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Japan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802.11e™-2005: Medium Access Control (MAC) Quality of Service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Enhancements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802.11™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2007</a:t>
            </a: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802.11k™-2008: Radio Resource Measurement of Wireless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LANs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802.11r™-2008: Fast Basic Service Set (BSS) Transition </a:t>
            </a:r>
          </a:p>
          <a:p>
            <a:pPr defTabSz="914400">
              <a:buClrTx/>
              <a:buSzTx/>
              <a:buFontTx/>
              <a:buNone/>
            </a:pP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802.11y™-2008: 3650–3700 MHz Operation in USA </a:t>
            </a:r>
          </a:p>
          <a:p>
            <a:pPr defTabSz="914400">
              <a:buClrTx/>
              <a:buSzTx/>
              <a:buFontTx/>
              <a:buNone/>
            </a:pP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802.11w™-2009: Protected Management Frames </a:t>
            </a: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802.11n™-2009: Enhancements for Higher Throughput </a:t>
            </a:r>
            <a:endParaRPr lang="en-GB" sz="16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67827"/>
            <a:ext cx="1970010" cy="2720247"/>
          </a:xfrm>
          <a:prstGeom prst="rect">
            <a:avLst/>
          </a:prstGeom>
        </p:spPr>
      </p:pic>
      <p:graphicFrame>
        <p:nvGraphicFramePr>
          <p:cNvPr id="36" name="Diagram 35"/>
          <p:cNvGraphicFramePr/>
          <p:nvPr>
            <p:extLst/>
          </p:nvPr>
        </p:nvGraphicFramePr>
        <p:xfrm>
          <a:off x="9753600" y="838408"/>
          <a:ext cx="2133600" cy="613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0143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401966" y="783672"/>
            <a:ext cx="7827634" cy="96366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dirty="0" smtClean="0">
                <a:hlinkClick r:id="rId3"/>
              </a:rPr>
              <a:t>July 2015 - 25</a:t>
            </a:r>
            <a:r>
              <a:rPr lang="en-US" altLang="en-US" sz="2800" baseline="30000" dirty="0" smtClean="0">
                <a:hlinkClick r:id="rId3"/>
              </a:rPr>
              <a:t>th</a:t>
            </a:r>
            <a:r>
              <a:rPr lang="en-US" altLang="en-US" sz="2800" dirty="0" smtClean="0">
                <a:hlinkClick r:id="rId3"/>
              </a:rPr>
              <a:t> Anniversary</a:t>
            </a:r>
            <a:r>
              <a:rPr lang="en-US" altLang="en-US" sz="2800" dirty="0" smtClean="0"/>
              <a:t>: Next 5 years</a:t>
            </a:r>
            <a:endParaRPr lang="en-GB" altLang="en-US" sz="2800" dirty="0" smtClean="0"/>
          </a:p>
          <a:p>
            <a:pPr>
              <a:defRPr/>
            </a:pPr>
            <a:endParaRPr lang="en-GB" altLang="en-US" sz="2800" dirty="0" smtClean="0"/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</a:rPr>
              <a:t>September 2020</a:t>
            </a: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>
                <a:solidFill>
                  <a:srgbClr val="000000"/>
                </a:solidFill>
              </a:rPr>
              <a:t>Dorothy Stanley, HP Enterprise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DDBC98B1-8847-456F-A590-69DC1C4B50D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9763427" y="762000"/>
          <a:ext cx="2133600" cy="613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6965" y="4281259"/>
            <a:ext cx="3911634" cy="21941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11421" y="1295400"/>
            <a:ext cx="85440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802.11p™-2010: Wireless Access in Vehicular Environments </a:t>
            </a: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802.11z™-2010: Extensions to Direct-Link Setup (DLS) </a:t>
            </a:r>
          </a:p>
          <a:p>
            <a:pPr defTabSz="914400">
              <a:buClrTx/>
              <a:buSzTx/>
              <a:buFontTx/>
              <a:buNone/>
            </a:pP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802.11v™-2011: Wireless Network Management </a:t>
            </a: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802.11u™-2011: Interworking with External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Networks</a:t>
            </a:r>
          </a:p>
          <a:p>
            <a:pPr defTabSz="914400">
              <a:buClrTx/>
              <a:buSzTx/>
              <a:buFontTx/>
              <a:buNone/>
            </a:pP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GB" sz="16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802.11s™-2011: Mesh Networking</a:t>
            </a:r>
          </a:p>
          <a:p>
            <a:pPr defTabSz="914400">
              <a:buClrTx/>
              <a:buSz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802.11™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2012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802.11ae™-2012: Prioritization of Management Frames (Amendment 1)</a:t>
            </a: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802.11aa™-2012: MAC Enhancements for Robust Audio Video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Streaming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802.11ad™-2012: Enhancements for Very High Throughput in the 60 GHz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Band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802.11ac™-2013: Enhancements for Very High Throughput for Operation in Bands</a:t>
            </a:r>
          </a:p>
          <a:p>
            <a:pPr defTabSz="914400">
              <a:buClrTx/>
              <a:buSz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below 6 GHz </a:t>
            </a: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802.11af™-2013: Television White Spaces (TVWS) Operation </a:t>
            </a:r>
            <a:endParaRPr lang="en-GB" sz="1600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endParaRPr lang="en-GB" b="1" dirty="0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5399" y="4465499"/>
            <a:ext cx="1645425" cy="1678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40607" y="4465499"/>
            <a:ext cx="3916575" cy="1245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2705" y="1437743"/>
            <a:ext cx="2409662" cy="272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6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401966" y="783672"/>
            <a:ext cx="9078534" cy="96366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dirty="0" smtClean="0">
                <a:hlinkClick r:id="rId3"/>
              </a:rPr>
              <a:t>September 2020- 30</a:t>
            </a:r>
            <a:r>
              <a:rPr lang="en-US" altLang="en-US" sz="2800" baseline="30000" dirty="0" smtClean="0">
                <a:hlinkClick r:id="rId3"/>
              </a:rPr>
              <a:t>th</a:t>
            </a:r>
            <a:r>
              <a:rPr lang="en-US" altLang="en-US" sz="2800" dirty="0" smtClean="0">
                <a:hlinkClick r:id="rId3"/>
              </a:rPr>
              <a:t> Anniversary</a:t>
            </a:r>
            <a:r>
              <a:rPr lang="en-US" altLang="en-US" sz="2800" dirty="0" smtClean="0"/>
              <a:t>: Next 5 years</a:t>
            </a:r>
          </a:p>
          <a:p>
            <a:pPr marL="0" indent="0">
              <a:buNone/>
              <a:defRPr/>
            </a:pPr>
            <a:endParaRPr lang="en-GB" altLang="en-US" sz="2800" dirty="0" smtClean="0"/>
          </a:p>
          <a:p>
            <a:pPr>
              <a:defRPr/>
            </a:pPr>
            <a:endParaRPr lang="en-GB" altLang="en-US" sz="2800" dirty="0" smtClean="0"/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</a:rPr>
              <a:t>September 2020</a:t>
            </a: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>
                <a:solidFill>
                  <a:srgbClr val="000000"/>
                </a:solidFill>
              </a:rPr>
              <a:t>Dorothy Stanley, HP Enterprise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DDBC98B1-8847-456F-A590-69DC1C4B50D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98" y="1524000"/>
            <a:ext cx="2471738" cy="23431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57600" y="1430479"/>
            <a:ext cx="758997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802.11™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2016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802.11ai™-2016 (second printing): Fast Initial Link Setup </a:t>
            </a:r>
          </a:p>
          <a:p>
            <a:pPr defTabSz="914400">
              <a:buClrTx/>
              <a:buSzTx/>
              <a:buFontTx/>
              <a:buNone/>
            </a:pPr>
            <a:r>
              <a:rPr lang="en-GB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802.11ah™-2016: Sub 1 GHz License Exempt Operation </a:t>
            </a: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802.11aj™-2018: Enhancements for Very High Throughput to Support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Chinese Millimeter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Wave Frequency Bands (60 GHz and 45 GHz) </a:t>
            </a: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802.11ak™-2018: Enhancements for Transit Links Within Bridged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Networks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IEEE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802.11aq™-2018: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Preassociation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Discovery </a:t>
            </a:r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Group Photo form 2019:</a:t>
            </a:r>
          </a:p>
          <a:p>
            <a:pPr defTabSz="914400">
              <a:buClrTx/>
              <a:buSzTx/>
              <a:buFontTx/>
              <a:buNone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Looking forward to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REVmd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b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11ax, 11ay, 11az, 11ba, 11bb, </a:t>
            </a:r>
          </a:p>
          <a:p>
            <a:pPr defTabSz="914400">
              <a:buClrTx/>
              <a:buSzTx/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11bc, 11bd,11be, 11bf……</a:t>
            </a:r>
            <a:endParaRPr lang="en-GB" b="1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500" y="3516356"/>
            <a:ext cx="5224527" cy="29385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53" y="3962400"/>
            <a:ext cx="2400583" cy="24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3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Remarks: Vic Hayes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Vic served as the first WG11 chair: 1990-2000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928" y="1579419"/>
            <a:ext cx="2712821" cy="299258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86527"/>
          </a:xfrm>
        </p:spPr>
        <p:txBody>
          <a:bodyPr>
            <a:noAutofit/>
          </a:bodyPr>
          <a:lstStyle/>
          <a:p>
            <a:pPr algn="ctr"/>
            <a:r>
              <a:rPr lang="nl-NL" sz="11500" dirty="0" err="1" smtClean="0"/>
              <a:t>Congratulations</a:t>
            </a:r>
            <a:endParaRPr lang="nl-NL" sz="11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7993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Social and economic impact</a:t>
            </a:r>
            <a:br>
              <a:rPr lang="en-GB" dirty="0" smtClean="0"/>
            </a:br>
            <a:r>
              <a:rPr lang="en-GB" dirty="0">
                <a:solidFill>
                  <a:schemeClr val="tx1"/>
                </a:solidFill>
              </a:rPr>
              <a:t>Rural area in </a:t>
            </a:r>
            <a:r>
              <a:rPr lang="en-GB" dirty="0" smtClean="0">
                <a:solidFill>
                  <a:schemeClr val="tx1"/>
                </a:solidFill>
              </a:rPr>
              <a:t>Denmark</a:t>
            </a:r>
            <a:endParaRPr lang="en-GB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457" y="2276873"/>
            <a:ext cx="1394258" cy="1202253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4294967295"/>
          </p:nvPr>
        </p:nvSpPr>
        <p:spPr>
          <a:xfrm>
            <a:off x="6881818" y="6475414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idx="4294967295"/>
          </p:nvPr>
        </p:nvSpPr>
        <p:spPr>
          <a:xfrm>
            <a:off x="990600" y="336888"/>
            <a:ext cx="1874823" cy="273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2020</a:t>
            </a:r>
            <a:endParaRPr lang="en-GB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457" y="5206387"/>
            <a:ext cx="1735022" cy="118363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511" y="3717032"/>
            <a:ext cx="1382417" cy="1336642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7536161" y="1902023"/>
            <a:ext cx="215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With user innovation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921" y="1700809"/>
            <a:ext cx="4263759" cy="4689217"/>
          </a:xfrm>
          <a:prstGeom prst="rect">
            <a:avLst/>
          </a:prstGeom>
        </p:spPr>
      </p:pic>
      <p:cxnSp>
        <p:nvCxnSpPr>
          <p:cNvPr id="12" name="Rechte verbindingslijn met pijl 11"/>
          <p:cNvCxnSpPr>
            <a:stCxn id="8" idx="1"/>
          </p:cNvCxnSpPr>
          <p:nvPr/>
        </p:nvCxnSpPr>
        <p:spPr bwMode="auto">
          <a:xfrm flipH="1" flipV="1">
            <a:off x="5159897" y="2562744"/>
            <a:ext cx="2892561" cy="323546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Rechte verbindingslijn met pijl 13"/>
          <p:cNvCxnSpPr/>
          <p:nvPr/>
        </p:nvCxnSpPr>
        <p:spPr bwMode="auto">
          <a:xfrm flipH="1" flipV="1">
            <a:off x="5159897" y="2247490"/>
            <a:ext cx="3020453" cy="233363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Rechte verbindingslijn met pijl 17"/>
          <p:cNvCxnSpPr>
            <a:stCxn id="7" idx="1"/>
          </p:cNvCxnSpPr>
          <p:nvPr/>
        </p:nvCxnSpPr>
        <p:spPr bwMode="auto">
          <a:xfrm flipH="1" flipV="1">
            <a:off x="5355875" y="2247489"/>
            <a:ext cx="2696582" cy="63051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5211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Social and economic benefit</a:t>
            </a:r>
            <a:br>
              <a:rPr lang="en-GB" dirty="0" smtClean="0"/>
            </a:br>
            <a:r>
              <a:rPr lang="en-GB" dirty="0" smtClean="0"/>
              <a:t>Mountain area in Nepal</a:t>
            </a:r>
            <a:endParaRPr lang="en-GB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1844825"/>
            <a:ext cx="6046942" cy="4546439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4294967295"/>
          </p:nvPr>
        </p:nvSpPr>
        <p:spPr>
          <a:xfrm>
            <a:off x="6881818" y="6475414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idx="4294967295"/>
          </p:nvPr>
        </p:nvSpPr>
        <p:spPr>
          <a:xfrm>
            <a:off x="942976" y="318940"/>
            <a:ext cx="1874823" cy="273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599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Mahabir</a:t>
            </a:r>
            <a:r>
              <a:rPr lang="en-GB" dirty="0" smtClean="0"/>
              <a:t> Pun and node in Nepal</a:t>
            </a:r>
            <a:endParaRPr lang="en-GB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1988840"/>
            <a:ext cx="4896544" cy="3667608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idx="4294967295"/>
          </p:nvPr>
        </p:nvSpPr>
        <p:spPr>
          <a:xfrm>
            <a:off x="6881818" y="6475414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idx="4294967295"/>
          </p:nvPr>
        </p:nvSpPr>
        <p:spPr>
          <a:xfrm>
            <a:off x="914401" y="293838"/>
            <a:ext cx="1874823" cy="273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2020</a:t>
            </a:r>
            <a:endParaRPr lang="en-GB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43" y="1988840"/>
            <a:ext cx="274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9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Please</a:t>
            </a:r>
            <a:r>
              <a:rPr lang="nl-NL" dirty="0" smtClean="0"/>
              <a:t> continue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good</a:t>
            </a:r>
            <a:r>
              <a:rPr lang="nl-NL" dirty="0" smtClean="0"/>
              <a:t> </a:t>
            </a:r>
            <a:r>
              <a:rPr lang="nl-NL" dirty="0" err="1" smtClean="0"/>
              <a:t>work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it</a:t>
            </a:r>
            <a:r>
              <a:rPr lang="nl-NL" dirty="0" smtClean="0"/>
              <a:t> is </a:t>
            </a:r>
            <a:r>
              <a:rPr lang="nl-NL" dirty="0" err="1"/>
              <a:t>m</a:t>
            </a:r>
            <a:r>
              <a:rPr lang="nl-NL" dirty="0" err="1" smtClean="0"/>
              <a:t>y</a:t>
            </a:r>
            <a:r>
              <a:rPr lang="nl-NL" dirty="0" smtClean="0"/>
              <a:t> </a:t>
            </a:r>
            <a:r>
              <a:rPr lang="nl-NL" dirty="0" err="1" smtClean="0"/>
              <a:t>wish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standard is </a:t>
            </a:r>
            <a:r>
              <a:rPr lang="nl-NL" dirty="0" err="1" smtClean="0"/>
              <a:t>used</a:t>
            </a:r>
            <a:r>
              <a:rPr lang="nl-NL" dirty="0" smtClean="0"/>
              <a:t> </a:t>
            </a:r>
            <a:r>
              <a:rPr lang="nl-NL" dirty="0" err="1" smtClean="0"/>
              <a:t>only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benefit of </a:t>
            </a:r>
            <a:r>
              <a:rPr lang="nl-NL" dirty="0" err="1" smtClean="0"/>
              <a:t>mankind</a:t>
            </a:r>
            <a:r>
              <a:rPr lang="nl-NL" dirty="0" smtClean="0"/>
              <a:t>!</a:t>
            </a:r>
          </a:p>
          <a:p>
            <a:endParaRPr lang="nl-NL" dirty="0"/>
          </a:p>
          <a:p>
            <a:r>
              <a:rPr lang="nl-NL" dirty="0" err="1" smtClean="0"/>
              <a:t>Thank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attention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862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Remarks: Stuart Kerry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Stuart </a:t>
            </a:r>
            <a:r>
              <a:rPr lang="en-US" dirty="0"/>
              <a:t>served as </a:t>
            </a:r>
            <a:r>
              <a:rPr lang="en-US" dirty="0" smtClean="0"/>
              <a:t>WG11 </a:t>
            </a:r>
            <a:r>
              <a:rPr lang="en-US" dirty="0"/>
              <a:t>chair: </a:t>
            </a:r>
            <a:r>
              <a:rPr lang="en-US" dirty="0" smtClean="0"/>
              <a:t>2000-2008</a:t>
            </a:r>
          </a:p>
          <a:p>
            <a:r>
              <a:rPr lang="en-US" dirty="0"/>
              <a:t>a</a:t>
            </a:r>
            <a:r>
              <a:rPr lang="en-US" dirty="0" smtClean="0"/>
              <a:t>nd remains an active participant in WG11 </a:t>
            </a:r>
          </a:p>
          <a:p>
            <a:endParaRPr lang="en-US" dirty="0"/>
          </a:p>
          <a:p>
            <a:pPr>
              <a:buFontTx/>
              <a:buChar char="-"/>
            </a:pPr>
            <a:r>
              <a:rPr lang="en-US" sz="1800" dirty="0"/>
              <a:t>Congratulations to all past and present members for all their dedication</a:t>
            </a:r>
          </a:p>
          <a:p>
            <a:pPr>
              <a:buFontTx/>
              <a:buChar char="-"/>
            </a:pPr>
            <a:r>
              <a:rPr lang="en-US" sz="1800" dirty="0"/>
              <a:t>30 years of 802.11 in the forefront of WLAN Innovations</a:t>
            </a:r>
          </a:p>
          <a:p>
            <a:pPr>
              <a:buFontTx/>
              <a:buChar char="-"/>
            </a:pPr>
            <a:r>
              <a:rPr lang="en-US" sz="1800" dirty="0"/>
              <a:t>Launched </a:t>
            </a:r>
            <a:r>
              <a:rPr lang="en-US" sz="1800" dirty="0" smtClean="0"/>
              <a:t>many, </a:t>
            </a:r>
            <a:r>
              <a:rPr lang="en-US" sz="1800" dirty="0"/>
              <a:t>many careers and enabled start-up company growth</a:t>
            </a:r>
          </a:p>
          <a:p>
            <a:pPr>
              <a:buFontTx/>
              <a:buChar char="-"/>
            </a:pPr>
            <a:r>
              <a:rPr lang="en-US" sz="1800" dirty="0"/>
              <a:t>Pertinent in todays world pandemic (What would we have done instead)</a:t>
            </a:r>
          </a:p>
          <a:p>
            <a:pPr>
              <a:buFontTx/>
              <a:buChar char="-"/>
            </a:pPr>
            <a:r>
              <a:rPr lang="en-US" sz="1800" dirty="0"/>
              <a:t>As a reminder Bob Heile was involved with 802.11 at the SEP 90 1</a:t>
            </a:r>
            <a:r>
              <a:rPr lang="en-US" sz="1800" baseline="30000" dirty="0"/>
              <a:t>st</a:t>
            </a:r>
            <a:r>
              <a:rPr lang="en-US" sz="1800" dirty="0"/>
              <a:t> </a:t>
            </a:r>
            <a:r>
              <a:rPr lang="en-US" sz="1800" dirty="0" smtClean="0"/>
              <a:t>Meeting</a:t>
            </a:r>
            <a:endParaRPr lang="en-US" sz="1800" dirty="0"/>
          </a:p>
          <a:p>
            <a:pPr>
              <a:buFontTx/>
              <a:buChar char="-"/>
            </a:pPr>
            <a:r>
              <a:rPr lang="en-US" sz="1800" dirty="0"/>
              <a:t>Anniversary today is also 28 years of my personal participation</a:t>
            </a:r>
          </a:p>
          <a:p>
            <a:pPr>
              <a:buFontTx/>
              <a:buChar char="-"/>
            </a:pPr>
            <a:r>
              <a:rPr lang="en-US" sz="1800" dirty="0"/>
              <a:t>Looking forward to the next 30 years 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Dorothy Stanley, HP Enterprise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September 2020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798" y="1447800"/>
            <a:ext cx="229359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02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1_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70C0"/>
      </a:accent1>
      <a:accent2>
        <a:srgbClr val="FF0000"/>
      </a:accent2>
      <a:accent3>
        <a:srgbClr val="00B050"/>
      </a:accent3>
      <a:accent4>
        <a:srgbClr val="FFFF00"/>
      </a:accent4>
      <a:accent5>
        <a:srgbClr val="AAE2CA"/>
      </a:accent5>
      <a:accent6>
        <a:srgbClr val="2D2DB9"/>
      </a:accent6>
      <a:hlink>
        <a:srgbClr val="2D2DB9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3168</TotalTime>
  <Words>2931</Words>
  <Application>Microsoft Office PowerPoint</Application>
  <PresentationFormat>Widescreen</PresentationFormat>
  <Paragraphs>387</Paragraphs>
  <Slides>28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 Unicode MS</vt:lpstr>
      <vt:lpstr>MS Gothic</vt:lpstr>
      <vt:lpstr>Arial</vt:lpstr>
      <vt:lpstr>Calibri</vt:lpstr>
      <vt:lpstr>Times New Roman</vt:lpstr>
      <vt:lpstr>Office Theme</vt:lpstr>
      <vt:lpstr>1_Default Design</vt:lpstr>
      <vt:lpstr>Microsoft Word 97 - 2003 Document</vt:lpstr>
      <vt:lpstr>WG11 30th Anniversary </vt:lpstr>
      <vt:lpstr>Abstract</vt:lpstr>
      <vt:lpstr>Remarks: Vic Hayes</vt:lpstr>
      <vt:lpstr>Congratulations</vt:lpstr>
      <vt:lpstr>Social and economic impact Rural area in Denmark</vt:lpstr>
      <vt:lpstr>Social and economic benefit Mountain area in Nepal</vt:lpstr>
      <vt:lpstr>Mahabir Pun and node in Nepal</vt:lpstr>
      <vt:lpstr>Please continue your good work</vt:lpstr>
      <vt:lpstr>Remarks: Stuart Kerry</vt:lpstr>
      <vt:lpstr>Remarks: Bruce Kraemer</vt:lpstr>
      <vt:lpstr>30 years of 802.11</vt:lpstr>
      <vt:lpstr>Since my absence is forcing Dorothy to recite this text I’ll be very brief. </vt:lpstr>
      <vt:lpstr>PowerPoint Presentation</vt:lpstr>
      <vt:lpstr>PowerPoint Presentation</vt:lpstr>
      <vt:lpstr>Remarks: Adrian Stephens</vt:lpstr>
      <vt:lpstr>We have made a significant impact on society</vt:lpstr>
      <vt:lpstr>How we did it</vt:lpstr>
      <vt:lpstr>Where do we go from here?</vt:lpstr>
      <vt:lpstr>Where do we go from here – personal?</vt:lpstr>
      <vt:lpstr>Remarks: Dorothy Stanley</vt:lpstr>
      <vt:lpstr>PowerPoint Presentation</vt:lpstr>
      <vt:lpstr>PowerPoint Presentation</vt:lpstr>
      <vt:lpstr>References</vt:lpstr>
      <vt:lpstr>M6.2 WG11 30th Anniversary </vt:lpstr>
      <vt:lpstr>PowerPoint Presentation</vt:lpstr>
      <vt:lpstr>PowerPoint Presentation</vt:lpstr>
      <vt:lpstr>PowerPoint Presentation</vt:lpstr>
      <vt:lpstr>PowerPoint Presentation</vt:lpstr>
    </vt:vector>
  </TitlesOfParts>
  <Company>HP Enterprise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WG11 30th Anniversary</dc:title>
  <dc:creator>Stanley, Dorothy</dc:creator>
  <cp:keywords>IEEE 802.11-20/1497r1</cp:keywords>
  <cp:lastModifiedBy>Stanley, Dorothy</cp:lastModifiedBy>
  <cp:revision>23</cp:revision>
  <cp:lastPrinted>1601-01-01T00:00:00Z</cp:lastPrinted>
  <dcterms:created xsi:type="dcterms:W3CDTF">2020-09-16T14:37:46Z</dcterms:created>
  <dcterms:modified xsi:type="dcterms:W3CDTF">2020-09-18T19:26:12Z</dcterms:modified>
</cp:coreProperties>
</file>