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19"/>
  </p:notesMasterIdLst>
  <p:handoutMasterIdLst>
    <p:handoutMasterId r:id="rId20"/>
  </p:handoutMasterIdLst>
  <p:sldIdLst>
    <p:sldId id="269" r:id="rId4"/>
    <p:sldId id="477" r:id="rId5"/>
    <p:sldId id="478" r:id="rId6"/>
    <p:sldId id="480" r:id="rId7"/>
    <p:sldId id="481" r:id="rId8"/>
    <p:sldId id="487" r:id="rId9"/>
    <p:sldId id="474" r:id="rId10"/>
    <p:sldId id="488" r:id="rId11"/>
    <p:sldId id="490" r:id="rId12"/>
    <p:sldId id="486" r:id="rId13"/>
    <p:sldId id="483" r:id="rId14"/>
    <p:sldId id="463" r:id="rId15"/>
    <p:sldId id="492" r:id="rId16"/>
    <p:sldId id="491" r:id="rId17"/>
    <p:sldId id="485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802.11-20/1474r2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NDP Design for EHT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2020-09-15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93096"/>
              </p:ext>
            </p:extLst>
          </p:nvPr>
        </p:nvGraphicFramePr>
        <p:xfrm>
          <a:off x="527050" y="2752725"/>
          <a:ext cx="7667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64" name="Document" r:id="rId4" imgW="9112690" imgH="4528451" progId="Word.Document.8">
                  <p:embed/>
                </p:oleObj>
              </mc:Choice>
              <mc:Fallback>
                <p:oleObj name="Document" r:id="rId4" imgW="9112690" imgH="4528451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667625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proposed to design </a:t>
            </a:r>
            <a:r>
              <a:rPr lang="en-US" altLang="ko-KR" dirty="0" smtClean="0"/>
              <a:t>EHT-NDP with </a:t>
            </a:r>
            <a:r>
              <a:rPr lang="en-US" altLang="ko-KR" i="1" dirty="0" smtClean="0"/>
              <a:t>no</a:t>
            </a:r>
            <a:r>
              <a:rPr lang="en-US" altLang="ko-KR" dirty="0" smtClean="0"/>
              <a:t> EHT-SIG symbol, which is the only method to enable the A-PPDU based sounding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Two options were </a:t>
            </a:r>
            <a:r>
              <a:rPr lang="en-US" altLang="ko-KR" dirty="0"/>
              <a:t>proposed </a:t>
            </a:r>
            <a:r>
              <a:rPr lang="en-US" altLang="ko-KR" dirty="0" smtClean="0"/>
              <a:t>to have a </a:t>
            </a:r>
            <a:r>
              <a:rPr lang="en-US" altLang="ko-KR" dirty="0"/>
              <a:t>separate entity </a:t>
            </a:r>
            <a:r>
              <a:rPr lang="en-US" altLang="ko-KR" dirty="0" smtClean="0"/>
              <a:t>to </a:t>
            </a:r>
            <a:r>
              <a:rPr lang="en-US" altLang="ko-KR" dirty="0"/>
              <a:t>indicate EHT-NDP </a:t>
            </a:r>
            <a:endParaRPr lang="ko-KR" altLang="en-US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 smtClean="0"/>
              <a:t>1</a:t>
            </a:r>
            <a:r>
              <a:rPr lang="en-US" altLang="ko-KR" dirty="0"/>
              <a:t>) PPDU Type (1bit) and Compression Mode (2bits) 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</a:t>
            </a:r>
            <a:r>
              <a:rPr lang="en-US" altLang="ko-KR" dirty="0" smtClean="0"/>
              <a:t> </a:t>
            </a:r>
            <a:r>
              <a:rPr lang="en-US" altLang="ko-KR" dirty="0"/>
              <a:t>2) PPDU Type (2bits) only </a:t>
            </a:r>
            <a:r>
              <a:rPr lang="en-US" altLang="ko-KR" dirty="0" smtClean="0"/>
              <a:t>	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In addition, in order to have enough time for AGC setting in EHT-NDP, we also proposed the following U-SIG constellation</a:t>
            </a:r>
          </a:p>
          <a:p>
            <a:pPr lvl="1"/>
            <a:r>
              <a:rPr lang="en-US" altLang="ko-KR" dirty="0" smtClean="0"/>
              <a:t>U-SIG1: BPSK</a:t>
            </a:r>
          </a:p>
          <a:p>
            <a:pPr lvl="1"/>
            <a:r>
              <a:rPr lang="en-US" altLang="ko-KR" dirty="0" smtClean="0"/>
              <a:t>U-SIG2: QBPSK for EHT-NDP and BPSK for others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zero EHT-SIG symbol for EHT-NDP?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following subfields are included in U-SIG for EHT-NDP?</a:t>
            </a:r>
          </a:p>
          <a:p>
            <a:pPr lvl="1"/>
            <a:r>
              <a:rPr lang="nb-NO" altLang="ko-KR" dirty="0" smtClean="0"/>
              <a:t>Beamformed </a:t>
            </a:r>
            <a:r>
              <a:rPr lang="nb-NO" altLang="ko-KR" dirty="0"/>
              <a:t>(</a:t>
            </a:r>
            <a:r>
              <a:rPr lang="nb-NO" altLang="ko-KR" dirty="0" smtClean="0"/>
              <a:t>1 bit)</a:t>
            </a:r>
            <a:endParaRPr lang="nb-NO" altLang="ko-KR" dirty="0"/>
          </a:p>
          <a:p>
            <a:pPr lvl="1"/>
            <a:r>
              <a:rPr lang="nb-NO" altLang="ko-KR" dirty="0"/>
              <a:t>GI+LTF size </a:t>
            </a:r>
            <a:r>
              <a:rPr lang="nb-NO" altLang="ko-KR" dirty="0" smtClean="0"/>
              <a:t>(TBD)</a:t>
            </a:r>
            <a:endParaRPr lang="nb-NO" altLang="ko-KR" dirty="0"/>
          </a:p>
          <a:p>
            <a:pPr lvl="1"/>
            <a:r>
              <a:rPr lang="nb-NO" altLang="ko-KR" dirty="0"/>
              <a:t>Nsts (</a:t>
            </a:r>
            <a:r>
              <a:rPr lang="nb-NO" altLang="ko-KR" dirty="0" smtClean="0"/>
              <a:t>4 bit)</a:t>
            </a:r>
            <a:endParaRPr lang="nb-NO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have a separate entity to indicate EHT-NDP by using PPDU Type and/or Compression Mode subfields?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0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following </a:t>
            </a:r>
            <a:r>
              <a:rPr lang="en-US" altLang="ko-KR" dirty="0" smtClean="0"/>
              <a:t>constellation in U-SIG?</a:t>
            </a:r>
          </a:p>
          <a:p>
            <a:pPr lvl="1"/>
            <a:r>
              <a:rPr lang="en-US" altLang="ko-KR" dirty="0" smtClean="0"/>
              <a:t>U-SIG1: BPSK</a:t>
            </a:r>
          </a:p>
          <a:p>
            <a:pPr lvl="1"/>
            <a:r>
              <a:rPr lang="en-US" altLang="ko-KR" dirty="0" smtClean="0"/>
              <a:t>U-SIG2: QBPSK for NDP, and BPSK for others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  <a:endParaRPr lang="en-US" altLang="ko-KR" dirty="0"/>
          </a:p>
          <a:p>
            <a:pPr lvl="1"/>
            <a:r>
              <a:rPr lang="en-US" altLang="ko-KR" dirty="0"/>
              <a:t>N</a:t>
            </a:r>
          </a:p>
          <a:p>
            <a:pPr lvl="1"/>
            <a:r>
              <a:rPr lang="en-US" altLang="ko-KR" dirty="0"/>
              <a:t>A</a:t>
            </a:r>
            <a:endParaRPr lang="ko-KR" altLang="en-US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1</a:t>
            </a:r>
            <a:r>
              <a:rPr lang="en-US" altLang="ko-KR" b="0" dirty="0" smtClean="0"/>
              <a:t>] 802.11-19/1238r0, </a:t>
            </a:r>
            <a:r>
              <a:rPr lang="en-US" altLang="ko-KR" b="0" dirty="0"/>
              <a:t>Open Issues on Preamble Design 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802.11-20/1317r0</a:t>
            </a:r>
            <a:r>
              <a:rPr lang="en-US" altLang="ko-KR" b="0" dirty="0"/>
              <a:t>, SIG contents discussion for EHT sounding </a:t>
            </a:r>
            <a:r>
              <a:rPr lang="en-US" altLang="ko-KR" b="0" dirty="0" smtClean="0"/>
              <a:t>NDP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802.11-20/0693r1</a:t>
            </a:r>
            <a:r>
              <a:rPr lang="en-US" altLang="ko-KR" b="0" dirty="0"/>
              <a:t>, Aggregated PPDU for Large BW.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4</a:t>
            </a:r>
            <a:r>
              <a:rPr lang="en-US" altLang="ko-KR" b="0" dirty="0" smtClean="0"/>
              <a:t>] 802.11-20/1015r1, </a:t>
            </a:r>
            <a:r>
              <a:rPr lang="it-IT" altLang="ko-KR" b="0" dirty="0"/>
              <a:t>EHT NDPA Frame Design Discussion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4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</a:t>
            </a:r>
          </a:p>
          <a:p>
            <a:pPr lvl="1"/>
            <a:r>
              <a:rPr lang="en-US" altLang="ko-KR" dirty="0" smtClean="0"/>
              <a:t>We propose an NDP with </a:t>
            </a:r>
            <a:r>
              <a:rPr lang="en-US" altLang="ko-KR" i="1" dirty="0" smtClean="0"/>
              <a:t>no</a:t>
            </a:r>
            <a:r>
              <a:rPr lang="en-US" altLang="ko-KR" dirty="0" smtClean="0"/>
              <a:t> EHT-SIG</a:t>
            </a:r>
          </a:p>
          <a:p>
            <a:pPr lvl="1"/>
            <a:r>
              <a:rPr lang="en-US" altLang="ko-KR" dirty="0" smtClean="0"/>
              <a:t>The proposed NDP is aligned with HE NDP, which enables the A-PPDU based sounding [3][4].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249000"/>
            <a:ext cx="7736633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 an EHT-NDP </a:t>
            </a:r>
            <a:r>
              <a:rPr lang="en-US" altLang="ko-KR" dirty="0"/>
              <a:t>with </a:t>
            </a:r>
            <a:r>
              <a:rPr lang="en-US" altLang="ko-KR" i="1" dirty="0"/>
              <a:t>no</a:t>
            </a:r>
            <a:r>
              <a:rPr lang="en-US" altLang="ko-KR" dirty="0"/>
              <a:t> </a:t>
            </a:r>
            <a:r>
              <a:rPr lang="en-US" altLang="ko-KR" dirty="0" smtClean="0"/>
              <a:t>EHT-SIG, which is aligned </a:t>
            </a:r>
            <a:r>
              <a:rPr lang="en-US" altLang="ko-KR" dirty="0"/>
              <a:t>with </a:t>
            </a:r>
            <a:r>
              <a:rPr lang="en-US" altLang="ko-KR" dirty="0" smtClean="0"/>
              <a:t>HE NDP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the Proposed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94777"/>
                  </p:ext>
                </p:extLst>
              </p:nvPr>
            </p:nvGraphicFramePr>
            <p:xfrm>
              <a:off x="825213" y="2676906"/>
              <a:ext cx="810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94777"/>
                  </p:ext>
                </p:extLst>
              </p:nvPr>
            </p:nvGraphicFramePr>
            <p:xfrm>
              <a:off x="825213" y="2676906"/>
              <a:ext cx="810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5" t="-192500" r="-6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92500" r="-54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4545" t="-192500" r="-101022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8876" t="-192500" r="-8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130" t="-192500" r="-3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8876" t="-192500" r="-25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091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95506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825213" y="2338634"/>
            <a:ext cx="1182183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Proposed in [1]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255727"/>
                  </p:ext>
                </p:extLst>
              </p:nvPr>
            </p:nvGraphicFramePr>
            <p:xfrm>
              <a:off x="825213" y="370881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255727"/>
                  </p:ext>
                </p:extLst>
              </p:nvPr>
            </p:nvGraphicFramePr>
            <p:xfrm>
              <a:off x="825213" y="370881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5" t="-192500" r="-60226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192500" r="-4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4545" t="-192500" r="-909091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8876" t="-192500" r="-7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1130" t="-192500" r="-301695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97753" t="-192500" r="-5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7955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95506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825213" y="3370543"/>
            <a:ext cx="1182183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Proposed in [2]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표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8359049"/>
                  </p:ext>
                </p:extLst>
              </p:nvPr>
            </p:nvGraphicFramePr>
            <p:xfrm>
              <a:off x="825213" y="474943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표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8359049"/>
                  </p:ext>
                </p:extLst>
              </p:nvPr>
            </p:nvGraphicFramePr>
            <p:xfrm>
              <a:off x="825213" y="474943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565" t="-192500" r="-4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8876" t="-192500" r="-8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01130" t="-192500" r="-2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97753" t="-192500" r="-401124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195506" t="-192500" r="-3371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/>
          <p:cNvSpPr txBox="1"/>
          <p:nvPr/>
        </p:nvSpPr>
        <p:spPr>
          <a:xfrm>
            <a:off x="825213" y="4411165"/>
            <a:ext cx="797462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Proposed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표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472981"/>
                  </p:ext>
                </p:extLst>
              </p:nvPr>
            </p:nvGraphicFramePr>
            <p:xfrm>
              <a:off x="825213" y="578707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표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472981"/>
                  </p:ext>
                </p:extLst>
              </p:nvPr>
            </p:nvGraphicFramePr>
            <p:xfrm>
              <a:off x="825213" y="578707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0565" t="-192500" r="-4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98876" t="-192500" r="-8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01130" t="-192500" r="-2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97753" t="-192500" r="-401124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195506" t="-192500" r="-3371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/>
          <p:cNvSpPr txBox="1"/>
          <p:nvPr/>
        </p:nvSpPr>
        <p:spPr>
          <a:xfrm>
            <a:off x="825213" y="5448805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HE-NDP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0065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EHT-SIG contains lots of unnecessary subfields for NDP</a:t>
            </a:r>
          </a:p>
          <a:p>
            <a:pPr lvl="1"/>
            <a:r>
              <a:rPr lang="en-US" altLang="ko-KR" dirty="0" smtClean="0"/>
              <a:t>The yellow-marked subfields are redundancy for NDP </a:t>
            </a:r>
          </a:p>
          <a:p>
            <a:pPr lvl="2"/>
            <a:r>
              <a:rPr lang="en-US" altLang="ko-KR" dirty="0" smtClean="0"/>
              <a:t>Can result in one or more symbol overhead compared with HE NDP</a:t>
            </a:r>
          </a:p>
          <a:p>
            <a:pPr lvl="1"/>
            <a:r>
              <a:rPr lang="en-US" altLang="ko-KR" dirty="0" smtClean="0"/>
              <a:t>Merged to U-SIG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U-SIG and EHT-SIG Subfields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19670"/>
              </p:ext>
            </p:extLst>
          </p:nvPr>
        </p:nvGraphicFramePr>
        <p:xfrm>
          <a:off x="4392000" y="2769839"/>
          <a:ext cx="4320001" cy="36160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1675">
                  <a:extLst>
                    <a:ext uri="{9D8B030D-6E8A-4147-A177-3AD203B41FA5}">
                      <a16:colId xmlns:a16="http://schemas.microsoft.com/office/drawing/2014/main" val="669971130"/>
                    </a:ext>
                  </a:extLst>
                </a:gridCol>
                <a:gridCol w="1248468">
                  <a:extLst>
                    <a:ext uri="{9D8B030D-6E8A-4147-A177-3AD203B41FA5}">
                      <a16:colId xmlns:a16="http://schemas.microsoft.com/office/drawing/2014/main" val="227035451"/>
                    </a:ext>
                  </a:extLst>
                </a:gridCol>
                <a:gridCol w="2269858">
                  <a:extLst>
                    <a:ext uri="{9D8B030D-6E8A-4147-A177-3AD203B41FA5}">
                      <a16:colId xmlns:a16="http://schemas.microsoft.com/office/drawing/2014/main" val="36246772"/>
                    </a:ext>
                  </a:extLst>
                </a:gridCol>
              </a:tblGrid>
              <a:tr h="17938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Field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Category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+mn-lt"/>
                        </a:rPr>
                        <a:t>Subfield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2145187"/>
                  </a:ext>
                </a:extLst>
              </a:tr>
              <a:tr h="190579">
                <a:tc rowSpan="17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9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Common</a:t>
                      </a:r>
                      <a:r>
                        <a:rPr lang="en-US" sz="1100" kern="100" baseline="0" dirty="0" smtClean="0">
                          <a:effectLst/>
                          <a:latin typeface="+mn-lt"/>
                        </a:rPr>
                        <a:t> Field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Spatial reuse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81863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GI+LTF size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94302"/>
                  </a:ext>
                </a:extLst>
              </a:tr>
              <a:tr h="3874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Number of 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symbols and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periodicity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14076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Doppler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69786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Pre-FEC padding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38605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LDPC extra symbol segment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307815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Reserved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393150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PE </a:t>
                      </a:r>
                      <a:r>
                        <a:rPr lang="en-US" sz="1100" kern="100" dirty="0" err="1">
                          <a:effectLst/>
                          <a:latin typeface="+mn-lt"/>
                        </a:rPr>
                        <a:t>disambiguity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69323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00" dirty="0" smtClean="0">
                          <a:effectLst/>
                          <a:latin typeface="+mn-lt"/>
                        </a:rPr>
                        <a:t>Number of non-OFDMA users</a:t>
                      </a:r>
                      <a:endParaRPr lang="ko-KR" altLang="ko-KR" sz="1100" kern="100" dirty="0" smtClean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568082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User Filed</a:t>
                      </a:r>
                      <a:endParaRPr lang="ko-KR" sz="1100" kern="10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STA-ID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6845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NSTS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219830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Beamformed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5591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MCS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81346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Reserved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497798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Coding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35328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CRC &amp; Tail</a:t>
                      </a:r>
                      <a:endParaRPr lang="ko-KR" sz="1100" kern="10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CRC in 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9386312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CRC in 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457785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80983"/>
              </p:ext>
            </p:extLst>
          </p:nvPr>
        </p:nvGraphicFramePr>
        <p:xfrm>
          <a:off x="370374" y="3257113"/>
          <a:ext cx="3668712" cy="28702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1431">
                  <a:extLst>
                    <a:ext uri="{9D8B030D-6E8A-4147-A177-3AD203B41FA5}">
                      <a16:colId xmlns:a16="http://schemas.microsoft.com/office/drawing/2014/main" val="1253897185"/>
                    </a:ext>
                  </a:extLst>
                </a:gridCol>
                <a:gridCol w="901854">
                  <a:extLst>
                    <a:ext uri="{9D8B030D-6E8A-4147-A177-3AD203B41FA5}">
                      <a16:colId xmlns:a16="http://schemas.microsoft.com/office/drawing/2014/main" val="2378838570"/>
                    </a:ext>
                  </a:extLst>
                </a:gridCol>
                <a:gridCol w="2185427">
                  <a:extLst>
                    <a:ext uri="{9D8B030D-6E8A-4147-A177-3AD203B41FA5}">
                      <a16:colId xmlns:a16="http://schemas.microsoft.com/office/drawing/2014/main" val="606526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Subfield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15490"/>
                  </a:ext>
                </a:extLst>
              </a:tr>
              <a:tr h="133350">
                <a:tc rowSpan="14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identifier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UL/DL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BSS color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TXOP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PPDU BW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Punctured channel indication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125157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Type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683574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782934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30029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83244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Compression Mode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CRC &amp; Tail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98064"/>
                  </a:ext>
                </a:extLst>
              </a:tr>
            </a:tbl>
          </a:graphicData>
        </a:graphic>
      </p:graphicFrame>
      <p:cxnSp>
        <p:nvCxnSpPr>
          <p:cNvPr id="10" name="직선 화살표 연결선 9"/>
          <p:cNvCxnSpPr/>
          <p:nvPr/>
        </p:nvCxnSpPr>
        <p:spPr bwMode="auto">
          <a:xfrm flipH="1">
            <a:off x="4086982" y="3429000"/>
            <a:ext cx="2285018" cy="17147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3" name="직선 화살표 연결선 12"/>
          <p:cNvCxnSpPr/>
          <p:nvPr/>
        </p:nvCxnSpPr>
        <p:spPr bwMode="auto">
          <a:xfrm flipH="1">
            <a:off x="4082826" y="5344057"/>
            <a:ext cx="2289174" cy="53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642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</a:t>
            </a:r>
            <a:r>
              <a:rPr lang="en-US" altLang="ko-KR" dirty="0" smtClean="0"/>
              <a:t>options </a:t>
            </a:r>
            <a:r>
              <a:rPr lang="en-US" altLang="ko-KR" dirty="0" smtClean="0"/>
              <a:t>can be used to indicate the EHT-NDP</a:t>
            </a:r>
          </a:p>
          <a:p>
            <a:pPr lvl="1"/>
            <a:r>
              <a:rPr lang="en-US" altLang="ko-KR" dirty="0" smtClean="0"/>
              <a:t>(Option </a:t>
            </a:r>
            <a:r>
              <a:rPr lang="en-US" altLang="ko-KR" dirty="0" smtClean="0"/>
              <a:t>1) </a:t>
            </a:r>
            <a:r>
              <a:rPr lang="en-US" altLang="ko-KR" dirty="0" smtClean="0"/>
              <a:t>Use PPDU Type (1bit) and Compression Mode (2 bits)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(Option </a:t>
            </a:r>
            <a:r>
              <a:rPr lang="en-US" altLang="ko-KR" dirty="0" smtClean="0"/>
              <a:t>2</a:t>
            </a:r>
            <a:r>
              <a:rPr lang="en-US" altLang="ko-KR" dirty="0" smtClean="0"/>
              <a:t>) </a:t>
            </a:r>
            <a:r>
              <a:rPr lang="en-US" altLang="ko-KR" dirty="0" smtClean="0"/>
              <a:t>Use PPDU Type (2 bits) only</a:t>
            </a:r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EHT-NDP Indication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606932"/>
              </p:ext>
            </p:extLst>
          </p:nvPr>
        </p:nvGraphicFramePr>
        <p:xfrm>
          <a:off x="755685" y="2206624"/>
          <a:ext cx="7632629" cy="18629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3625">
                  <a:extLst>
                    <a:ext uri="{9D8B030D-6E8A-4147-A177-3AD203B41FA5}">
                      <a16:colId xmlns:a16="http://schemas.microsoft.com/office/drawing/2014/main" val="3030742017"/>
                    </a:ext>
                  </a:extLst>
                </a:gridCol>
                <a:gridCol w="641162">
                  <a:extLst>
                    <a:ext uri="{9D8B030D-6E8A-4147-A177-3AD203B41FA5}">
                      <a16:colId xmlns:a16="http://schemas.microsoft.com/office/drawing/2014/main" val="317686011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84598227"/>
                    </a:ext>
                  </a:extLst>
                </a:gridCol>
                <a:gridCol w="1751975">
                  <a:extLst>
                    <a:ext uri="{9D8B030D-6E8A-4147-A177-3AD203B41FA5}">
                      <a16:colId xmlns:a16="http://schemas.microsoft.com/office/drawing/2014/main" val="3102378841"/>
                    </a:ext>
                  </a:extLst>
                </a:gridCol>
                <a:gridCol w="3119867">
                  <a:extLst>
                    <a:ext uri="{9D8B030D-6E8A-4147-A177-3AD203B41FA5}">
                      <a16:colId xmlns:a16="http://schemas.microsoft.com/office/drawing/2014/main" val="2923089544"/>
                    </a:ext>
                  </a:extLst>
                </a:gridCol>
              </a:tblGrid>
              <a:tr h="378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PPDU Type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1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Compression Mode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628546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TB 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0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No EHT-SIG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9817643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671990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DL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CC=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8583065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OFDMA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Allocation,</a:t>
                      </a:r>
                      <a:r>
                        <a:rPr lang="en-US" sz="1200" kern="100" baseline="0" dirty="0" smtClean="0">
                          <a:effectLst/>
                          <a:latin typeface="+mn-lt"/>
                        </a:rPr>
                        <a:t>  CC=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0356855"/>
                  </a:ext>
                </a:extLst>
              </a:tr>
              <a:tr h="40441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Non-OFDMA </a:t>
                      </a:r>
                      <a:endParaRPr lang="en-US" sz="1200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+mn-lt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2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Allocation,</a:t>
                      </a:r>
                      <a:r>
                        <a:rPr lang="en-US" sz="1200" kern="100" baseline="0" dirty="0" smtClean="0">
                          <a:effectLst/>
                          <a:latin typeface="+mn-lt"/>
                        </a:rPr>
                        <a:t> CC=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953718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DL/UL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022539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237740"/>
              </p:ext>
            </p:extLst>
          </p:nvPr>
        </p:nvGraphicFramePr>
        <p:xfrm>
          <a:off x="1511693" y="4541060"/>
          <a:ext cx="6422841" cy="18121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3813899273"/>
                    </a:ext>
                  </a:extLst>
                </a:gridCol>
                <a:gridCol w="640800">
                  <a:extLst>
                    <a:ext uri="{9D8B030D-6E8A-4147-A177-3AD203B41FA5}">
                      <a16:colId xmlns:a16="http://schemas.microsoft.com/office/drawing/2014/main" val="158349163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786438124"/>
                    </a:ext>
                  </a:extLst>
                </a:gridCol>
                <a:gridCol w="3226041">
                  <a:extLst>
                    <a:ext uri="{9D8B030D-6E8A-4147-A177-3AD203B41FA5}">
                      <a16:colId xmlns:a16="http://schemas.microsoft.com/office/drawing/2014/main" val="3855224833"/>
                    </a:ext>
                  </a:extLst>
                </a:gridCol>
              </a:tblGrid>
              <a:tr h="34330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</a:rPr>
                        <a:t>PPDU Type </a:t>
                      </a:r>
                      <a:r>
                        <a:rPr lang="en-US" sz="1200" b="1" kern="100" dirty="0">
                          <a:effectLst/>
                        </a:rPr>
                        <a:t>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1059098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TB 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7019946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UL/SU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</a:t>
                      </a:r>
                      <a:r>
                        <a:rPr lang="en-US" sz="1200" kern="100" dirty="0" smtClean="0">
                          <a:effectLst/>
                        </a:rPr>
                        <a:t>[1 </a:t>
                      </a:r>
                      <a:r>
                        <a:rPr lang="en-US" sz="1200" kern="100" dirty="0">
                          <a:effectLst/>
                        </a:rPr>
                        <a:t>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9564067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DL/SU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</a:t>
                      </a:r>
                      <a:r>
                        <a:rPr lang="en-US" sz="1200" kern="100" dirty="0" smtClean="0">
                          <a:effectLst/>
                        </a:rPr>
                        <a:t>[1 </a:t>
                      </a:r>
                      <a:r>
                        <a:rPr lang="en-US" sz="1200" kern="100" dirty="0">
                          <a:effectLst/>
                        </a:rPr>
                        <a:t>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8234645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OFDMA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</a:rPr>
                        <a:t>Allocation, CC=[1 </a:t>
                      </a:r>
                      <a:r>
                        <a:rPr lang="en-US" sz="1200" kern="100" dirty="0">
                          <a:effectLst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6563940"/>
                  </a:ext>
                </a:extLst>
              </a:tr>
              <a:tr h="41369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Non-OFDMA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</a:rPr>
                        <a:t>Allocation, CC=[1 </a:t>
                      </a:r>
                      <a:r>
                        <a:rPr lang="en-US" sz="1200" kern="100" dirty="0">
                          <a:effectLst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3273789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DL/UL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2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5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believe that unnecessary subfields in U-SIG have sufficient bit size along with the reserved subfield to replaced with the necessary subfields in </a:t>
            </a:r>
            <a:r>
              <a:rPr lang="en-US" altLang="ko-KR" dirty="0" smtClean="0"/>
              <a:t>EHT-SIG</a:t>
            </a:r>
          </a:p>
          <a:p>
            <a:r>
              <a:rPr lang="en-US" altLang="ko-KR" dirty="0" smtClean="0"/>
              <a:t>If </a:t>
            </a:r>
            <a:r>
              <a:rPr lang="en-US" altLang="ko-KR" dirty="0" smtClean="0"/>
              <a:t>the Option 1 </a:t>
            </a:r>
            <a:r>
              <a:rPr lang="en-US" altLang="ko-KR" dirty="0"/>
              <a:t>is used, U-SIG subfields for NDP will </a:t>
            </a:r>
            <a:r>
              <a:rPr lang="en-US" altLang="ko-KR" dirty="0" smtClean="0"/>
              <a:t>be as below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1"/>
            <a:r>
              <a:rPr lang="en-US" altLang="ko-KR" dirty="0"/>
              <a:t>The bit size is based on [1] and [2]</a:t>
            </a:r>
          </a:p>
          <a:p>
            <a:pPr lvl="1"/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U-SIG </a:t>
            </a:r>
            <a:r>
              <a:rPr lang="en-US" altLang="ko-KR" dirty="0" smtClean="0"/>
              <a:t>Subfields for EHT-NDP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180903" y="3165213"/>
          <a:ext cx="6782194" cy="3245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400">
                  <a:extLst>
                    <a:ext uri="{9D8B030D-6E8A-4147-A177-3AD203B41FA5}">
                      <a16:colId xmlns:a16="http://schemas.microsoft.com/office/drawing/2014/main" val="1253897185"/>
                    </a:ext>
                  </a:extLst>
                </a:gridCol>
                <a:gridCol w="1530000">
                  <a:extLst>
                    <a:ext uri="{9D8B030D-6E8A-4147-A177-3AD203B41FA5}">
                      <a16:colId xmlns:a16="http://schemas.microsoft.com/office/drawing/2014/main" val="2378838570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val="606526233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22223633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613112250"/>
                    </a:ext>
                  </a:extLst>
                </a:gridCol>
              </a:tblGrid>
              <a:tr h="120333"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</a:rPr>
                        <a:t>Subfield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Bits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15490"/>
                  </a:ext>
                </a:extLst>
              </a:tr>
              <a:tr h="1203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Non-NDP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dirty="0" smtClean="0">
                          <a:effectLst/>
                        </a:rPr>
                        <a:t>NDP</a:t>
                      </a:r>
                      <a:endParaRPr lang="ko-KR" altLang="ko-KR" sz="11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87161"/>
                  </a:ext>
                </a:extLst>
              </a:tr>
              <a:tr h="133350">
                <a:tc rowSpan="1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U-SIG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Version identifier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BSS color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PPDU BW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Dependent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Punctured channel indication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328775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PPDU Type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9466231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Beamformed</a:t>
                      </a:r>
                      <a:r>
                        <a:rPr lang="en-US" sz="11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(1)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GI+LTF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size (3)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Nsts</a:t>
                      </a: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(4)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 (5)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1075581"/>
                  </a:ext>
                </a:extLst>
              </a:tr>
              <a:tr h="2406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3155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Compression Mode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660144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CRC &amp; Tail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9806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Total # of Bits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2005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7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 </a:t>
            </a:r>
            <a:r>
              <a:rPr lang="en-US" altLang="ko-KR" dirty="0" smtClean="0"/>
              <a:t>Option 2 </a:t>
            </a:r>
            <a:r>
              <a:rPr lang="en-US" altLang="ko-KR" dirty="0" smtClean="0"/>
              <a:t>is used, U-SIG subfields for NDP will be </a:t>
            </a:r>
            <a:r>
              <a:rPr lang="en-US" altLang="ko-KR" dirty="0" smtClean="0"/>
              <a:t>as below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The bit size is based on [1] and [2]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U-SIG </a:t>
            </a:r>
            <a:r>
              <a:rPr lang="en-US" altLang="ko-KR" dirty="0" smtClean="0"/>
              <a:t>Subfields </a:t>
            </a:r>
            <a:r>
              <a:rPr lang="en-US" altLang="ko-KR" dirty="0"/>
              <a:t>for </a:t>
            </a:r>
            <a:r>
              <a:rPr lang="en-US" altLang="ko-KR" dirty="0" smtClean="0"/>
              <a:t>EHT-NDP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67591"/>
              </p:ext>
            </p:extLst>
          </p:nvPr>
        </p:nvGraphicFramePr>
        <p:xfrm>
          <a:off x="1226006" y="2484430"/>
          <a:ext cx="6691988" cy="32289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400">
                  <a:extLst>
                    <a:ext uri="{9D8B030D-6E8A-4147-A177-3AD203B41FA5}">
                      <a16:colId xmlns:a16="http://schemas.microsoft.com/office/drawing/2014/main" val="1253897185"/>
                    </a:ext>
                  </a:extLst>
                </a:gridCol>
                <a:gridCol w="1530000">
                  <a:extLst>
                    <a:ext uri="{9D8B030D-6E8A-4147-A177-3AD203B41FA5}">
                      <a16:colId xmlns:a16="http://schemas.microsoft.com/office/drawing/2014/main" val="2378838570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val="606526233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val="22223633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613112250"/>
                    </a:ext>
                  </a:extLst>
                </a:gridCol>
              </a:tblGrid>
              <a:tr h="120333"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Subfield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15490"/>
                  </a:ext>
                </a:extLst>
              </a:tr>
              <a:tr h="1203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Non-NDP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NDP</a:t>
                      </a:r>
                      <a:endParaRPr lang="ko-KR" altLang="ko-KR" sz="11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87161"/>
                  </a:ext>
                </a:extLst>
              </a:tr>
              <a:tr h="133350">
                <a:tc rowSpan="1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U-SIG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Version identifier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BSS color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PPDU BW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Dependent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Punctured channel indication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328775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PPDU Type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9466231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Reserved (5)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Beamformed (1)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GI+LTF size (3)</a:t>
                      </a:r>
                      <a:endParaRPr lang="ko-KR" sz="1100" b="0" kern="1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Nsts (4)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1075581"/>
                  </a:ext>
                </a:extLst>
              </a:tr>
              <a:tr h="2406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3155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660144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CRC &amp; Tail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9806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Total # of Bits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2005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4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Group’s concerns on our previous contribution (1474r1)</a:t>
            </a:r>
          </a:p>
          <a:p>
            <a:pPr lvl="1"/>
            <a:r>
              <a:rPr lang="en-US" altLang="ko-KR" dirty="0" smtClean="0"/>
              <a:t>Viterbi decoding of U-SIG for parsing PPDU Type and/or Compression Mode can delay the AGC setting time, which uses the following EHT-STF</a:t>
            </a:r>
          </a:p>
          <a:p>
            <a:pPr lvl="1"/>
            <a:r>
              <a:rPr lang="en-US" altLang="ko-KR" dirty="0" smtClean="0"/>
              <a:t>Implicit indication using the NDPA is not a safe method </a:t>
            </a:r>
          </a:p>
          <a:p>
            <a:r>
              <a:rPr lang="en-US" altLang="ko-KR" dirty="0" smtClean="0"/>
              <a:t>Constellation </a:t>
            </a:r>
            <a:r>
              <a:rPr lang="en-US" altLang="ko-KR" dirty="0"/>
              <a:t>based NDP indication </a:t>
            </a:r>
            <a:r>
              <a:rPr lang="en-US" altLang="ko-KR" dirty="0" smtClean="0"/>
              <a:t>method </a:t>
            </a:r>
            <a:r>
              <a:rPr lang="en-US" altLang="ko-KR" i="1" dirty="0" smtClean="0">
                <a:solidFill>
                  <a:srgbClr val="FF0000"/>
                </a:solidFill>
              </a:rPr>
              <a:t>- Proposal</a:t>
            </a:r>
            <a:endParaRPr lang="en-US" altLang="ko-KR" i="1" dirty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In order to have enough time for the AGC setting in EHT-STF, we propose following constellation for U-SIG, similar to VHT-SIG-A</a:t>
            </a:r>
          </a:p>
          <a:p>
            <a:pPr lvl="2"/>
            <a:r>
              <a:rPr lang="en-US" altLang="ko-KR" dirty="0" smtClean="0"/>
              <a:t>U-SIG1 (4us): BPSK</a:t>
            </a:r>
          </a:p>
          <a:p>
            <a:pPr lvl="2"/>
            <a:r>
              <a:rPr lang="en-US" altLang="ko-KR" dirty="0" smtClean="0">
                <a:solidFill>
                  <a:srgbClr val="FF0000"/>
                </a:solidFill>
              </a:rPr>
              <a:t>U-SIG2 (4us): QBPSK for NDP, and BPSK for others</a:t>
            </a:r>
          </a:p>
          <a:p>
            <a:pPr lvl="1"/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Constellation based EHT-NDP Indication - (Updated)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4" y="4414513"/>
            <a:ext cx="5194144" cy="196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4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Comparison of NDP structure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Constellation based EHT-NDP Indication - (Updated)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표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3787650"/>
                  </p:ext>
                </p:extLst>
              </p:nvPr>
            </p:nvGraphicFramePr>
            <p:xfrm>
              <a:off x="1200147" y="5596899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표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3787650"/>
                  </p:ext>
                </p:extLst>
              </p:nvPr>
            </p:nvGraphicFramePr>
            <p:xfrm>
              <a:off x="1200147" y="5596899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92500" r="-449438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4545" t="-192500" r="-809091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9438" t="-192500" r="-25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7955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96629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TextBox 15"/>
          <p:cNvSpPr txBox="1"/>
          <p:nvPr/>
        </p:nvSpPr>
        <p:spPr>
          <a:xfrm>
            <a:off x="1200147" y="5308505"/>
            <a:ext cx="1512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Proposed EHT-NDP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7" name="표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345519"/>
                  </p:ext>
                </p:extLst>
              </p:nvPr>
            </p:nvGraphicFramePr>
            <p:xfrm>
              <a:off x="1200147" y="4067569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7" name="표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345519"/>
                  </p:ext>
                </p:extLst>
              </p:nvPr>
            </p:nvGraphicFramePr>
            <p:xfrm>
              <a:off x="1200147" y="4067569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192500" r="-449438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4545" t="-192500" r="-809091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99438" t="-192500" r="-25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07955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96629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/>
          <p:cNvSpPr txBox="1"/>
          <p:nvPr/>
        </p:nvSpPr>
        <p:spPr>
          <a:xfrm>
            <a:off x="1200147" y="3770862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HE-NDP</a:t>
            </a:r>
            <a:endParaRPr lang="ko-KR" alt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표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69823"/>
                  </p:ext>
                </p:extLst>
              </p:nvPr>
            </p:nvGraphicFramePr>
            <p:xfrm>
              <a:off x="1199165" y="2558977"/>
              <a:ext cx="6480000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VHT-SIG-A1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VHT-SIG-A2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i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9" name="표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69823"/>
                  </p:ext>
                </p:extLst>
              </p:nvPr>
            </p:nvGraphicFramePr>
            <p:xfrm>
              <a:off x="1199165" y="2558977"/>
              <a:ext cx="6480000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VHT-SIG-A1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VHT-SIG-A2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65" t="-230000" r="-50226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t="-230000" r="-399438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4545" t="-230000" r="-707955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98876" t="-230000" r="-6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98876" t="-230000" r="-5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06818" t="-2300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96629" t="-2300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" name="TextBox 19"/>
          <p:cNvSpPr txBox="1"/>
          <p:nvPr/>
        </p:nvSpPr>
        <p:spPr>
          <a:xfrm>
            <a:off x="1199165" y="2270583"/>
            <a:ext cx="871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VHT</a:t>
            </a:r>
            <a:r>
              <a:rPr lang="en-US" altLang="ko-KR" b="1" dirty="0"/>
              <a:t>-</a:t>
            </a:r>
            <a:r>
              <a:rPr lang="en-US" altLang="ko-KR" b="1" dirty="0" smtClean="0"/>
              <a:t>NDP</a:t>
            </a:r>
            <a:endParaRPr lang="ko-KR" altLang="en-US" b="1" dirty="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4719" y="5049000"/>
            <a:ext cx="1067155" cy="519644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3493" y="2057287"/>
            <a:ext cx="1051341" cy="48850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674338" y="3780982"/>
            <a:ext cx="1670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m</a:t>
            </a:r>
            <a:r>
              <a:rPr lang="en-US" altLang="ko-KR" b="1" dirty="0" smtClean="0"/>
              <a:t>od (</a:t>
            </a:r>
            <a:r>
              <a:rPr lang="en-US" altLang="ko-KR" b="1" dirty="0" smtClean="0"/>
              <a:t>LENGTH, 3) = 1</a:t>
            </a:r>
            <a:endParaRPr lang="ko-KR" alt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702735" y="5306739"/>
            <a:ext cx="1670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mod (LENGTH, 3) = 0</a:t>
            </a:r>
            <a:endParaRPr lang="ko-KR" altLang="en-US" b="1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6406" y="3550962"/>
            <a:ext cx="1092095" cy="50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175104</TotalTime>
  <Words>1405</Words>
  <Application>Microsoft Office PowerPoint</Application>
  <PresentationFormat>화면 슬라이드 쇼(4:3)</PresentationFormat>
  <Paragraphs>485</Paragraphs>
  <Slides>15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NDP Design for EHT</vt:lpstr>
      <vt:lpstr>Introduction</vt:lpstr>
      <vt:lpstr>Overview of the Proposed NDP</vt:lpstr>
      <vt:lpstr>U-SIG and EHT-SIG Subfields</vt:lpstr>
      <vt:lpstr>EHT-NDP Indication</vt:lpstr>
      <vt:lpstr>Proposed U-SIG Subfields for EHT-NDP</vt:lpstr>
      <vt:lpstr>Proposed U-SIG Subfields for EHT-NDP</vt:lpstr>
      <vt:lpstr>Constellation based EHT-NDP Indication - (Updated)</vt:lpstr>
      <vt:lpstr>Constellation based EHT-NDP Indication - (Updated)</vt:lpstr>
      <vt:lpstr>Summary</vt:lpstr>
      <vt:lpstr>SP #1</vt:lpstr>
      <vt:lpstr>SP #2</vt:lpstr>
      <vt:lpstr>SP #3</vt:lpstr>
      <vt:lpstr>SP #4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3745</cp:revision>
  <cp:lastPrinted>2020-06-10T06:40:30Z</cp:lastPrinted>
  <dcterms:created xsi:type="dcterms:W3CDTF">2007-05-21T21:00:37Z</dcterms:created>
  <dcterms:modified xsi:type="dcterms:W3CDTF">2020-10-15T02:01:12Z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