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  <p:sldMasterId id="2147483660" r:id="rId3"/>
  </p:sldMasterIdLst>
  <p:notesMasterIdLst>
    <p:notesMasterId r:id="rId16"/>
  </p:notesMasterIdLst>
  <p:handoutMasterIdLst>
    <p:handoutMasterId r:id="rId17"/>
  </p:handoutMasterIdLst>
  <p:sldIdLst>
    <p:sldId id="269" r:id="rId4"/>
    <p:sldId id="477" r:id="rId5"/>
    <p:sldId id="478" r:id="rId6"/>
    <p:sldId id="480" r:id="rId7"/>
    <p:sldId id="481" r:id="rId8"/>
    <p:sldId id="487" r:id="rId9"/>
    <p:sldId id="474" r:id="rId10"/>
    <p:sldId id="486" r:id="rId11"/>
    <p:sldId id="484" r:id="rId12"/>
    <p:sldId id="483" r:id="rId13"/>
    <p:sldId id="463" r:id="rId14"/>
    <p:sldId id="485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476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802.11-20/1474r1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NDP Design for EHT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2020-09-15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93096"/>
              </p:ext>
            </p:extLst>
          </p:nvPr>
        </p:nvGraphicFramePr>
        <p:xfrm>
          <a:off x="527050" y="2752725"/>
          <a:ext cx="7667625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7" name="Document" r:id="rId4" imgW="9112690" imgH="4528451" progId="Word.Document.8">
                  <p:embed/>
                </p:oleObj>
              </mc:Choice>
              <mc:Fallback>
                <p:oleObj name="Document" r:id="rId4" imgW="9112690" imgH="4528451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667625" cy="3789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zero EHT-SIG symbol for EHT-NDP?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following subfields are included in U-SIG for EHT-NDP?</a:t>
            </a:r>
          </a:p>
          <a:p>
            <a:pPr lvl="1"/>
            <a:r>
              <a:rPr lang="nb-NO" altLang="ko-KR" dirty="0" smtClean="0"/>
              <a:t>Beamformed </a:t>
            </a:r>
            <a:r>
              <a:rPr lang="nb-NO" altLang="ko-KR" dirty="0"/>
              <a:t>(</a:t>
            </a:r>
            <a:r>
              <a:rPr lang="nb-NO" altLang="ko-KR" dirty="0" smtClean="0"/>
              <a:t>1 bit)</a:t>
            </a:r>
            <a:endParaRPr lang="nb-NO" altLang="ko-KR" dirty="0"/>
          </a:p>
          <a:p>
            <a:pPr lvl="1"/>
            <a:r>
              <a:rPr lang="nb-NO" altLang="ko-KR" dirty="0"/>
              <a:t>GI+LTF size </a:t>
            </a:r>
            <a:r>
              <a:rPr lang="nb-NO" altLang="ko-KR" dirty="0" smtClean="0"/>
              <a:t>(TBD)</a:t>
            </a:r>
            <a:endParaRPr lang="nb-NO" altLang="ko-KR" dirty="0"/>
          </a:p>
          <a:p>
            <a:pPr lvl="1"/>
            <a:r>
              <a:rPr lang="nb-NO" altLang="ko-KR" dirty="0"/>
              <a:t>Nsts (</a:t>
            </a:r>
            <a:r>
              <a:rPr lang="nb-NO" altLang="ko-KR" dirty="0" smtClean="0"/>
              <a:t>4 bit)</a:t>
            </a:r>
            <a:endParaRPr lang="nb-NO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1</a:t>
            </a:r>
            <a:r>
              <a:rPr lang="en-US" altLang="ko-KR" b="0" dirty="0" smtClean="0"/>
              <a:t>] 802.11-19/1238r0, </a:t>
            </a:r>
            <a:r>
              <a:rPr lang="en-US" altLang="ko-KR" b="0" dirty="0"/>
              <a:t>Open Issues on Preamble Design 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2</a:t>
            </a:r>
            <a:r>
              <a:rPr lang="en-US" altLang="ko-KR" b="0" dirty="0" smtClean="0"/>
              <a:t>] 802.11-20/1317r0</a:t>
            </a:r>
            <a:r>
              <a:rPr lang="en-US" altLang="ko-KR" b="0" dirty="0"/>
              <a:t>, SIG contents discussion for EHT sounding </a:t>
            </a:r>
            <a:r>
              <a:rPr lang="en-US" altLang="ko-KR" b="0" dirty="0" smtClean="0"/>
              <a:t>NDP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3] </a:t>
            </a:r>
            <a:r>
              <a:rPr lang="en-US" altLang="ko-KR" b="0" dirty="0" smtClean="0"/>
              <a:t>802.11-20/0693r1</a:t>
            </a:r>
            <a:r>
              <a:rPr lang="en-US" altLang="ko-KR" b="0" dirty="0"/>
              <a:t>, Aggregated PPDU for Large BW.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4</a:t>
            </a:r>
            <a:r>
              <a:rPr lang="en-US" altLang="ko-KR" b="0" dirty="0" smtClean="0"/>
              <a:t>] 802.11-20/1015r1, </a:t>
            </a:r>
            <a:r>
              <a:rPr lang="it-IT" altLang="ko-KR" b="0" dirty="0"/>
              <a:t>EHT NDPA Frame Design Discussion</a:t>
            </a: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64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In this contribution</a:t>
            </a:r>
          </a:p>
          <a:p>
            <a:pPr lvl="1"/>
            <a:r>
              <a:rPr lang="en-US" altLang="ko-KR" dirty="0" smtClean="0"/>
              <a:t>We propose an NDP with </a:t>
            </a:r>
            <a:r>
              <a:rPr lang="en-US" altLang="ko-KR" i="1" dirty="0" smtClean="0"/>
              <a:t>no</a:t>
            </a:r>
            <a:r>
              <a:rPr lang="en-US" altLang="ko-KR" dirty="0" smtClean="0"/>
              <a:t> EHT-SIG</a:t>
            </a:r>
          </a:p>
          <a:p>
            <a:pPr lvl="1"/>
            <a:r>
              <a:rPr lang="en-US" altLang="ko-KR" dirty="0" smtClean="0"/>
              <a:t>The proposed NDP is aligned with HE NDP, which enables the A-PPDU based sounding [3][4].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3249000"/>
            <a:ext cx="7736633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Propose an EHT-NDP </a:t>
            </a:r>
            <a:r>
              <a:rPr lang="en-US" altLang="ko-KR" dirty="0"/>
              <a:t>with </a:t>
            </a:r>
            <a:r>
              <a:rPr lang="en-US" altLang="ko-KR" i="1" dirty="0"/>
              <a:t>no</a:t>
            </a:r>
            <a:r>
              <a:rPr lang="en-US" altLang="ko-KR" dirty="0"/>
              <a:t> </a:t>
            </a:r>
            <a:r>
              <a:rPr lang="en-US" altLang="ko-KR" dirty="0" smtClean="0"/>
              <a:t>EHT-SIG, which is aligned </a:t>
            </a:r>
            <a:r>
              <a:rPr lang="en-US" altLang="ko-KR" dirty="0"/>
              <a:t>with </a:t>
            </a:r>
            <a:r>
              <a:rPr lang="en-US" altLang="ko-KR" dirty="0" smtClean="0"/>
              <a:t>HE NDP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 of the Proposed 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8594777"/>
                  </p:ext>
                </p:extLst>
              </p:nvPr>
            </p:nvGraphicFramePr>
            <p:xfrm>
              <a:off x="825213" y="2676906"/>
              <a:ext cx="810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8594777"/>
                  </p:ext>
                </p:extLst>
              </p:nvPr>
            </p:nvGraphicFramePr>
            <p:xfrm>
              <a:off x="825213" y="2676906"/>
              <a:ext cx="810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5" t="-192500" r="-6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192500" r="-54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4545" t="-192500" r="-101022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8876" t="-192500" r="-89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130" t="-192500" r="-35197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8876" t="-192500" r="-25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091" t="-192500" r="-40568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95506" t="-192500" r="-2247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825213" y="2338634"/>
            <a:ext cx="1182183" cy="208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Proposed in [1]</a:t>
            </a:r>
            <a:endParaRPr lang="ko-KR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8255727"/>
                  </p:ext>
                </p:extLst>
              </p:nvPr>
            </p:nvGraphicFramePr>
            <p:xfrm>
              <a:off x="825213" y="3708815"/>
              <a:ext cx="756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i="0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8255727"/>
                  </p:ext>
                </p:extLst>
              </p:nvPr>
            </p:nvGraphicFramePr>
            <p:xfrm>
              <a:off x="825213" y="3708815"/>
              <a:ext cx="756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5" t="-192500" r="-60226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192500" r="-49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4545" t="-192500" r="-909091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8876" t="-192500" r="-79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1130" t="-192500" r="-301695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97753" t="-192500" r="-5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7955" t="-192500" r="-40568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295506" t="-192500" r="-2247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TextBox 9"/>
          <p:cNvSpPr txBox="1"/>
          <p:nvPr/>
        </p:nvSpPr>
        <p:spPr>
          <a:xfrm>
            <a:off x="825213" y="3370543"/>
            <a:ext cx="1182183" cy="208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Proposed in [2]</a:t>
            </a:r>
            <a:endParaRPr lang="ko-KR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표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8359049"/>
                  </p:ext>
                </p:extLst>
              </p:nvPr>
            </p:nvGraphicFramePr>
            <p:xfrm>
              <a:off x="825213" y="474943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표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8359049"/>
                  </p:ext>
                </p:extLst>
              </p:nvPr>
            </p:nvGraphicFramePr>
            <p:xfrm>
              <a:off x="825213" y="474943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65" t="-192500" r="-5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565" t="-192500" r="-4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98876" t="-192500" r="-8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98876" t="-192500" r="-7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01130" t="-192500" r="-25197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97753" t="-192500" r="-401124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195506" t="-192500" r="-3371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TextBox 11"/>
          <p:cNvSpPr txBox="1"/>
          <p:nvPr/>
        </p:nvSpPr>
        <p:spPr>
          <a:xfrm>
            <a:off x="825213" y="4411165"/>
            <a:ext cx="797462" cy="208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Proposed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표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472981"/>
                  </p:ext>
                </p:extLst>
              </p:nvPr>
            </p:nvGraphicFramePr>
            <p:xfrm>
              <a:off x="825213" y="578707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HE-SIGA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표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472981"/>
                  </p:ext>
                </p:extLst>
              </p:nvPr>
            </p:nvGraphicFramePr>
            <p:xfrm>
              <a:off x="825213" y="578707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HE-SIGA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65" t="-192500" r="-5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0565" t="-192500" r="-4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98876" t="-192500" r="-8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98876" t="-192500" r="-7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01130" t="-192500" r="-25197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97753" t="-192500" r="-401124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195506" t="-192500" r="-3371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TextBox 13"/>
          <p:cNvSpPr txBox="1"/>
          <p:nvPr/>
        </p:nvSpPr>
        <p:spPr>
          <a:xfrm>
            <a:off x="825213" y="5448805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HE NDP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00653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EHT-SIG contains lots of unnecessary subfields for NDP</a:t>
            </a:r>
          </a:p>
          <a:p>
            <a:pPr lvl="1"/>
            <a:r>
              <a:rPr lang="en-US" altLang="ko-KR" dirty="0" smtClean="0"/>
              <a:t>The yellow-marked subfields are redundancy for NDP </a:t>
            </a:r>
          </a:p>
          <a:p>
            <a:pPr lvl="2"/>
            <a:r>
              <a:rPr lang="en-US" altLang="ko-KR" dirty="0" smtClean="0"/>
              <a:t>Can result in one or more symbol overhead compared with HE NDP</a:t>
            </a:r>
          </a:p>
          <a:p>
            <a:pPr lvl="1"/>
            <a:r>
              <a:rPr lang="en-US" altLang="ko-KR" dirty="0" smtClean="0"/>
              <a:t>Merged to U-SIG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U-SIG and EHT-SIG Subfields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19670"/>
              </p:ext>
            </p:extLst>
          </p:nvPr>
        </p:nvGraphicFramePr>
        <p:xfrm>
          <a:off x="4392000" y="2769839"/>
          <a:ext cx="4320001" cy="36160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1675">
                  <a:extLst>
                    <a:ext uri="{9D8B030D-6E8A-4147-A177-3AD203B41FA5}">
                      <a16:colId xmlns:a16="http://schemas.microsoft.com/office/drawing/2014/main" val="669971130"/>
                    </a:ext>
                  </a:extLst>
                </a:gridCol>
                <a:gridCol w="1248468">
                  <a:extLst>
                    <a:ext uri="{9D8B030D-6E8A-4147-A177-3AD203B41FA5}">
                      <a16:colId xmlns:a16="http://schemas.microsoft.com/office/drawing/2014/main" val="227035451"/>
                    </a:ext>
                  </a:extLst>
                </a:gridCol>
                <a:gridCol w="2269858">
                  <a:extLst>
                    <a:ext uri="{9D8B030D-6E8A-4147-A177-3AD203B41FA5}">
                      <a16:colId xmlns:a16="http://schemas.microsoft.com/office/drawing/2014/main" val="36246772"/>
                    </a:ext>
                  </a:extLst>
                </a:gridCol>
              </a:tblGrid>
              <a:tr h="17938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+mn-lt"/>
                        </a:rPr>
                        <a:t>Field</a:t>
                      </a:r>
                      <a:endParaRPr lang="ko-KR" sz="1100" b="1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+mn-lt"/>
                        </a:rPr>
                        <a:t>Category</a:t>
                      </a:r>
                      <a:endParaRPr lang="ko-KR" sz="1100" b="1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  <a:latin typeface="+mn-lt"/>
                        </a:rPr>
                        <a:t>Subfield</a:t>
                      </a:r>
                      <a:endParaRPr lang="ko-KR" sz="1100" b="1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2145187"/>
                  </a:ext>
                </a:extLst>
              </a:tr>
              <a:tr h="190579">
                <a:tc rowSpan="17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  <a:latin typeface="+mn-lt"/>
                        </a:rPr>
                        <a:t>EHT-SIG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9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  <a:latin typeface="+mn-lt"/>
                        </a:rPr>
                        <a:t>Common</a:t>
                      </a:r>
                      <a:r>
                        <a:rPr lang="en-US" sz="1100" kern="100" baseline="0" dirty="0" smtClean="0">
                          <a:effectLst/>
                          <a:latin typeface="+mn-lt"/>
                        </a:rPr>
                        <a:t> Field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Spatial reuse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81863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GI+LTF size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994302"/>
                  </a:ext>
                </a:extLst>
              </a:tr>
              <a:tr h="3874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Number of </a:t>
                      </a: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 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symbols and 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periodicity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14076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Doppler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69786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Pre-FEC padding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38605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LDPC extra symbol segment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307815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Reserved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393150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PE </a:t>
                      </a:r>
                      <a:r>
                        <a:rPr lang="en-US" sz="1100" kern="100" dirty="0" err="1">
                          <a:effectLst/>
                          <a:latin typeface="+mn-lt"/>
                        </a:rPr>
                        <a:t>disambiguity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69323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00" dirty="0" smtClean="0">
                          <a:effectLst/>
                          <a:latin typeface="+mn-lt"/>
                        </a:rPr>
                        <a:t>Number of non-OFDMA users</a:t>
                      </a:r>
                      <a:endParaRPr lang="ko-KR" altLang="ko-KR" sz="1100" kern="100" dirty="0" smtClean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568082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User Filed</a:t>
                      </a:r>
                      <a:endParaRPr lang="ko-KR" sz="1100" kern="10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STA-ID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6845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  <a:latin typeface="+mn-lt"/>
                        </a:rPr>
                        <a:t>NSTS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219830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Beamformed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15591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MCS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81346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Reserved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497798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Coding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35328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CRC &amp; Tail</a:t>
                      </a:r>
                      <a:endParaRPr lang="ko-KR" sz="1100" kern="10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CRC in EHT-SIG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59386312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CRC in EHT-SIG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4577857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380983"/>
              </p:ext>
            </p:extLst>
          </p:nvPr>
        </p:nvGraphicFramePr>
        <p:xfrm>
          <a:off x="370374" y="3257113"/>
          <a:ext cx="3668712" cy="28702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1431">
                  <a:extLst>
                    <a:ext uri="{9D8B030D-6E8A-4147-A177-3AD203B41FA5}">
                      <a16:colId xmlns:a16="http://schemas.microsoft.com/office/drawing/2014/main" val="1253897185"/>
                    </a:ext>
                  </a:extLst>
                </a:gridCol>
                <a:gridCol w="901854">
                  <a:extLst>
                    <a:ext uri="{9D8B030D-6E8A-4147-A177-3AD203B41FA5}">
                      <a16:colId xmlns:a16="http://schemas.microsoft.com/office/drawing/2014/main" val="2378838570"/>
                    </a:ext>
                  </a:extLst>
                </a:gridCol>
                <a:gridCol w="2185427">
                  <a:extLst>
                    <a:ext uri="{9D8B030D-6E8A-4147-A177-3AD203B41FA5}">
                      <a16:colId xmlns:a16="http://schemas.microsoft.com/office/drawing/2014/main" val="6065262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Category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</a:rPr>
                        <a:t>Subfield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115490"/>
                  </a:ext>
                </a:extLst>
              </a:tr>
              <a:tr h="133350">
                <a:tc rowSpan="14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</a:t>
                      </a:r>
                      <a:endParaRPr lang="en-US" sz="1100" kern="100" dirty="0" smtClean="0"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Independent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Version identifier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86123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UL/DL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6727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BSS color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69802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TXOP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074088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PPDU BW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6387466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</a:t>
                      </a:r>
                      <a:endParaRPr lang="en-US" sz="1100" kern="100" dirty="0" smtClean="0"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Punctured channel indication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03035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1251574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Type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683574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782934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EHT-SIG MCS</a:t>
                      </a:r>
                      <a:endParaRPr lang="ko-KR" altLang="ko-KR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30029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Number of EHT-SIG 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symbols</a:t>
                      </a:r>
                      <a:endParaRPr lang="ko-KR" altLang="ko-KR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832445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Compression Mode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253411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CRC &amp; Tail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CRC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0017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Tail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098064"/>
                  </a:ext>
                </a:extLst>
              </a:tr>
            </a:tbl>
          </a:graphicData>
        </a:graphic>
      </p:graphicFrame>
      <p:cxnSp>
        <p:nvCxnSpPr>
          <p:cNvPr id="10" name="직선 화살표 연결선 9"/>
          <p:cNvCxnSpPr/>
          <p:nvPr/>
        </p:nvCxnSpPr>
        <p:spPr bwMode="auto">
          <a:xfrm flipH="1">
            <a:off x="4086982" y="3429000"/>
            <a:ext cx="2285018" cy="17147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3" name="직선 화살표 연결선 12"/>
          <p:cNvCxnSpPr/>
          <p:nvPr/>
        </p:nvCxnSpPr>
        <p:spPr bwMode="auto">
          <a:xfrm flipH="1">
            <a:off x="4082826" y="5344057"/>
            <a:ext cx="2289174" cy="532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6427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options can be used to indicate the EHT-NDP</a:t>
            </a:r>
          </a:p>
          <a:p>
            <a:pPr lvl="1"/>
            <a:r>
              <a:rPr lang="en-US" altLang="ko-KR" dirty="0" smtClean="0"/>
              <a:t>(Option 1) Use PPDU Type (1bit) and Compression Mode (2 bits)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(Option 2) Use PPDU Type (2 bits) only</a:t>
            </a:r>
          </a:p>
          <a:p>
            <a:pPr lvl="1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Subfields for EHT-NDP Indication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646915"/>
              </p:ext>
            </p:extLst>
          </p:nvPr>
        </p:nvGraphicFramePr>
        <p:xfrm>
          <a:off x="755685" y="2206624"/>
          <a:ext cx="7632629" cy="18629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3625">
                  <a:extLst>
                    <a:ext uri="{9D8B030D-6E8A-4147-A177-3AD203B41FA5}">
                      <a16:colId xmlns:a16="http://schemas.microsoft.com/office/drawing/2014/main" val="3030742017"/>
                    </a:ext>
                  </a:extLst>
                </a:gridCol>
                <a:gridCol w="641162">
                  <a:extLst>
                    <a:ext uri="{9D8B030D-6E8A-4147-A177-3AD203B41FA5}">
                      <a16:colId xmlns:a16="http://schemas.microsoft.com/office/drawing/2014/main" val="3176860114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84598227"/>
                    </a:ext>
                  </a:extLst>
                </a:gridCol>
                <a:gridCol w="1751975">
                  <a:extLst>
                    <a:ext uri="{9D8B030D-6E8A-4147-A177-3AD203B41FA5}">
                      <a16:colId xmlns:a16="http://schemas.microsoft.com/office/drawing/2014/main" val="3102378841"/>
                    </a:ext>
                  </a:extLst>
                </a:gridCol>
                <a:gridCol w="3119867">
                  <a:extLst>
                    <a:ext uri="{9D8B030D-6E8A-4147-A177-3AD203B41FA5}">
                      <a16:colId xmlns:a16="http://schemas.microsoft.com/office/drawing/2014/main" val="2923089544"/>
                    </a:ext>
                  </a:extLst>
                </a:gridCol>
              </a:tblGrid>
              <a:tr h="37800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DL/UL (1 bit)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PPDU Type 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sz="1200" b="1" kern="100" dirty="0">
                          <a:effectLst/>
                          <a:latin typeface="+mn-lt"/>
                        </a:rPr>
                        <a:t>1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Compression Mode 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sz="1200" b="1" kern="100" dirty="0">
                          <a:effectLst/>
                          <a:latin typeface="+mn-lt"/>
                        </a:rPr>
                        <a:t>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6285464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TB 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UL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0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No EHT-SIG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9817643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UL SU/SU DUP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5671990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DL SU/SU DUP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1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8583065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OFDMA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1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RU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Allocation:</a:t>
                      </a:r>
                      <a:r>
                        <a:rPr lang="en-US" sz="1200" kern="1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[1 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0356855"/>
                  </a:ext>
                </a:extLst>
              </a:tr>
              <a:tr h="404412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Non-OFDMA </a:t>
                      </a:r>
                      <a:endParaRPr lang="en-US" sz="1200" kern="100" dirty="0" smtClean="0">
                        <a:effectLst/>
                        <a:latin typeface="+mn-lt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+mn-lt"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1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2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No RU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Allocation: [1 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9537184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DL/UL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022539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811837"/>
              </p:ext>
            </p:extLst>
          </p:nvPr>
        </p:nvGraphicFramePr>
        <p:xfrm>
          <a:off x="1511693" y="4541060"/>
          <a:ext cx="6422841" cy="18121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3813899273"/>
                    </a:ext>
                  </a:extLst>
                </a:gridCol>
                <a:gridCol w="640800">
                  <a:extLst>
                    <a:ext uri="{9D8B030D-6E8A-4147-A177-3AD203B41FA5}">
                      <a16:colId xmlns:a16="http://schemas.microsoft.com/office/drawing/2014/main" val="158349163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786438124"/>
                    </a:ext>
                  </a:extLst>
                </a:gridCol>
                <a:gridCol w="3226041">
                  <a:extLst>
                    <a:ext uri="{9D8B030D-6E8A-4147-A177-3AD203B41FA5}">
                      <a16:colId xmlns:a16="http://schemas.microsoft.com/office/drawing/2014/main" val="3855224833"/>
                    </a:ext>
                  </a:extLst>
                </a:gridCol>
              </a:tblGrid>
              <a:tr h="343302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DL/UL (1 bit)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</a:rPr>
                        <a:t>PPDU Type </a:t>
                      </a:r>
                      <a:r>
                        <a:rPr lang="en-US" sz="1200" b="1" kern="100" dirty="0">
                          <a:effectLst/>
                        </a:rPr>
                        <a:t>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1059098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TB PPDU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UL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7019946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SU/SU </a:t>
                      </a:r>
                      <a:r>
                        <a:rPr lang="en-US" sz="1200" kern="100" dirty="0">
                          <a:effectLst/>
                        </a:rPr>
                        <a:t>DUP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9564067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SU/SU </a:t>
                      </a:r>
                      <a:r>
                        <a:rPr lang="en-US" sz="1200" kern="100" dirty="0">
                          <a:effectLst/>
                        </a:rPr>
                        <a:t>DUP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8234645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OFDMA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RU </a:t>
                      </a:r>
                      <a:r>
                        <a:rPr lang="en-US" sz="1200" kern="100" dirty="0" smtClean="0">
                          <a:effectLst/>
                        </a:rPr>
                        <a:t>Allocation: </a:t>
                      </a:r>
                      <a:r>
                        <a:rPr lang="en-US" sz="1200" kern="100" dirty="0">
                          <a:effectLst/>
                        </a:rPr>
                        <a:t>[1 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6563940"/>
                  </a:ext>
                </a:extLst>
              </a:tr>
              <a:tr h="41369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Non-OFDMA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No RU </a:t>
                      </a:r>
                      <a:r>
                        <a:rPr lang="en-US" sz="1200" kern="100" dirty="0" smtClean="0">
                          <a:effectLst/>
                        </a:rPr>
                        <a:t>Allocation: </a:t>
                      </a:r>
                      <a:r>
                        <a:rPr lang="en-US" sz="1200" kern="100" dirty="0">
                          <a:effectLst/>
                        </a:rPr>
                        <a:t>[1 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3273789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DL/UL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3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82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59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believe that unnecessary subfields in U-SIG have sufficient bit size along with the reserved subfield to replaced with the necessary subfields in </a:t>
            </a:r>
            <a:r>
              <a:rPr lang="en-US" altLang="ko-KR" dirty="0" smtClean="0"/>
              <a:t>EHT-SIG</a:t>
            </a:r>
          </a:p>
          <a:p>
            <a:r>
              <a:rPr lang="en-US" altLang="ko-KR" dirty="0" smtClean="0"/>
              <a:t>If </a:t>
            </a:r>
            <a:r>
              <a:rPr lang="en-US" altLang="ko-KR" dirty="0"/>
              <a:t>the Option 1 is used, U-SIG subfields for NDP will be as below. </a:t>
            </a:r>
            <a:endParaRPr lang="en-US" altLang="ko-KR" dirty="0" smtClean="0"/>
          </a:p>
          <a:p>
            <a:pPr lvl="1"/>
            <a:r>
              <a:rPr lang="en-US" altLang="ko-KR" dirty="0"/>
              <a:t>The bit size is based on [1] and [2]</a:t>
            </a:r>
          </a:p>
          <a:p>
            <a:pPr lvl="1"/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U-SIG </a:t>
            </a:r>
            <a:r>
              <a:rPr lang="en-US" altLang="ko-KR" dirty="0" smtClean="0"/>
              <a:t>Subfields for EHT-NDP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180903" y="3165213"/>
          <a:ext cx="6782194" cy="32453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6400">
                  <a:extLst>
                    <a:ext uri="{9D8B030D-6E8A-4147-A177-3AD203B41FA5}">
                      <a16:colId xmlns:a16="http://schemas.microsoft.com/office/drawing/2014/main" val="1253897185"/>
                    </a:ext>
                  </a:extLst>
                </a:gridCol>
                <a:gridCol w="1530000">
                  <a:extLst>
                    <a:ext uri="{9D8B030D-6E8A-4147-A177-3AD203B41FA5}">
                      <a16:colId xmlns:a16="http://schemas.microsoft.com/office/drawing/2014/main" val="2378838570"/>
                    </a:ext>
                  </a:extLst>
                </a:gridCol>
                <a:gridCol w="1853794">
                  <a:extLst>
                    <a:ext uri="{9D8B030D-6E8A-4147-A177-3AD203B41FA5}">
                      <a16:colId xmlns:a16="http://schemas.microsoft.com/office/drawing/2014/main" val="606526233"/>
                    </a:ext>
                  </a:extLst>
                </a:gridCol>
                <a:gridCol w="1944000">
                  <a:extLst>
                    <a:ext uri="{9D8B030D-6E8A-4147-A177-3AD203B41FA5}">
                      <a16:colId xmlns:a16="http://schemas.microsoft.com/office/drawing/2014/main" val="222236332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613112250"/>
                    </a:ext>
                  </a:extLst>
                </a:gridCol>
              </a:tblGrid>
              <a:tr h="120333"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Category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</a:rPr>
                        <a:t>Subfield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</a:rPr>
                        <a:t>Bits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115490"/>
                  </a:ext>
                </a:extLst>
              </a:tr>
              <a:tr h="12033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Non-NDP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dirty="0" smtClean="0">
                          <a:effectLst/>
                        </a:rPr>
                        <a:t>NDP</a:t>
                      </a:r>
                      <a:endParaRPr lang="ko-KR" altLang="ko-KR" sz="11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687161"/>
                  </a:ext>
                </a:extLst>
              </a:tr>
              <a:tr h="133350">
                <a:tc rowSpan="1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U-SIG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Independent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Version identifier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86123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UL/DL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6727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BSS color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69802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TXOP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074088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PPDU BW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6387466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Version Dependent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Punctured channel indication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03035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3287755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PPDU Type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9466231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Beamformed</a:t>
                      </a:r>
                      <a:r>
                        <a:rPr lang="en-US" sz="11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(1)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GI+LTF 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size (3)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Nsts</a:t>
                      </a: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(4)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 (5)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253411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EHT-SIG MCS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1075581"/>
                  </a:ext>
                </a:extLst>
              </a:tr>
              <a:tr h="24066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Number of EHT-SIG 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symbols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3155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Compression Mode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660144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CRC &amp; Tail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CRC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0017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Tail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098064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Total # of Bits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2005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77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 Option 2 is used, U-SIG subfields for NDP will be as below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The bit size is based on [1] and [2]</a:t>
            </a:r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U-SIG </a:t>
            </a:r>
            <a:r>
              <a:rPr lang="en-US" altLang="ko-KR" dirty="0" smtClean="0"/>
              <a:t>Subfields </a:t>
            </a:r>
            <a:r>
              <a:rPr lang="en-US" altLang="ko-KR" dirty="0"/>
              <a:t>for </a:t>
            </a:r>
            <a:r>
              <a:rPr lang="en-US" altLang="ko-KR" dirty="0" smtClean="0"/>
              <a:t>EHT-NDP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067591"/>
              </p:ext>
            </p:extLst>
          </p:nvPr>
        </p:nvGraphicFramePr>
        <p:xfrm>
          <a:off x="1226006" y="2484430"/>
          <a:ext cx="6691988" cy="32289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6400">
                  <a:extLst>
                    <a:ext uri="{9D8B030D-6E8A-4147-A177-3AD203B41FA5}">
                      <a16:colId xmlns:a16="http://schemas.microsoft.com/office/drawing/2014/main" val="1253897185"/>
                    </a:ext>
                  </a:extLst>
                </a:gridCol>
                <a:gridCol w="1530000">
                  <a:extLst>
                    <a:ext uri="{9D8B030D-6E8A-4147-A177-3AD203B41FA5}">
                      <a16:colId xmlns:a16="http://schemas.microsoft.com/office/drawing/2014/main" val="2378838570"/>
                    </a:ext>
                  </a:extLst>
                </a:gridCol>
                <a:gridCol w="1853794">
                  <a:extLst>
                    <a:ext uri="{9D8B030D-6E8A-4147-A177-3AD203B41FA5}">
                      <a16:colId xmlns:a16="http://schemas.microsoft.com/office/drawing/2014/main" val="606526233"/>
                    </a:ext>
                  </a:extLst>
                </a:gridCol>
                <a:gridCol w="1853794">
                  <a:extLst>
                    <a:ext uri="{9D8B030D-6E8A-4147-A177-3AD203B41FA5}">
                      <a16:colId xmlns:a16="http://schemas.microsoft.com/office/drawing/2014/main" val="222236332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613112250"/>
                    </a:ext>
                  </a:extLst>
                </a:gridCol>
              </a:tblGrid>
              <a:tr h="120333"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Category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Subfield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115490"/>
                  </a:ext>
                </a:extLst>
              </a:tr>
              <a:tr h="12033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Non-NDP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NDP</a:t>
                      </a:r>
                      <a:endParaRPr lang="ko-KR" altLang="ko-KR" sz="11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687161"/>
                  </a:ext>
                </a:extLst>
              </a:tr>
              <a:tr h="133350">
                <a:tc rowSpan="1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U-SIG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Independent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Version identifier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86123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UL/DL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6727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BSS color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69802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TXOP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074088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PPDU BW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6387466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Version Dependent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Punctured channel indication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03035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3287755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PPDU Type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9466231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Reserved (5)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Beamformed (1)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GI+LTF size (3)</a:t>
                      </a:r>
                      <a:endParaRPr lang="ko-KR" sz="1100" b="0" kern="1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Nsts (4)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253411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EHT-SIG MCS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1075581"/>
                  </a:ext>
                </a:extLst>
              </a:tr>
              <a:tr h="24066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Number of EHT-SIG 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symbols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3155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660144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CRC &amp; Tail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CRC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0017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Tail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098064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Total # of Bits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2005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4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proposed to design U-SIG </a:t>
            </a:r>
            <a:r>
              <a:rPr lang="en-US" altLang="ko-KR" dirty="0" smtClean="0"/>
              <a:t>subfields </a:t>
            </a:r>
            <a:r>
              <a:rPr lang="en-US" altLang="ko-KR" dirty="0"/>
              <a:t>for </a:t>
            </a:r>
            <a:r>
              <a:rPr lang="en-US" altLang="ko-KR" dirty="0" smtClean="0"/>
              <a:t>EHT-NDP </a:t>
            </a:r>
            <a:r>
              <a:rPr lang="en-US" altLang="ko-KR" dirty="0"/>
              <a:t>for following two options, which results in no EHT-SIG symbols</a:t>
            </a:r>
            <a:endParaRPr lang="ko-KR" altLang="en-US" dirty="0"/>
          </a:p>
          <a:p>
            <a:pPr lvl="1"/>
            <a:r>
              <a:rPr lang="en-US" altLang="ko-KR" dirty="0" smtClean="0"/>
              <a:t>Option 1) Use the PPDU Type (1bit) and Compression Mode (2bits)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Option 2) Use the PPDU Type (2bits) only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443976"/>
              </p:ext>
            </p:extLst>
          </p:nvPr>
        </p:nvGraphicFramePr>
        <p:xfrm>
          <a:off x="1511693" y="4773707"/>
          <a:ext cx="6358041" cy="16694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381389927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158349163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786438124"/>
                    </a:ext>
                  </a:extLst>
                </a:gridCol>
                <a:gridCol w="3226041">
                  <a:extLst>
                    <a:ext uri="{9D8B030D-6E8A-4147-A177-3AD203B41FA5}">
                      <a16:colId xmlns:a16="http://schemas.microsoft.com/office/drawing/2014/main" val="3855224833"/>
                    </a:ext>
                  </a:extLst>
                </a:gridCol>
              </a:tblGrid>
              <a:tr h="343302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DL/UL (1 bit)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</a:rPr>
                        <a:t>PPDU Type </a:t>
                      </a:r>
                      <a:r>
                        <a:rPr lang="en-US" sz="1100" b="1" kern="100" dirty="0">
                          <a:effectLst/>
                        </a:rPr>
                        <a:t>(2 bits)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Note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1059098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TB PPDU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UL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0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No EHT-SIG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7019946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SU/SU </a:t>
                      </a:r>
                      <a:r>
                        <a:rPr lang="en-US" sz="1100" kern="100" dirty="0">
                          <a:effectLst/>
                        </a:rPr>
                        <a:t>DUP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UL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EHT-SIG, </a:t>
                      </a:r>
                      <a:r>
                        <a:rPr lang="en-US" altLang="ko-KR" sz="1100" kern="100" dirty="0" smtClean="0">
                          <a:effectLst/>
                        </a:rPr>
                        <a:t>RU Allocation: </a:t>
                      </a:r>
                      <a:r>
                        <a:rPr lang="en-US" sz="1100" kern="100" dirty="0" smtClean="0">
                          <a:effectLst/>
                        </a:rPr>
                        <a:t>[</a:t>
                      </a:r>
                      <a:r>
                        <a:rPr lang="en-US" sz="1100" kern="100" dirty="0">
                          <a:effectLst/>
                        </a:rPr>
                        <a:t>1 1 1 1]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9564067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SU/SU </a:t>
                      </a:r>
                      <a:r>
                        <a:rPr lang="en-US" sz="1100" kern="100" dirty="0">
                          <a:effectLst/>
                        </a:rPr>
                        <a:t>DUP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DL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EHT-SIG, </a:t>
                      </a:r>
                      <a:r>
                        <a:rPr lang="en-US" altLang="ko-KR" sz="1100" kern="100" dirty="0" smtClean="0">
                          <a:effectLst/>
                        </a:rPr>
                        <a:t>RU Allocation: </a:t>
                      </a:r>
                      <a:r>
                        <a:rPr lang="en-US" sz="1100" kern="100" dirty="0" smtClean="0">
                          <a:effectLst/>
                        </a:rPr>
                        <a:t>[</a:t>
                      </a:r>
                      <a:r>
                        <a:rPr lang="en-US" sz="1100" kern="100" dirty="0">
                          <a:effectLst/>
                        </a:rPr>
                        <a:t>1 1 1 1]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8234645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OFDMA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0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EHT-SIG, RU </a:t>
                      </a:r>
                      <a:r>
                        <a:rPr lang="en-US" sz="1100" kern="100" dirty="0" smtClean="0">
                          <a:effectLst/>
                        </a:rPr>
                        <a:t>Allocation: </a:t>
                      </a:r>
                      <a:r>
                        <a:rPr lang="en-US" sz="1100" kern="100" dirty="0">
                          <a:effectLst/>
                        </a:rPr>
                        <a:t>[1 2 1 2]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6563940"/>
                  </a:ext>
                </a:extLst>
              </a:tr>
              <a:tr h="41369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Non-OFDMA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MU-MIMO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EHT-SIG, No RU </a:t>
                      </a:r>
                      <a:r>
                        <a:rPr lang="en-US" sz="1100" kern="100" dirty="0" smtClean="0">
                          <a:effectLst/>
                        </a:rPr>
                        <a:t>Allocation: </a:t>
                      </a:r>
                      <a:r>
                        <a:rPr lang="en-US" sz="1100" kern="100" dirty="0">
                          <a:effectLst/>
                        </a:rPr>
                        <a:t>[1 2 1 2]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3273789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NDP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DL/UL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3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No EHT-SIG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82465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385047"/>
              </p:ext>
            </p:extLst>
          </p:nvPr>
        </p:nvGraphicFramePr>
        <p:xfrm>
          <a:off x="755685" y="2512375"/>
          <a:ext cx="7603467" cy="17160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3625">
                  <a:extLst>
                    <a:ext uri="{9D8B030D-6E8A-4147-A177-3AD203B41FA5}">
                      <a16:colId xmlns:a16="http://schemas.microsoft.com/office/drawing/2014/main" val="303074201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176860114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84598227"/>
                    </a:ext>
                  </a:extLst>
                </a:gridCol>
                <a:gridCol w="1751975">
                  <a:extLst>
                    <a:ext uri="{9D8B030D-6E8A-4147-A177-3AD203B41FA5}">
                      <a16:colId xmlns:a16="http://schemas.microsoft.com/office/drawing/2014/main" val="3102378841"/>
                    </a:ext>
                  </a:extLst>
                </a:gridCol>
                <a:gridCol w="3119867">
                  <a:extLst>
                    <a:ext uri="{9D8B030D-6E8A-4147-A177-3AD203B41FA5}">
                      <a16:colId xmlns:a16="http://schemas.microsoft.com/office/drawing/2014/main" val="2923089544"/>
                    </a:ext>
                  </a:extLst>
                </a:gridCol>
              </a:tblGrid>
              <a:tr h="37800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+mn-lt"/>
                        </a:rPr>
                        <a:t>DL/UL (1 bit)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  <a:latin typeface="+mn-lt"/>
                        </a:rPr>
                        <a:t>PPDU Type 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sz="1100" b="1" kern="100" dirty="0">
                          <a:effectLst/>
                          <a:latin typeface="+mn-lt"/>
                        </a:rPr>
                        <a:t>1 bits)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  <a:latin typeface="+mn-lt"/>
                        </a:rPr>
                        <a:t>Compression Mode 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sz="1100" b="1" kern="100" dirty="0">
                          <a:effectLst/>
                          <a:latin typeface="+mn-lt"/>
                        </a:rPr>
                        <a:t>2 bits)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+mn-lt"/>
                        </a:rPr>
                        <a:t>Note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6285464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TB PPDU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UL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0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0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No EHT-SIG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9817643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UL SU/SU DUP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UL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1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1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EHT-SIG, </a:t>
                      </a:r>
                      <a:r>
                        <a:rPr lang="en-US" altLang="ko-KR" sz="1100" kern="100" dirty="0" smtClean="0">
                          <a:effectLst/>
                        </a:rPr>
                        <a:t>RU Allocation: </a:t>
                      </a:r>
                      <a:r>
                        <a:rPr lang="en-US" sz="1100" kern="1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100" kern="100" dirty="0">
                          <a:effectLst/>
                          <a:latin typeface="+mn-lt"/>
                        </a:rPr>
                        <a:t>1 1 1 1]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5671990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DL SU/SU DUP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DL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1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1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EHT-SIG, </a:t>
                      </a:r>
                      <a:r>
                        <a:rPr lang="en-US" altLang="ko-KR" sz="1100" kern="100" dirty="0" smtClean="0">
                          <a:effectLst/>
                        </a:rPr>
                        <a:t>RU Allocation: </a:t>
                      </a:r>
                      <a:r>
                        <a:rPr lang="en-US" sz="1100" kern="1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100" kern="100" dirty="0">
                          <a:effectLst/>
                          <a:latin typeface="+mn-lt"/>
                        </a:rPr>
                        <a:t>1 1 1 1]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8583065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OFDMA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DL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1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0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EHT-SIG, RU </a:t>
                      </a:r>
                      <a:r>
                        <a:rPr lang="en-US" sz="1100" kern="100" dirty="0" smtClean="0">
                          <a:effectLst/>
                          <a:latin typeface="+mn-lt"/>
                        </a:rPr>
                        <a:t>Allocation:</a:t>
                      </a:r>
                      <a:r>
                        <a:rPr lang="en-US" sz="1100" kern="1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kern="100" dirty="0" smtClean="0">
                          <a:effectLst/>
                          <a:latin typeface="+mn-lt"/>
                        </a:rPr>
                        <a:t>[1 </a:t>
                      </a:r>
                      <a:r>
                        <a:rPr lang="en-US" sz="1100" kern="100" dirty="0">
                          <a:effectLst/>
                          <a:latin typeface="+mn-lt"/>
                        </a:rPr>
                        <a:t>2 1 2]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0356855"/>
                  </a:ext>
                </a:extLst>
              </a:tr>
              <a:tr h="404412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Non-OFDMA </a:t>
                      </a:r>
                      <a:endParaRPr lang="en-US" sz="1100" kern="100" dirty="0" smtClean="0">
                        <a:effectLst/>
                        <a:latin typeface="+mn-lt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  <a:latin typeface="+mn-lt"/>
                        </a:rPr>
                        <a:t>MU-MIMO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DL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1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2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EHT-SIG, No RU </a:t>
                      </a:r>
                      <a:r>
                        <a:rPr lang="en-US" sz="1100" kern="100" dirty="0" smtClean="0">
                          <a:effectLst/>
                          <a:latin typeface="+mn-lt"/>
                        </a:rPr>
                        <a:t>Allocation: [1 </a:t>
                      </a:r>
                      <a:r>
                        <a:rPr lang="en-US" sz="1100" kern="100" dirty="0">
                          <a:effectLst/>
                          <a:latin typeface="+mn-lt"/>
                        </a:rPr>
                        <a:t>2 1 2]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9537184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NDP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DL/UL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0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1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No EHT-SIG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022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1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have a separate entity to indicate EHT-NDP by using PPDU Type and/or Compression Mode subfields?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5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173554</TotalTime>
  <Words>1256</Words>
  <Application>Microsoft Office PowerPoint</Application>
  <PresentationFormat>화면 슬라이드 쇼(4:3)</PresentationFormat>
  <Paragraphs>459</Paragraphs>
  <Slides>12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맑은 고딕</vt:lpstr>
      <vt:lpstr>Arial</vt:lpstr>
      <vt:lpstr>Cambria Math</vt:lpstr>
      <vt:lpstr>Times New Roman</vt:lpstr>
      <vt:lpstr>802-11-Submission</vt:lpstr>
      <vt:lpstr>1_디자인 사용자 지정</vt:lpstr>
      <vt:lpstr>디자인 사용자 지정</vt:lpstr>
      <vt:lpstr>Document</vt:lpstr>
      <vt:lpstr>NDP Design for EHT</vt:lpstr>
      <vt:lpstr>Introduction</vt:lpstr>
      <vt:lpstr>Overview of the Proposed NDP</vt:lpstr>
      <vt:lpstr>U-SIG and EHT-SIG Subfields</vt:lpstr>
      <vt:lpstr>Subfields for EHT-NDP Indication</vt:lpstr>
      <vt:lpstr>Proposed U-SIG Subfields for EHT-NDP</vt:lpstr>
      <vt:lpstr>Proposed U-SIG Subfields for EHT-NDP</vt:lpstr>
      <vt:lpstr>Summary</vt:lpstr>
      <vt:lpstr>SP #1</vt:lpstr>
      <vt:lpstr>SP #2</vt:lpstr>
      <vt:lpstr>SP #3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3652</cp:revision>
  <cp:lastPrinted>2020-06-10T06:40:30Z</cp:lastPrinted>
  <dcterms:created xsi:type="dcterms:W3CDTF">2007-05-21T21:00:37Z</dcterms:created>
  <dcterms:modified xsi:type="dcterms:W3CDTF">2020-09-24T03:05:41Z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