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4" r:id="rId2"/>
    <p:sldMasterId id="2147483660" r:id="rId3"/>
  </p:sldMasterIdLst>
  <p:notesMasterIdLst>
    <p:notesMasterId r:id="rId16"/>
  </p:notesMasterIdLst>
  <p:handoutMasterIdLst>
    <p:handoutMasterId r:id="rId17"/>
  </p:handoutMasterIdLst>
  <p:sldIdLst>
    <p:sldId id="269" r:id="rId4"/>
    <p:sldId id="477" r:id="rId5"/>
    <p:sldId id="478" r:id="rId6"/>
    <p:sldId id="480" r:id="rId7"/>
    <p:sldId id="472" r:id="rId8"/>
    <p:sldId id="481" r:id="rId9"/>
    <p:sldId id="474" r:id="rId10"/>
    <p:sldId id="482" r:id="rId11"/>
    <p:sldId id="476" r:id="rId12"/>
    <p:sldId id="484" r:id="rId13"/>
    <p:sldId id="483" r:id="rId14"/>
    <p:sldId id="463" r:id="rId1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FFCCCC"/>
    <a:srgbClr val="33CCCC"/>
    <a:srgbClr val="9966FF"/>
    <a:srgbClr val="FFCC99"/>
    <a:srgbClr val="EAEAEA"/>
    <a:srgbClr val="C00000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91" autoAdjust="0"/>
  </p:normalViewPr>
  <p:slideViewPr>
    <p:cSldViewPr>
      <p:cViewPr varScale="1">
        <p:scale>
          <a:sx n="118" d="100"/>
          <a:sy n="118" d="100"/>
        </p:scale>
        <p:origin x="1392" y="91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0182" y="20227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227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42760" y="960741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4476" y="960741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4317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60741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9552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1901" y="117368"/>
            <a:ext cx="23561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7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715408"/>
            <a:ext cx="4986207" cy="446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45301" y="9610806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074" y="961080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61080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09108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31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6667" y="9610806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478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0640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7436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92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135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422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541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53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606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2883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8025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35424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58104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5383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1570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420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4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59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31671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87350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1874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0358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15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778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August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5524" y="6475413"/>
            <a:ext cx="16484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September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13671" y="6475413"/>
            <a:ext cx="16302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802.11-20/1474r0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Eunsung Jeon, Samsung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A495C-9DFE-49FB-89F9-6843B5B5690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38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August 2020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Eunsung Jeon, Samsung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7C72B-71E8-4129-B102-1459BDCCFC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46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Eunsung Jeon,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600" dirty="0" smtClean="0"/>
              <a:t>NDP Design for EHT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2020-09-15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93096"/>
              </p:ext>
            </p:extLst>
          </p:nvPr>
        </p:nvGraphicFramePr>
        <p:xfrm>
          <a:off x="527050" y="2752725"/>
          <a:ext cx="7667625" cy="378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27" name="Document" r:id="rId4" imgW="9112690" imgH="4528451" progId="Word.Document.8">
                  <p:embed/>
                </p:oleObj>
              </mc:Choice>
              <mc:Fallback>
                <p:oleObj name="Document" r:id="rId4" imgW="9112690" imgH="4528451" progId="Word.Document.8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2752725"/>
                        <a:ext cx="7667625" cy="3789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support to have a separate entity for EHT NDP in PPDU Type/EHT-SIG Compression subfield?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5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</a:t>
            </a:r>
            <a:r>
              <a:rPr lang="en-US" altLang="ko-KR" dirty="0" smtClean="0"/>
              <a:t>zero </a:t>
            </a:r>
            <a:r>
              <a:rPr lang="en-US" altLang="ko-KR" smtClean="0"/>
              <a:t>EHT-SIG symbol </a:t>
            </a:r>
            <a:r>
              <a:rPr lang="en-US" altLang="ko-KR" dirty="0" smtClean="0"/>
              <a:t>for EHT </a:t>
            </a:r>
            <a:r>
              <a:rPr lang="en-US" altLang="ko-KR" dirty="0" smtClean="0"/>
              <a:t>NDP?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that </a:t>
            </a:r>
            <a:r>
              <a:rPr lang="en-US" altLang="ko-KR" dirty="0" smtClean="0"/>
              <a:t>following information in U-SIG </a:t>
            </a:r>
            <a:r>
              <a:rPr lang="en-US" altLang="ko-KR" dirty="0" smtClean="0"/>
              <a:t>in </a:t>
            </a:r>
            <a:r>
              <a:rPr lang="en-US" altLang="ko-KR" dirty="0" smtClean="0"/>
              <a:t>EHT NDP?</a:t>
            </a:r>
            <a:endParaRPr lang="en-US" altLang="ko-KR" dirty="0" smtClean="0"/>
          </a:p>
          <a:p>
            <a:pPr lvl="1"/>
            <a:r>
              <a:rPr lang="nb-NO" altLang="ko-KR" dirty="0" smtClean="0"/>
              <a:t>Beamformed </a:t>
            </a:r>
            <a:r>
              <a:rPr lang="nb-NO" altLang="ko-KR" dirty="0"/>
              <a:t>(</a:t>
            </a:r>
            <a:r>
              <a:rPr lang="nb-NO" altLang="ko-KR" dirty="0" smtClean="0"/>
              <a:t>1 bit)</a:t>
            </a:r>
            <a:endParaRPr lang="nb-NO" altLang="ko-KR" dirty="0"/>
          </a:p>
          <a:p>
            <a:pPr lvl="1"/>
            <a:r>
              <a:rPr lang="nb-NO" altLang="ko-KR" dirty="0"/>
              <a:t>GI+LTF size </a:t>
            </a:r>
            <a:r>
              <a:rPr lang="nb-NO" altLang="ko-KR" dirty="0" smtClean="0"/>
              <a:t>(TBD)</a:t>
            </a:r>
            <a:endParaRPr lang="nb-NO" altLang="ko-KR" dirty="0"/>
          </a:p>
          <a:p>
            <a:pPr lvl="1"/>
            <a:r>
              <a:rPr lang="nb-NO" altLang="ko-KR" dirty="0"/>
              <a:t>Nsts (</a:t>
            </a:r>
            <a:r>
              <a:rPr lang="nb-NO" altLang="ko-KR" dirty="0" smtClean="0"/>
              <a:t>4 bit)</a:t>
            </a:r>
            <a:endParaRPr lang="nb-NO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ko-KR" altLang="en-US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08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Previous works for NDP Design for EHT</a:t>
            </a:r>
          </a:p>
          <a:p>
            <a:pPr lvl="1"/>
            <a:r>
              <a:rPr lang="en-US" altLang="ko-KR" dirty="0"/>
              <a:t>In </a:t>
            </a:r>
            <a:r>
              <a:rPr lang="en-US" altLang="ko-KR" dirty="0" smtClean="0"/>
              <a:t>[1], </a:t>
            </a:r>
            <a:r>
              <a:rPr lang="en-US" altLang="ko-KR" dirty="0"/>
              <a:t>U-SIG and EHT-SIG contents have been discussed, where Number of EHT-SIG symbols is </a:t>
            </a:r>
            <a:r>
              <a:rPr lang="en-US" altLang="ko-KR" i="1" dirty="0"/>
              <a:t>two</a:t>
            </a:r>
            <a:r>
              <a:rPr lang="en-US" altLang="ko-KR" dirty="0"/>
              <a:t> for </a:t>
            </a:r>
            <a:r>
              <a:rPr lang="en-US" altLang="ko-KR" dirty="0" smtClean="0"/>
              <a:t>NDP</a:t>
            </a:r>
          </a:p>
          <a:p>
            <a:pPr lvl="1"/>
            <a:r>
              <a:rPr lang="en-US" altLang="ko-KR" dirty="0"/>
              <a:t>In </a:t>
            </a:r>
            <a:r>
              <a:rPr lang="en-US" altLang="ko-KR" dirty="0" smtClean="0"/>
              <a:t>[2], </a:t>
            </a:r>
            <a:r>
              <a:rPr lang="en-US" altLang="ko-KR" dirty="0"/>
              <a:t>proposed </a:t>
            </a:r>
            <a:r>
              <a:rPr lang="en-US" altLang="ko-KR" dirty="0" smtClean="0"/>
              <a:t>an NDP </a:t>
            </a:r>
            <a:r>
              <a:rPr lang="en-US" altLang="ko-KR" dirty="0"/>
              <a:t>with </a:t>
            </a:r>
            <a:r>
              <a:rPr lang="en-US" altLang="ko-KR" i="1" dirty="0"/>
              <a:t>one</a:t>
            </a:r>
            <a:r>
              <a:rPr lang="en-US" altLang="ko-KR" dirty="0"/>
              <a:t> EHT-SIG to save </a:t>
            </a:r>
            <a:r>
              <a:rPr lang="en-US" altLang="ko-KR" dirty="0" smtClean="0"/>
              <a:t>overhead</a:t>
            </a:r>
          </a:p>
          <a:p>
            <a:r>
              <a:rPr lang="en-US" altLang="ko-KR" dirty="0" smtClean="0"/>
              <a:t>In this slide</a:t>
            </a:r>
          </a:p>
          <a:p>
            <a:pPr lvl="1"/>
            <a:r>
              <a:rPr lang="en-US" altLang="ko-KR" dirty="0" smtClean="0"/>
              <a:t>Based </a:t>
            </a:r>
            <a:r>
              <a:rPr lang="en-US" altLang="ko-KR" dirty="0"/>
              <a:t>on the [1] </a:t>
            </a:r>
            <a:r>
              <a:rPr lang="en-US" altLang="ko-KR" dirty="0" smtClean="0"/>
              <a:t>and [2], we propose an NDP with </a:t>
            </a:r>
            <a:r>
              <a:rPr lang="en-US" altLang="ko-KR" i="1" dirty="0" smtClean="0"/>
              <a:t>no</a:t>
            </a:r>
            <a:r>
              <a:rPr lang="en-US" altLang="ko-KR" dirty="0" smtClean="0"/>
              <a:t> EHT-SIG to further save overhead</a:t>
            </a:r>
          </a:p>
          <a:p>
            <a:pPr lvl="1"/>
            <a:r>
              <a:rPr lang="en-US" altLang="ko-KR" dirty="0" smtClean="0"/>
              <a:t>In addition, the proposed NDP is aligned with HE NDP, which enables the A-PPDU based sounding [3][4].</a:t>
            </a:r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791" y="4337313"/>
            <a:ext cx="6150373" cy="214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89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Propose an EHT NDP </a:t>
            </a:r>
            <a:r>
              <a:rPr lang="en-US" altLang="ko-KR" dirty="0"/>
              <a:t>with </a:t>
            </a:r>
            <a:r>
              <a:rPr lang="en-US" altLang="ko-KR" i="1" dirty="0"/>
              <a:t>no</a:t>
            </a:r>
            <a:r>
              <a:rPr lang="en-US" altLang="ko-KR" dirty="0"/>
              <a:t> </a:t>
            </a:r>
            <a:r>
              <a:rPr lang="en-US" altLang="ko-KR" dirty="0" smtClean="0"/>
              <a:t>EHT-SIG, which is aligned </a:t>
            </a:r>
            <a:r>
              <a:rPr lang="en-US" altLang="ko-KR" dirty="0"/>
              <a:t>with </a:t>
            </a:r>
            <a:r>
              <a:rPr lang="en-US" altLang="ko-KR" dirty="0" smtClean="0"/>
              <a:t>HE NDP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of the Proposed 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8594777"/>
                  </p:ext>
                </p:extLst>
              </p:nvPr>
            </p:nvGraphicFramePr>
            <p:xfrm>
              <a:off x="825213" y="2676906"/>
              <a:ext cx="810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xmlns="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xmlns="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xmlns="" val="162483227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xmlns="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xmlns="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표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8594777"/>
                  </p:ext>
                </p:extLst>
              </p:nvPr>
            </p:nvGraphicFramePr>
            <p:xfrm>
              <a:off x="825213" y="2676906"/>
              <a:ext cx="810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65" t="-192500" r="-6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000" t="-192500" r="-54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04545" t="-192500" r="-101022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8876" t="-192500" r="-8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1130" t="-192500" r="-35197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98876" t="-192500" r="-25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9091" t="-1925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395506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825213" y="2338634"/>
            <a:ext cx="1182183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Proposed in [1]</a:t>
            </a:r>
            <a:endParaRPr lang="ko-KR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8255727"/>
                  </p:ext>
                </p:extLst>
              </p:nvPr>
            </p:nvGraphicFramePr>
            <p:xfrm>
              <a:off x="825213" y="3708815"/>
              <a:ext cx="756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xmlns="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xmlns="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xmlns="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xmlns="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i="0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표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18255727"/>
                  </p:ext>
                </p:extLst>
              </p:nvPr>
            </p:nvGraphicFramePr>
            <p:xfrm>
              <a:off x="825213" y="3708815"/>
              <a:ext cx="756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954558641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EHT-SIG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65" t="-192500" r="-60226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t="-192500" r="-4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4545" t="-192500" r="-909091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98876" t="-192500" r="-798876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1130" t="-192500" r="-301695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797753" t="-192500" r="-5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907955" t="-192500" r="-40568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295506" t="-192500" r="-2247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Box 9"/>
          <p:cNvSpPr txBox="1"/>
          <p:nvPr/>
        </p:nvSpPr>
        <p:spPr>
          <a:xfrm>
            <a:off x="825213" y="3370543"/>
            <a:ext cx="1182183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Proposed in [2]</a:t>
            </a:r>
            <a:endParaRPr lang="ko-KR" alt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표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8359049"/>
                  </p:ext>
                </p:extLst>
              </p:nvPr>
            </p:nvGraphicFramePr>
            <p:xfrm>
              <a:off x="825213" y="474943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xmlns="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xmlns="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xmlns="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xmlns="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표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18359049"/>
                  </p:ext>
                </p:extLst>
              </p:nvPr>
            </p:nvGraphicFramePr>
            <p:xfrm>
              <a:off x="825213" y="474943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U-SIG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C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65" t="-192500" r="-5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565" t="-192500" r="-4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98876" t="-192500" r="-8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98876" t="-192500" r="-7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01130" t="-192500" r="-25197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797753" t="-192500" r="-401124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195506" t="-192500" r="-3371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" name="TextBox 11"/>
          <p:cNvSpPr txBox="1"/>
          <p:nvPr/>
        </p:nvSpPr>
        <p:spPr>
          <a:xfrm>
            <a:off x="825213" y="4411165"/>
            <a:ext cx="797462" cy="2081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Proposed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표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472981"/>
                  </p:ext>
                </p:extLst>
              </p:nvPr>
            </p:nvGraphicFramePr>
            <p:xfrm>
              <a:off x="825213" y="578707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xmlns="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xmlns="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xmlns="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xmlns="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xmlns="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40539348"/>
                      </a:ext>
                    </a:extLst>
                  </a:tr>
                  <a:tr h="171360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8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4</a:t>
                          </a:r>
                          <a14:m>
                            <m:oMath xmlns:m="http://schemas.openxmlformats.org/officeDocument/2006/math">
                              <m:r>
                                <a:rPr lang="ko-KR" altLang="en-US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𝝁</m:t>
                              </m:r>
                              <m:r>
                                <a:rPr lang="en-US" altLang="ko-KR" sz="1000" b="1" i="1" kern="120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𝒔</m:t>
                              </m:r>
                            </m:oMath>
                          </a14:m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267245518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표 1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4472981"/>
                  </p:ext>
                </p:extLst>
              </p:nvPr>
            </p:nvGraphicFramePr>
            <p:xfrm>
              <a:off x="825213" y="5787077"/>
              <a:ext cx="7020000" cy="70192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80000">
                      <a:extLst>
                        <a:ext uri="{9D8B030D-6E8A-4147-A177-3AD203B41FA5}">
                          <a16:colId xmlns:a16="http://schemas.microsoft.com/office/drawing/2014/main" val="335493612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98230109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261564112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1943328823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24832278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922665204"/>
                        </a:ext>
                      </a:extLst>
                    </a:gridCol>
                    <a:gridCol w="1620000">
                      <a:extLst>
                        <a:ext uri="{9D8B030D-6E8A-4147-A177-3AD203B41FA5}">
                          <a16:colId xmlns:a16="http://schemas.microsoft.com/office/drawing/2014/main" val="4272641295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542766633"/>
                        </a:ext>
                      </a:extLst>
                    </a:gridCol>
                  </a:tblGrid>
                  <a:tr h="458083"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L-STF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L-LTF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000" b="1" dirty="0" smtClean="0">
                              <a:solidFill>
                                <a:schemeClr val="tx1"/>
                              </a:solidFill>
                            </a:rPr>
                            <a:t>RL-SIG</a:t>
                          </a:r>
                          <a:endParaRPr lang="ko-KR" altLang="en-US" sz="1000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1" hangingPunct="1"/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HE-SIGA</a:t>
                          </a:r>
                          <a:endParaRPr lang="ko-KR" altLang="en-US" sz="1000" b="1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HE-STF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EHT-LTF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PE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40539348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65" t="-192500" r="-5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0565" t="-192500" r="-452542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98876" t="-192500" r="-8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98876" t="-192500" r="-700000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01130" t="-192500" r="-251977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797753" t="-192500" r="-401124" b="-125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000" b="1" kern="120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Variable</a:t>
                          </a:r>
                          <a:r>
                            <a:rPr lang="en-US" altLang="ko-KR" sz="1000" b="1" kern="1200" baseline="0" dirty="0" smtClean="0">
                              <a:solidFill>
                                <a:schemeClr val="tx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 duration</a:t>
                          </a:r>
                          <a:endParaRPr lang="ko-KR" altLang="en-US" sz="1000" b="1" kern="1200" dirty="0" smtClean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195506" t="-192500" r="-3371" b="-1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7245518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TextBox 13"/>
          <p:cNvSpPr txBox="1"/>
          <p:nvPr/>
        </p:nvSpPr>
        <p:spPr>
          <a:xfrm>
            <a:off x="825213" y="5448805"/>
            <a:ext cx="7617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 NDP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40065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EHT-SIG contains lots of unnecessary subfields for NDP</a:t>
            </a:r>
          </a:p>
          <a:p>
            <a:pPr lvl="1"/>
            <a:r>
              <a:rPr lang="en-US" altLang="ko-KR" dirty="0" smtClean="0"/>
              <a:t>The yellow-marked subfields are redundancy for NDP </a:t>
            </a:r>
          </a:p>
          <a:p>
            <a:pPr lvl="2"/>
            <a:r>
              <a:rPr lang="en-US" altLang="ko-KR" dirty="0" smtClean="0"/>
              <a:t>Can result in one or more symbol overhead compared with HE NDP</a:t>
            </a:r>
          </a:p>
          <a:p>
            <a:pPr lvl="1"/>
            <a:r>
              <a:rPr lang="en-US" altLang="ko-KR" dirty="0" smtClean="0"/>
              <a:t>Merged to U-SIG</a:t>
            </a:r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U-SIG and EHT-SIG Subfields in [1], [2]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347968"/>
              </p:ext>
            </p:extLst>
          </p:nvPr>
        </p:nvGraphicFramePr>
        <p:xfrm>
          <a:off x="4572000" y="2769839"/>
          <a:ext cx="4320001" cy="361606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01675">
                  <a:extLst>
                    <a:ext uri="{9D8B030D-6E8A-4147-A177-3AD203B41FA5}">
                      <a16:colId xmlns:a16="http://schemas.microsoft.com/office/drawing/2014/main" xmlns="" val="669971130"/>
                    </a:ext>
                  </a:extLst>
                </a:gridCol>
                <a:gridCol w="1248468">
                  <a:extLst>
                    <a:ext uri="{9D8B030D-6E8A-4147-A177-3AD203B41FA5}">
                      <a16:colId xmlns:a16="http://schemas.microsoft.com/office/drawing/2014/main" xmlns="" val="227035451"/>
                    </a:ext>
                  </a:extLst>
                </a:gridCol>
                <a:gridCol w="2269858">
                  <a:extLst>
                    <a:ext uri="{9D8B030D-6E8A-4147-A177-3AD203B41FA5}">
                      <a16:colId xmlns:a16="http://schemas.microsoft.com/office/drawing/2014/main" xmlns="" val="36246772"/>
                    </a:ext>
                  </a:extLst>
                </a:gridCol>
              </a:tblGrid>
              <a:tr h="179388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+mn-lt"/>
                        </a:rPr>
                        <a:t>Field</a:t>
                      </a:r>
                      <a:endParaRPr lang="ko-KR" sz="1100" b="1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+mn-lt"/>
                        </a:rPr>
                        <a:t>Category</a:t>
                      </a:r>
                      <a:endParaRPr lang="ko-KR" sz="1100" b="1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  <a:latin typeface="+mn-lt"/>
                        </a:rPr>
                        <a:t>Subfield</a:t>
                      </a:r>
                      <a:endParaRPr lang="ko-KR" sz="1100" b="1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12145187"/>
                  </a:ext>
                </a:extLst>
              </a:tr>
              <a:tr h="190579">
                <a:tc rowSpan="17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EHT-SIG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9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Common</a:t>
                      </a:r>
                      <a:r>
                        <a:rPr lang="en-US" sz="1100" kern="100" baseline="0" dirty="0" smtClean="0">
                          <a:effectLst/>
                          <a:latin typeface="+mn-lt"/>
                        </a:rPr>
                        <a:t> Field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Spatial reuse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24581863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GI+LTF size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66994302"/>
                  </a:ext>
                </a:extLst>
              </a:tr>
              <a:tr h="38741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Number of </a:t>
                      </a: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 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symbols and 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midamble</a:t>
                      </a: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periodicity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5514076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Doppler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3069786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Pre-FEC padding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7238605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LDPC extra symbol segment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8307815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Reserved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32393150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PE </a:t>
                      </a:r>
                      <a:r>
                        <a:rPr lang="en-US" sz="1100" kern="100" dirty="0" err="1">
                          <a:effectLst/>
                          <a:latin typeface="+mn-lt"/>
                        </a:rPr>
                        <a:t>disambiguity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6769323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00" dirty="0" smtClean="0">
                          <a:effectLst/>
                          <a:latin typeface="+mn-lt"/>
                        </a:rPr>
                        <a:t>Number of non-OFDMA users</a:t>
                      </a:r>
                      <a:endParaRPr lang="ko-KR" altLang="ko-KR" sz="1100" kern="100" dirty="0" smtClean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4568082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6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User Filed</a:t>
                      </a:r>
                      <a:endParaRPr lang="ko-KR" sz="1100" kern="10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STA-ID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516845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  <a:latin typeface="+mn-lt"/>
                        </a:rPr>
                        <a:t>NSTS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219830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Beamformed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8715591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MCS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7813467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Reserved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9497798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Coding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635328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  <a:latin typeface="+mn-lt"/>
                        </a:rPr>
                        <a:t>CRC &amp; Tail</a:t>
                      </a:r>
                      <a:endParaRPr lang="ko-KR" sz="1100" kern="10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CRC in EHT-SIG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59386312"/>
                  </a:ext>
                </a:extLst>
              </a:tr>
              <a:tr h="1905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+mn-lt"/>
                        </a:rPr>
                        <a:t>CRC in EHT-SIG</a:t>
                      </a:r>
                      <a:endParaRPr lang="ko-KR" sz="1100" kern="100" dirty="0">
                        <a:effectLst/>
                        <a:latin typeface="+mn-lt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74577857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584020"/>
              </p:ext>
            </p:extLst>
          </p:nvPr>
        </p:nvGraphicFramePr>
        <p:xfrm>
          <a:off x="612000" y="3140735"/>
          <a:ext cx="3668712" cy="287020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81431">
                  <a:extLst>
                    <a:ext uri="{9D8B030D-6E8A-4147-A177-3AD203B41FA5}">
                      <a16:colId xmlns:a16="http://schemas.microsoft.com/office/drawing/2014/main" xmlns="" val="1253897185"/>
                    </a:ext>
                  </a:extLst>
                </a:gridCol>
                <a:gridCol w="901854">
                  <a:extLst>
                    <a:ext uri="{9D8B030D-6E8A-4147-A177-3AD203B41FA5}">
                      <a16:colId xmlns:a16="http://schemas.microsoft.com/office/drawing/2014/main" xmlns="" val="2378838570"/>
                    </a:ext>
                  </a:extLst>
                </a:gridCol>
                <a:gridCol w="2185427">
                  <a:extLst>
                    <a:ext uri="{9D8B030D-6E8A-4147-A177-3AD203B41FA5}">
                      <a16:colId xmlns:a16="http://schemas.microsoft.com/office/drawing/2014/main" xmlns="" val="606526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</a:rPr>
                        <a:t>Subfield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8115490"/>
                  </a:ext>
                </a:extLst>
              </a:tr>
              <a:tr h="133350">
                <a:tc rowSpan="14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</a:t>
                      </a:r>
                      <a:endParaRPr lang="en-US" sz="1100" kern="100" dirty="0" smtClean="0"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Independent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Version identifier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086123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UL/DL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666727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BSS color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069802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TXOP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87074088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PPDU BW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06387466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</a:t>
                      </a:r>
                      <a:endParaRPr lang="en-US" sz="1100" kern="100" dirty="0" smtClean="0"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 smtClean="0">
                          <a:effectLst/>
                        </a:rPr>
                        <a:t>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Punctured channel indication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03035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71251574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format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0683574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8782934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EHT-SIG MCS</a:t>
                      </a:r>
                      <a:endParaRPr lang="ko-KR" altLang="ko-KR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730029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Number of EHT-SIG 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symbols</a:t>
                      </a:r>
                      <a:endParaRPr lang="ko-KR" altLang="ko-KR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08832445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EHT-SIG Compression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4253411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CRC &amp; Tail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00017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69098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7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believe </a:t>
            </a:r>
            <a:r>
              <a:rPr lang="en-US" altLang="ko-KR" dirty="0"/>
              <a:t>that unnecessary </a:t>
            </a:r>
            <a:r>
              <a:rPr lang="en-US" altLang="ko-KR" dirty="0" smtClean="0"/>
              <a:t>subfields in U-SIG have sufficient bit </a:t>
            </a:r>
            <a:r>
              <a:rPr lang="en-US" altLang="ko-KR" dirty="0"/>
              <a:t>size along the reserved </a:t>
            </a:r>
            <a:r>
              <a:rPr lang="en-US" altLang="ko-KR" dirty="0" smtClean="0"/>
              <a:t>subfield to replaced with the necessary subfield in EHT-SIG</a:t>
            </a:r>
          </a:p>
          <a:p>
            <a:pPr lvl="1"/>
            <a:r>
              <a:rPr lang="en-US" altLang="ko-KR" dirty="0" smtClean="0"/>
              <a:t>For example, using </a:t>
            </a:r>
            <a:r>
              <a:rPr lang="en-US" altLang="ko-KR" dirty="0"/>
              <a:t>the bit size in [1] and [2</a:t>
            </a:r>
            <a:r>
              <a:rPr lang="en-US" altLang="ko-KR" dirty="0" smtClean="0"/>
              <a:t>], U-SIG can carry the necessary information for EHT NDP as below,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U-SIG </a:t>
            </a:r>
            <a:r>
              <a:rPr lang="en-US" altLang="ko-KR" dirty="0" smtClean="0"/>
              <a:t>Subfields for EHT 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736102"/>
              </p:ext>
            </p:extLst>
          </p:nvPr>
        </p:nvGraphicFramePr>
        <p:xfrm>
          <a:off x="1180903" y="3165213"/>
          <a:ext cx="6782194" cy="32453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6400">
                  <a:extLst>
                    <a:ext uri="{9D8B030D-6E8A-4147-A177-3AD203B41FA5}">
                      <a16:colId xmlns:a16="http://schemas.microsoft.com/office/drawing/2014/main" xmlns="" val="1253897185"/>
                    </a:ext>
                  </a:extLst>
                </a:gridCol>
                <a:gridCol w="1530000">
                  <a:extLst>
                    <a:ext uri="{9D8B030D-6E8A-4147-A177-3AD203B41FA5}">
                      <a16:colId xmlns:a16="http://schemas.microsoft.com/office/drawing/2014/main" xmlns="" val="2378838570"/>
                    </a:ext>
                  </a:extLst>
                </a:gridCol>
                <a:gridCol w="1853794">
                  <a:extLst>
                    <a:ext uri="{9D8B030D-6E8A-4147-A177-3AD203B41FA5}">
                      <a16:colId xmlns:a16="http://schemas.microsoft.com/office/drawing/2014/main" xmlns="" val="606526233"/>
                    </a:ext>
                  </a:extLst>
                </a:gridCol>
                <a:gridCol w="1944000">
                  <a:extLst>
                    <a:ext uri="{9D8B030D-6E8A-4147-A177-3AD203B41FA5}">
                      <a16:colId xmlns:a16="http://schemas.microsoft.com/office/drawing/2014/main" xmlns="" val="222236332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3613112250"/>
                    </a:ext>
                  </a:extLst>
                </a:gridCol>
              </a:tblGrid>
              <a:tr h="120333"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</a:rPr>
                        <a:t>Subfield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effectLst/>
                        </a:rPr>
                        <a:t>Bits*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8115490"/>
                  </a:ext>
                </a:extLst>
              </a:tr>
              <a:tr h="1203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Non-NDP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dirty="0" smtClean="0">
                          <a:effectLst/>
                        </a:rPr>
                        <a:t>NDP</a:t>
                      </a:r>
                      <a:endParaRPr lang="ko-KR" altLang="ko-KR" sz="11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6687161"/>
                  </a:ext>
                </a:extLst>
              </a:tr>
              <a:tr h="133350">
                <a:tc rowSpan="1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U-SIG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Independent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Version identifier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086123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UL/DL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666727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BSS color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069802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TXOP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87074088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PPDU BW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06387466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Version Dependent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Punctured channel indication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03035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83287755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FF0000"/>
                          </a:solidFill>
                          <a:effectLst/>
                        </a:rPr>
                        <a:t>PPDU format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19466231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err="1" smtClean="0">
                          <a:solidFill>
                            <a:schemeClr val="tx1"/>
                          </a:solidFill>
                          <a:effectLst/>
                        </a:rPr>
                        <a:t>Beamformed</a:t>
                      </a:r>
                      <a:r>
                        <a:rPr lang="en-US" sz="1100" b="0" kern="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(1)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GI+LTF </a:t>
                      </a: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size (3)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Nsts</a:t>
                      </a: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(4)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 (5)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4253411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EHT-SIG MCS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21075581"/>
                  </a:ext>
                </a:extLst>
              </a:tr>
              <a:tr h="2406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Number of EHT-SIG 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symbols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53155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FF0000"/>
                          </a:solidFill>
                          <a:effectLst/>
                        </a:rPr>
                        <a:t>EHT-SIG Compression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1660144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CRC &amp; Tail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00017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69098064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Total # of Bits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12005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51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 options can be used to indicate the EHT-NDP [1]</a:t>
            </a:r>
          </a:p>
          <a:p>
            <a:pPr lvl="1"/>
            <a:r>
              <a:rPr lang="en-US" altLang="ko-KR" dirty="0" smtClean="0"/>
              <a:t>Option 1) Use the PPDU format (1bit) and </a:t>
            </a:r>
            <a:r>
              <a:rPr lang="en-US" altLang="ko-KR" dirty="0"/>
              <a:t>EHT-SIG </a:t>
            </a:r>
            <a:r>
              <a:rPr lang="en-US" altLang="ko-KR" dirty="0" smtClean="0"/>
              <a:t>Compression (2bits)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2) Use the PPDU format only (2bits)</a:t>
            </a:r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U-SIG Subfields </a:t>
            </a:r>
            <a:r>
              <a:rPr lang="en-US" altLang="ko-KR" dirty="0" smtClean="0"/>
              <a:t>for EHT 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555697"/>
              </p:ext>
            </p:extLst>
          </p:nvPr>
        </p:nvGraphicFramePr>
        <p:xfrm>
          <a:off x="1511693" y="4541060"/>
          <a:ext cx="6422841" cy="18121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xmlns="" val="3813899273"/>
                    </a:ext>
                  </a:extLst>
                </a:gridCol>
                <a:gridCol w="640800">
                  <a:extLst>
                    <a:ext uri="{9D8B030D-6E8A-4147-A177-3AD203B41FA5}">
                      <a16:colId xmlns:a16="http://schemas.microsoft.com/office/drawing/2014/main" xmlns="" val="158349163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3786438124"/>
                    </a:ext>
                  </a:extLst>
                </a:gridCol>
                <a:gridCol w="3226041">
                  <a:extLst>
                    <a:ext uri="{9D8B030D-6E8A-4147-A177-3AD203B41FA5}">
                      <a16:colId xmlns:a16="http://schemas.microsoft.com/office/drawing/2014/main" xmlns="" val="3855224833"/>
                    </a:ext>
                  </a:extLst>
                </a:gridCol>
              </a:tblGrid>
              <a:tr h="34330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DL/UL (1 bit)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51059098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TB PPDU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7019946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SU/SU </a:t>
                      </a:r>
                      <a:r>
                        <a:rPr lang="en-US" sz="1200" kern="100" dirty="0">
                          <a:effectLst/>
                        </a:rPr>
                        <a:t>DUP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39564067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SU/SU </a:t>
                      </a:r>
                      <a:r>
                        <a:rPr lang="en-US" sz="1200" kern="100" dirty="0">
                          <a:effectLst/>
                        </a:rPr>
                        <a:t>DUP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78234645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OFDMA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RU </a:t>
                      </a:r>
                      <a:r>
                        <a:rPr lang="en-US" sz="1200" kern="100" dirty="0" smtClean="0">
                          <a:effectLst/>
                        </a:rPr>
                        <a:t>Allocation: </a:t>
                      </a:r>
                      <a:r>
                        <a:rPr lang="en-US" sz="1200" kern="100" dirty="0">
                          <a:effectLst/>
                        </a:rPr>
                        <a:t>[1 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16563940"/>
                  </a:ext>
                </a:extLst>
              </a:tr>
              <a:tr h="41369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Non-OFDMA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No RU </a:t>
                      </a:r>
                      <a:r>
                        <a:rPr lang="en-US" sz="1200" kern="100" dirty="0" smtClean="0">
                          <a:effectLst/>
                        </a:rPr>
                        <a:t>Allocation: </a:t>
                      </a:r>
                      <a:r>
                        <a:rPr lang="en-US" sz="1200" kern="100" dirty="0">
                          <a:effectLst/>
                        </a:rPr>
                        <a:t>[1 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63273789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DL/UL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3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682465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98209"/>
              </p:ext>
            </p:extLst>
          </p:nvPr>
        </p:nvGraphicFramePr>
        <p:xfrm>
          <a:off x="755685" y="2206624"/>
          <a:ext cx="7632629" cy="18629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3625">
                  <a:extLst>
                    <a:ext uri="{9D8B030D-6E8A-4147-A177-3AD203B41FA5}">
                      <a16:colId xmlns:a16="http://schemas.microsoft.com/office/drawing/2014/main" xmlns="" val="3030742017"/>
                    </a:ext>
                  </a:extLst>
                </a:gridCol>
                <a:gridCol w="641162">
                  <a:extLst>
                    <a:ext uri="{9D8B030D-6E8A-4147-A177-3AD203B41FA5}">
                      <a16:colId xmlns:a16="http://schemas.microsoft.com/office/drawing/2014/main" xmlns="" val="317686011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2084598227"/>
                    </a:ext>
                  </a:extLst>
                </a:gridCol>
                <a:gridCol w="1751975">
                  <a:extLst>
                    <a:ext uri="{9D8B030D-6E8A-4147-A177-3AD203B41FA5}">
                      <a16:colId xmlns:a16="http://schemas.microsoft.com/office/drawing/2014/main" xmlns="" val="3102378841"/>
                    </a:ext>
                  </a:extLst>
                </a:gridCol>
                <a:gridCol w="3119867">
                  <a:extLst>
                    <a:ext uri="{9D8B030D-6E8A-4147-A177-3AD203B41FA5}">
                      <a16:colId xmlns:a16="http://schemas.microsoft.com/office/drawing/2014/main" xmlns="" val="2923089544"/>
                    </a:ext>
                  </a:extLst>
                </a:gridCol>
              </a:tblGrid>
              <a:tr h="37800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DL/UL (1 bit)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PPDU Type </a:t>
                      </a:r>
                      <a:endParaRPr lang="en-US" sz="1200" b="1" kern="100" dirty="0" smtClean="0">
                        <a:effectLst/>
                        <a:latin typeface="+mn-lt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200" b="1" kern="100" dirty="0">
                          <a:effectLst/>
                          <a:latin typeface="+mn-lt"/>
                        </a:rPr>
                        <a:t>1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EHT-SIG Compression </a:t>
                      </a:r>
                      <a:endParaRPr lang="en-US" sz="1200" b="1" kern="100" dirty="0" smtClean="0">
                        <a:effectLst/>
                        <a:latin typeface="+mn-lt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200" b="1" kern="100" dirty="0">
                          <a:effectLst/>
                          <a:latin typeface="+mn-lt"/>
                        </a:rPr>
                        <a:t>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8628546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TB 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0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No EHT-SIG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49817643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UL SU/SU DUP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55671990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DL SU/SU DUP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1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18583065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OFDMA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1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RU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Allocation:</a:t>
                      </a:r>
                      <a:r>
                        <a:rPr lang="en-US" sz="1200" kern="1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[1 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90356855"/>
                  </a:ext>
                </a:extLst>
              </a:tr>
              <a:tr h="40441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Non-OFDMA </a:t>
                      </a:r>
                      <a:endParaRPr lang="en-US" sz="1200" kern="100" dirty="0" smtClean="0">
                        <a:effectLst/>
                        <a:latin typeface="+mn-lt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+mn-lt"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1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2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No RU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Allocation: [1 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2953718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DL/UL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502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59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If the Option 2 is used, U-SIG subfields for NDP will be as below.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U-SIG Subfields</a:t>
            </a:r>
            <a:r>
              <a:rPr lang="en-US" altLang="ko-KR" dirty="0" smtClean="0"/>
              <a:t> </a:t>
            </a:r>
            <a:r>
              <a:rPr lang="en-US" altLang="ko-KR" dirty="0"/>
              <a:t>for EHT NDP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623256"/>
              </p:ext>
            </p:extLst>
          </p:nvPr>
        </p:nvGraphicFramePr>
        <p:xfrm>
          <a:off x="1226006" y="2484430"/>
          <a:ext cx="6691988" cy="322898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86400">
                  <a:extLst>
                    <a:ext uri="{9D8B030D-6E8A-4147-A177-3AD203B41FA5}">
                      <a16:colId xmlns:a16="http://schemas.microsoft.com/office/drawing/2014/main" xmlns="" val="1253897185"/>
                    </a:ext>
                  </a:extLst>
                </a:gridCol>
                <a:gridCol w="1530000">
                  <a:extLst>
                    <a:ext uri="{9D8B030D-6E8A-4147-A177-3AD203B41FA5}">
                      <a16:colId xmlns:a16="http://schemas.microsoft.com/office/drawing/2014/main" xmlns="" val="2378838570"/>
                    </a:ext>
                  </a:extLst>
                </a:gridCol>
                <a:gridCol w="1853794">
                  <a:extLst>
                    <a:ext uri="{9D8B030D-6E8A-4147-A177-3AD203B41FA5}">
                      <a16:colId xmlns:a16="http://schemas.microsoft.com/office/drawing/2014/main" xmlns="" val="606526233"/>
                    </a:ext>
                  </a:extLst>
                </a:gridCol>
                <a:gridCol w="1853794">
                  <a:extLst>
                    <a:ext uri="{9D8B030D-6E8A-4147-A177-3AD203B41FA5}">
                      <a16:colId xmlns:a16="http://schemas.microsoft.com/office/drawing/2014/main" xmlns="" val="2222363326"/>
                    </a:ext>
                  </a:extLst>
                </a:gridCol>
                <a:gridCol w="468000">
                  <a:extLst>
                    <a:ext uri="{9D8B030D-6E8A-4147-A177-3AD203B41FA5}">
                      <a16:colId xmlns:a16="http://schemas.microsoft.com/office/drawing/2014/main" xmlns="" val="3613112250"/>
                    </a:ext>
                  </a:extLst>
                </a:gridCol>
              </a:tblGrid>
              <a:tr h="120333"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effectLst/>
                        </a:rPr>
                        <a:t>Category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Subfield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chemeClr val="tx1"/>
                          </a:solidFill>
                          <a:effectLst/>
                        </a:rPr>
                        <a:t>Bits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8115490"/>
                  </a:ext>
                </a:extLst>
              </a:tr>
              <a:tr h="12033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Non-NDP</a:t>
                      </a:r>
                      <a:endParaRPr lang="ko-KR" sz="11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dirty="0" smtClean="0">
                          <a:solidFill>
                            <a:schemeClr val="tx1"/>
                          </a:solidFill>
                          <a:effectLst/>
                        </a:rPr>
                        <a:t>NDP</a:t>
                      </a:r>
                      <a:endParaRPr lang="ko-KR" altLang="ko-KR" sz="1100" b="1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46687161"/>
                  </a:ext>
                </a:extLst>
              </a:tr>
              <a:tr h="133350">
                <a:tc rowSpan="1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U-SIG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Version Independent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Version identifier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086123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UL/DL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666727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BSS color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069802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TXOP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87074088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PPDU BW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06387466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Version Dependent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Punctured channel indication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4403035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100" b="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83287755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kern="100" dirty="0">
                          <a:solidFill>
                            <a:srgbClr val="FF0000"/>
                          </a:solidFill>
                          <a:effectLst/>
                        </a:rPr>
                        <a:t>PPDU format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1" kern="1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sz="1100" b="1" kern="1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19466231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Reserved (5)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Beamformed (1)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GI+LTF size (3)</a:t>
                      </a:r>
                      <a:endParaRPr lang="ko-KR" sz="1100" b="0" kern="1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smtClean="0">
                          <a:solidFill>
                            <a:schemeClr val="tx1"/>
                          </a:solidFill>
                          <a:effectLst/>
                        </a:rPr>
                        <a:t>Nsts (4)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42534112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EHT-SIG MCS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21075581"/>
                  </a:ext>
                </a:extLst>
              </a:tr>
              <a:tr h="24066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Number of EHT-SIG </a:t>
                      </a:r>
                      <a:endParaRPr lang="en-US" sz="1100" b="0" kern="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symbols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53155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1100" b="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16601449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>
                          <a:effectLst/>
                        </a:rPr>
                        <a:t>CRC &amp; Tail</a:t>
                      </a:r>
                      <a:endParaRPr lang="ko-KR" sz="11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CRC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ko-KR" sz="1100" b="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00017017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Tail in U-SIG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0" kern="1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ko-KR" sz="11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69098064"/>
                  </a:ext>
                </a:extLst>
              </a:tr>
              <a:tr h="1333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Total # of Bits in U-SIG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</a:rPr>
                        <a:t>52</a:t>
                      </a:r>
                      <a:endParaRPr lang="ko-KR" sz="11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12005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44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proposed to design U-SIG subfield for EHT NDP for following two options, which results in no EHT-SIG symbols</a:t>
            </a:r>
            <a:endParaRPr lang="ko-KR" altLang="en-US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 smtClean="0"/>
              <a:t>1) Use the PPDU format (1bit) and </a:t>
            </a:r>
            <a:r>
              <a:rPr lang="en-US" altLang="ko-KR" dirty="0"/>
              <a:t>EHT-SIG </a:t>
            </a:r>
            <a:r>
              <a:rPr lang="en-US" altLang="ko-KR" dirty="0" smtClean="0"/>
              <a:t>Compression (2bits)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2) Use the PPDU format only (2bits)</a:t>
            </a:r>
          </a:p>
          <a:p>
            <a:pPr lvl="1"/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Jeon, Samsung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7496400"/>
              </p:ext>
            </p:extLst>
          </p:nvPr>
        </p:nvGraphicFramePr>
        <p:xfrm>
          <a:off x="1511693" y="4856837"/>
          <a:ext cx="6422841" cy="18121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xmlns="" val="3813899273"/>
                    </a:ext>
                  </a:extLst>
                </a:gridCol>
                <a:gridCol w="640800">
                  <a:extLst>
                    <a:ext uri="{9D8B030D-6E8A-4147-A177-3AD203B41FA5}">
                      <a16:colId xmlns:a16="http://schemas.microsoft.com/office/drawing/2014/main" xmlns="" val="1583491639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3786438124"/>
                    </a:ext>
                  </a:extLst>
                </a:gridCol>
                <a:gridCol w="3226041">
                  <a:extLst>
                    <a:ext uri="{9D8B030D-6E8A-4147-A177-3AD203B41FA5}">
                      <a16:colId xmlns:a16="http://schemas.microsoft.com/office/drawing/2014/main" xmlns="" val="3855224833"/>
                    </a:ext>
                  </a:extLst>
                </a:gridCol>
              </a:tblGrid>
              <a:tr h="34330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DL/UL (1 bit)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PPDU Type (2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51059098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TB PPDU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37019946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SU/SU </a:t>
                      </a:r>
                      <a:r>
                        <a:rPr lang="en-US" sz="1200" kern="100" dirty="0">
                          <a:effectLst/>
                        </a:rPr>
                        <a:t>DUP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39564067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SU/SU </a:t>
                      </a:r>
                      <a:r>
                        <a:rPr lang="en-US" sz="1200" kern="100" dirty="0">
                          <a:effectLst/>
                        </a:rPr>
                        <a:t>DUP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</a:rPr>
                        <a:t>[</a:t>
                      </a:r>
                      <a:r>
                        <a:rPr lang="en-US" sz="1200" kern="100" dirty="0">
                          <a:effectLst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78234645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OFDMA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RU </a:t>
                      </a:r>
                      <a:r>
                        <a:rPr lang="en-US" sz="1200" kern="100" dirty="0" smtClean="0">
                          <a:effectLst/>
                        </a:rPr>
                        <a:t>Allocation: </a:t>
                      </a:r>
                      <a:r>
                        <a:rPr lang="en-US" sz="1200" kern="100" dirty="0">
                          <a:effectLst/>
                        </a:rPr>
                        <a:t>[1 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16563940"/>
                  </a:ext>
                </a:extLst>
              </a:tr>
              <a:tr h="413698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Non-OFDMA</a:t>
                      </a: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2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EHT-SIG, No RU </a:t>
                      </a:r>
                      <a:r>
                        <a:rPr lang="en-US" sz="1200" kern="100" dirty="0" smtClean="0">
                          <a:effectLst/>
                        </a:rPr>
                        <a:t>Allocation: </a:t>
                      </a:r>
                      <a:r>
                        <a:rPr lang="en-US" sz="1200" kern="100" dirty="0">
                          <a:effectLst/>
                        </a:rPr>
                        <a:t>[1 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263273789"/>
                  </a:ext>
                </a:extLst>
              </a:tr>
              <a:tr h="16565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DL/UL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3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682465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841000"/>
              </p:ext>
            </p:extLst>
          </p:nvPr>
        </p:nvGraphicFramePr>
        <p:xfrm>
          <a:off x="755685" y="2529000"/>
          <a:ext cx="7632629" cy="186296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83625">
                  <a:extLst>
                    <a:ext uri="{9D8B030D-6E8A-4147-A177-3AD203B41FA5}">
                      <a16:colId xmlns:a16="http://schemas.microsoft.com/office/drawing/2014/main" xmlns="" val="3030742017"/>
                    </a:ext>
                  </a:extLst>
                </a:gridCol>
                <a:gridCol w="641162">
                  <a:extLst>
                    <a:ext uri="{9D8B030D-6E8A-4147-A177-3AD203B41FA5}">
                      <a16:colId xmlns:a16="http://schemas.microsoft.com/office/drawing/2014/main" xmlns="" val="3176860114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xmlns="" val="2084598227"/>
                    </a:ext>
                  </a:extLst>
                </a:gridCol>
                <a:gridCol w="1751975">
                  <a:extLst>
                    <a:ext uri="{9D8B030D-6E8A-4147-A177-3AD203B41FA5}">
                      <a16:colId xmlns:a16="http://schemas.microsoft.com/office/drawing/2014/main" xmlns="" val="3102378841"/>
                    </a:ext>
                  </a:extLst>
                </a:gridCol>
                <a:gridCol w="3119867">
                  <a:extLst>
                    <a:ext uri="{9D8B030D-6E8A-4147-A177-3AD203B41FA5}">
                      <a16:colId xmlns:a16="http://schemas.microsoft.com/office/drawing/2014/main" xmlns="" val="2923089544"/>
                    </a:ext>
                  </a:extLst>
                </a:gridCol>
              </a:tblGrid>
              <a:tr h="378000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DL/UL (1 bit)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PPDU Type </a:t>
                      </a:r>
                      <a:endParaRPr lang="en-US" sz="1200" b="1" kern="100" dirty="0" smtClean="0">
                        <a:effectLst/>
                        <a:latin typeface="+mn-lt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200" b="1" kern="100" dirty="0">
                          <a:effectLst/>
                          <a:latin typeface="+mn-lt"/>
                        </a:rPr>
                        <a:t>1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EHT-SIG Compression </a:t>
                      </a:r>
                      <a:endParaRPr lang="en-US" sz="1200" b="1" kern="100" dirty="0" smtClean="0">
                        <a:effectLst/>
                        <a:latin typeface="+mn-lt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200" b="1" kern="100" dirty="0">
                          <a:effectLst/>
                          <a:latin typeface="+mn-lt"/>
                        </a:rPr>
                        <a:t>2 bits)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+mn-lt"/>
                        </a:rPr>
                        <a:t>Note</a:t>
                      </a:r>
                      <a:endParaRPr lang="ko-KR" sz="1200" b="1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8628546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TB PPDU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0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No EHT-SIG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49817643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UL SU/SU DUP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UL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155671990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DL SU/SU DUP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1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</a:t>
                      </a:r>
                      <a:r>
                        <a:rPr lang="en-US" altLang="ko-KR" sz="1200" kern="100" dirty="0" smtClean="0">
                          <a:effectLst/>
                        </a:rPr>
                        <a:t>RU Allocation: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1 1 1 1]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18583065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OFDMA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1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RU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Allocation:</a:t>
                      </a:r>
                      <a:r>
                        <a:rPr lang="en-US" sz="1200" kern="1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[1 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90356855"/>
                  </a:ext>
                </a:extLst>
              </a:tr>
              <a:tr h="404412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Non-OFDMA </a:t>
                      </a:r>
                      <a:endParaRPr lang="en-US" sz="1200" kern="100" dirty="0" smtClean="0">
                        <a:effectLst/>
                        <a:latin typeface="+mn-lt"/>
                      </a:endParaRPr>
                    </a:p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+mn-lt"/>
                        </a:rPr>
                        <a:t>MU-MIMO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1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+mn-lt"/>
                        </a:rPr>
                        <a:t>2</a:t>
                      </a:r>
                      <a:endParaRPr lang="ko-KR" sz="1200" kern="1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EHT-SIG, No RU </a:t>
                      </a:r>
                      <a:r>
                        <a:rPr lang="en-US" sz="1200" kern="100" dirty="0" smtClean="0">
                          <a:effectLst/>
                          <a:latin typeface="+mn-lt"/>
                        </a:rPr>
                        <a:t>Allocation: [1 </a:t>
                      </a:r>
                      <a:r>
                        <a:rPr lang="en-US" sz="1200" kern="100" dirty="0">
                          <a:effectLst/>
                          <a:latin typeface="+mn-lt"/>
                        </a:rPr>
                        <a:t>2 1 2]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29537184"/>
                  </a:ext>
                </a:extLst>
              </a:tr>
              <a:tr h="178977"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NDP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DL/UL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0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1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lt"/>
                        </a:rPr>
                        <a:t>No EHT-SIG</a:t>
                      </a:r>
                      <a:endParaRPr lang="ko-KR" sz="12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5022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09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1</a:t>
            </a:r>
            <a:r>
              <a:rPr lang="en-US" altLang="ko-KR" b="0" dirty="0" smtClean="0"/>
              <a:t>] 802.11-19/1238r0, </a:t>
            </a:r>
            <a:r>
              <a:rPr lang="en-US" altLang="ko-KR" b="0" dirty="0"/>
              <a:t>Open Issues on Preamble Design 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2</a:t>
            </a:r>
            <a:r>
              <a:rPr lang="en-US" altLang="ko-KR" b="0" dirty="0" smtClean="0"/>
              <a:t>] 802.11-20/1317r0</a:t>
            </a:r>
            <a:r>
              <a:rPr lang="en-US" altLang="ko-KR" b="0" dirty="0"/>
              <a:t>, SIG contents discussion for EHT sounding </a:t>
            </a:r>
            <a:r>
              <a:rPr lang="en-US" altLang="ko-KR" b="0" dirty="0" smtClean="0"/>
              <a:t>NDP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3] </a:t>
            </a:r>
            <a:r>
              <a:rPr lang="en-US" altLang="ko-KR" b="0" dirty="0" smtClean="0"/>
              <a:t>802.11-20/0693r1</a:t>
            </a:r>
            <a:r>
              <a:rPr lang="en-US" altLang="ko-KR" b="0" dirty="0"/>
              <a:t>, Aggregated PPDU for Large BW.</a:t>
            </a:r>
          </a:p>
          <a:p>
            <a:pPr marL="0" indent="0">
              <a:buNone/>
            </a:pPr>
            <a:r>
              <a:rPr lang="en-US" altLang="ko-KR" b="0" dirty="0" smtClean="0"/>
              <a:t>[</a:t>
            </a:r>
            <a:r>
              <a:rPr lang="en-US" altLang="ko-KR" b="0" dirty="0"/>
              <a:t>4</a:t>
            </a:r>
            <a:r>
              <a:rPr lang="en-US" altLang="ko-KR" b="0" dirty="0" smtClean="0"/>
              <a:t>] 802.11-20/1015r1, </a:t>
            </a:r>
            <a:r>
              <a:rPr lang="it-IT" altLang="ko-KR" b="0" dirty="0"/>
              <a:t>EHT NDPA Frame Design Discussion</a:t>
            </a:r>
            <a:endParaRPr lang="en-US" altLang="ko-KR" b="0" dirty="0"/>
          </a:p>
          <a:p>
            <a:pPr marL="0" indent="0">
              <a:buNone/>
            </a:pPr>
            <a:endParaRPr lang="en-US" altLang="ko-KR" b="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043514" y="6475413"/>
            <a:ext cx="150041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Eunsung Jeon, </a:t>
            </a:r>
            <a:r>
              <a:rPr lang="en-US" altLang="ko-KR" dirty="0" smtClean="0"/>
              <a:t>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0365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172146</TotalTime>
  <Words>1310</Words>
  <Application>Microsoft Office PowerPoint</Application>
  <PresentationFormat>On-screen Show (4:3)</PresentationFormat>
  <Paragraphs>461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맑은 고딕</vt:lpstr>
      <vt:lpstr>Arial</vt:lpstr>
      <vt:lpstr>Cambria Math</vt:lpstr>
      <vt:lpstr>Times New Roman</vt:lpstr>
      <vt:lpstr>802-11-Submission</vt:lpstr>
      <vt:lpstr>1_디자인 사용자 지정</vt:lpstr>
      <vt:lpstr>디자인 사용자 지정</vt:lpstr>
      <vt:lpstr>Document</vt:lpstr>
      <vt:lpstr>NDP Design for EHT</vt:lpstr>
      <vt:lpstr>Introduction</vt:lpstr>
      <vt:lpstr>Overview of the Proposed NDP</vt:lpstr>
      <vt:lpstr>U-SIG and EHT-SIG Subfields in [1], [2]</vt:lpstr>
      <vt:lpstr>Proposed U-SIG Subfields for EHT NDP</vt:lpstr>
      <vt:lpstr>Proposed U-SIG Subfields for EHT NDP</vt:lpstr>
      <vt:lpstr>Proposed U-SIG Subfields for EHT NDP</vt:lpstr>
      <vt:lpstr>Summary</vt:lpstr>
      <vt:lpstr>Reference</vt:lpstr>
      <vt:lpstr>SP #1</vt:lpstr>
      <vt:lpstr>SP #2</vt:lpstr>
      <vt:lpstr>SP #3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Wook Bong Lee</cp:lastModifiedBy>
  <cp:revision>3598</cp:revision>
  <cp:lastPrinted>2020-06-10T06:40:30Z</cp:lastPrinted>
  <dcterms:created xsi:type="dcterms:W3CDTF">2007-05-21T21:00:37Z</dcterms:created>
  <dcterms:modified xsi:type="dcterms:W3CDTF">2020-09-15T04:21:05Z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