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7" r:id="rId6"/>
    <p:sldId id="265" r:id="rId7"/>
    <p:sldId id="375" r:id="rId8"/>
    <p:sldId id="380" r:id="rId9"/>
    <p:sldId id="381" r:id="rId10"/>
    <p:sldId id="37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p:cViewPr varScale="1">
        <p:scale>
          <a:sx n="122" d="100"/>
          <a:sy n="122" d="100"/>
        </p:scale>
        <p:origin x="102" y="28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97" d="100"/>
          <a:sy n="97" d="100"/>
        </p:scale>
        <p:origin x="3594" y="5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txBody>
          <a:bodyPr/>
          <a:lstStyle/>
          <a:p>
            <a:endParaRPr lang="en-US"/>
          </a:p>
        </p:txBody>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1210243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26970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518205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7</a:t>
            </a:fld>
            <a:endParaRPr lang="en-US" altLang="en-US" dirty="0"/>
          </a:p>
        </p:txBody>
      </p:sp>
    </p:spTree>
    <p:extLst>
      <p:ext uri="{BB962C8B-B14F-4D97-AF65-F5344CB8AC3E}">
        <p14:creationId xmlns:p14="http://schemas.microsoft.com/office/powerpoint/2010/main" val="2106294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Binita Gupta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a:t>Binita Gupta (Intel)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Binita Gupta (Intel)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a:t>Binita Gupta (Intel)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a:t>Binita Gupta (Intel)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Binita Gupta (intel)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802.11-20/1472r0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838200"/>
            <a:ext cx="10361084" cy="1524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Setting context for submission 11-20/1376r0 </a:t>
            </a:r>
            <a:br>
              <a:rPr lang="it-IT" dirty="0"/>
            </a:br>
            <a:r>
              <a:rPr lang="it-IT" dirty="0"/>
              <a:t>‘</a:t>
            </a:r>
            <a:r>
              <a:rPr lang="en-US" dirty="0"/>
              <a:t>Technical report on the interworking between 3GPP 5G system and WLAN’</a:t>
            </a:r>
            <a:endParaRPr lang="en-GB" dirty="0"/>
          </a:p>
        </p:txBody>
      </p:sp>
      <p:sp>
        <p:nvSpPr>
          <p:cNvPr id="3074" name="Rectangle 2"/>
          <p:cNvSpPr>
            <a:spLocks noGrp="1" noChangeArrowheads="1"/>
          </p:cNvSpPr>
          <p:nvPr>
            <p:ph idx="1"/>
          </p:nvPr>
        </p:nvSpPr>
        <p:spPr>
          <a:xfrm>
            <a:off x="838200" y="2994024"/>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2020-09-14</a:t>
            </a:r>
          </a:p>
        </p:txBody>
      </p:sp>
      <p:sp>
        <p:nvSpPr>
          <p:cNvPr id="7" name="Footer Placeholder 4"/>
          <p:cNvSpPr>
            <a:spLocks noGrp="1"/>
          </p:cNvSpPr>
          <p:nvPr>
            <p:ph type="ftr" idx="14"/>
          </p:nvPr>
        </p:nvSpPr>
        <p:spPr/>
        <p:txBody>
          <a:bodyPr/>
          <a:lstStyle/>
          <a:p>
            <a:r>
              <a:rPr lang="en-GB" dirty="0"/>
              <a:t>Binita Gupta (Intel))</a:t>
            </a:r>
          </a:p>
          <a:p>
            <a:endParaRPr lang="en-GB" dirty="0"/>
          </a:p>
        </p:txBody>
      </p:sp>
      <p:sp>
        <p:nvSpPr>
          <p:cNvPr id="6" name="Date Placeholder 3"/>
          <p:cNvSpPr>
            <a:spLocks noGrp="1"/>
          </p:cNvSpPr>
          <p:nvPr>
            <p:ph type="dt" idx="15"/>
          </p:nvPr>
        </p:nvSpPr>
        <p:spPr/>
        <p:txBody>
          <a:bodyPr/>
          <a:lstStyle/>
          <a:p>
            <a:r>
              <a:rPr lang="en-US"/>
              <a:t>September 2020</a:t>
            </a:r>
            <a:endParaRPr lang="en-GB" dirty="0"/>
          </a:p>
        </p:txBody>
      </p:sp>
      <p:sp>
        <p:nvSpPr>
          <p:cNvPr id="3076" name="Rectangle 4"/>
          <p:cNvSpPr>
            <a:spLocks noChangeArrowheads="1"/>
          </p:cNvSpPr>
          <p:nvPr/>
        </p:nvSpPr>
        <p:spPr bwMode="auto">
          <a:xfrm>
            <a:off x="729345" y="366394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664486552"/>
              </p:ext>
            </p:extLst>
          </p:nvPr>
        </p:nvGraphicFramePr>
        <p:xfrm>
          <a:off x="461963" y="4138613"/>
          <a:ext cx="11214100" cy="2319337"/>
        </p:xfrm>
        <a:graphic>
          <a:graphicData uri="http://schemas.openxmlformats.org/presentationml/2006/ole">
            <mc:AlternateContent xmlns:mc="http://schemas.openxmlformats.org/markup-compatibility/2006">
              <mc:Choice xmlns:v="urn:schemas-microsoft-com:vml" Requires="v">
                <p:oleObj spid="_x0000_s1042" name="Document" r:id="rId4" imgW="8241056" imgH="1703101" progId="Word.Document.8">
                  <p:embed/>
                </p:oleObj>
              </mc:Choice>
              <mc:Fallback>
                <p:oleObj name="Document" r:id="rId4" imgW="8241056" imgH="1703101" progId="Word.Document.8">
                  <p:embed/>
                  <p:pic>
                    <p:nvPicPr>
                      <p:cNvPr id="9" name="Object 3"/>
                      <p:cNvPicPr>
                        <a:picLocks noChangeAspect="1" noChangeArrowheads="1"/>
                      </p:cNvPicPr>
                      <p:nvPr/>
                    </p:nvPicPr>
                    <p:blipFill>
                      <a:blip r:embed="rId5"/>
                      <a:srcRect/>
                      <a:stretch>
                        <a:fillRect/>
                      </a:stretch>
                    </p:blipFill>
                    <p:spPr bwMode="auto">
                      <a:xfrm>
                        <a:off x="461963" y="4138613"/>
                        <a:ext cx="11214100" cy="231933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760941" y="1768599"/>
            <a:ext cx="10973859" cy="4418014"/>
          </a:xfrm>
          <a:ln/>
        </p:spPr>
        <p:txBody>
          <a:bodyPr/>
          <a:lstStyle/>
          <a:p>
            <a:pPr marL="457200" indent="-457200">
              <a:buFont typeface="Arial" panose="020B0604020202020204" pitchFamily="34" charset="0"/>
              <a:buChar char="•"/>
            </a:pPr>
            <a:r>
              <a:rPr lang="en-US" altLang="en-US" sz="2800" b="0" dirty="0"/>
              <a:t>These slides are meant to provide some context around why we have made the </a:t>
            </a:r>
            <a:r>
              <a:rPr lang="it-IT" sz="2800" b="0" dirty="0"/>
              <a:t>submission 11-20/1376r0, which is a ‘</a:t>
            </a:r>
            <a:r>
              <a:rPr lang="en-US" sz="2800" b="0" dirty="0"/>
              <a:t>Technical report on the interworking between 3GPP 5G system and WLAN’</a:t>
            </a:r>
            <a:r>
              <a:rPr lang="en-US" altLang="en-US" sz="2800" b="0" dirty="0"/>
              <a:t> </a:t>
            </a:r>
          </a:p>
          <a:p>
            <a:pPr marL="457200" indent="-457200">
              <a:buFont typeface="Arial" panose="020B0604020202020204" pitchFamily="34" charset="0"/>
              <a:buChar char="•"/>
            </a:pPr>
            <a:endParaRPr lang="en-US" altLang="en-US" sz="2800" b="0" dirty="0"/>
          </a:p>
          <a:p>
            <a:pPr marL="457200" indent="-457200">
              <a:buFont typeface="Arial" panose="020B0604020202020204" pitchFamily="34" charset="0"/>
              <a:buChar char="•"/>
            </a:pPr>
            <a:r>
              <a:rPr lang="en-US" altLang="en-US" sz="2800" b="0" dirty="0"/>
              <a:t>These slides also provide at a high-level main issues with </a:t>
            </a:r>
            <a:r>
              <a:rPr lang="it-IT" sz="2800" b="0" dirty="0"/>
              <a:t>11-20/0013r5 and how those are addressed in 11-20/1376r0</a:t>
            </a:r>
            <a:endParaRPr lang="en-US" altLang="en-US" sz="2800" b="0" dirty="0"/>
          </a:p>
        </p:txBody>
      </p:sp>
      <p:sp>
        <p:nvSpPr>
          <p:cNvPr id="5" name="Footer Placeholder 4"/>
          <p:cNvSpPr>
            <a:spLocks noGrp="1"/>
          </p:cNvSpPr>
          <p:nvPr>
            <p:ph type="ftr" idx="14"/>
          </p:nvPr>
        </p:nvSpPr>
        <p:spPr/>
        <p:txBody>
          <a:bodyPr/>
          <a:lstStyle/>
          <a:p>
            <a:r>
              <a:rPr lang="en-GB" dirty="0"/>
              <a:t>Binita Gupta (Intel))</a:t>
            </a:r>
          </a:p>
        </p:txBody>
      </p:sp>
      <p:sp>
        <p:nvSpPr>
          <p:cNvPr id="4" name="Date Placeholder 3"/>
          <p:cNvSpPr>
            <a:spLocks noGrp="1"/>
          </p:cNvSpPr>
          <p:nvPr>
            <p:ph type="dt" idx="15"/>
          </p:nvPr>
        </p:nvSpPr>
        <p:spPr/>
        <p:txBody>
          <a:bodyPr/>
          <a:lstStyle/>
          <a:p>
            <a:r>
              <a:rPr lang="en-US" dirty="0"/>
              <a:t>September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5458" y="820736"/>
            <a:ext cx="10361084" cy="380999"/>
          </a:xfrm>
        </p:spPr>
        <p:txBody>
          <a:bodyPr/>
          <a:lstStyle/>
          <a:p>
            <a:r>
              <a:rPr lang="en-US" altLang="en-US" dirty="0"/>
              <a:t>Why we submitted </a:t>
            </a:r>
            <a:r>
              <a:rPr lang="it-IT" dirty="0"/>
              <a:t>11-20/1376r0 report (1/2)</a:t>
            </a:r>
            <a:r>
              <a:rPr lang="en-US" altLang="en-US" dirty="0"/>
              <a:t> </a:t>
            </a:r>
          </a:p>
        </p:txBody>
      </p:sp>
      <p:sp>
        <p:nvSpPr>
          <p:cNvPr id="10243" name="Rectangle 3"/>
          <p:cNvSpPr>
            <a:spLocks noGrp="1" noChangeArrowheads="1"/>
          </p:cNvSpPr>
          <p:nvPr>
            <p:ph idx="1"/>
          </p:nvPr>
        </p:nvSpPr>
        <p:spPr>
          <a:xfrm>
            <a:off x="762000" y="1524000"/>
            <a:ext cx="11075458" cy="4546603"/>
          </a:xfrm>
        </p:spPr>
        <p:txBody>
          <a:bodyPr/>
          <a:lstStyle/>
          <a:p>
            <a:pPr marL="457200" indent="-457200">
              <a:buFont typeface="Arial" panose="020B0604020202020204" pitchFamily="34" charset="0"/>
              <a:buChar char="•"/>
            </a:pPr>
            <a:r>
              <a:rPr lang="en-US" altLang="en-US" b="0" dirty="0"/>
              <a:t>With our background and knowledge working on the Wi-Fi and 5G Convergence project for last 2 years within WBA, we noticed the AANI report </a:t>
            </a:r>
            <a:r>
              <a:rPr lang="it-IT" b="0" dirty="0"/>
              <a:t>11-20/0013 a </a:t>
            </a:r>
            <a:r>
              <a:rPr lang="en-US" altLang="en-US" b="0" dirty="0"/>
              <a:t>few months ago.</a:t>
            </a:r>
          </a:p>
          <a:p>
            <a:pPr marL="457200" indent="-457200">
              <a:buFont typeface="Arial" panose="020B0604020202020204" pitchFamily="34" charset="0"/>
              <a:buChar char="•"/>
            </a:pPr>
            <a:r>
              <a:rPr lang="en-US" altLang="en-US" b="0" dirty="0"/>
              <a:t>We did a thorough review of </a:t>
            </a:r>
            <a:r>
              <a:rPr lang="it-IT" b="0" dirty="0"/>
              <a:t>11-20/0013 report</a:t>
            </a:r>
            <a:r>
              <a:rPr lang="en-US" altLang="en-US" b="0" dirty="0"/>
              <a:t> and found severe inaccuracies, misinformation and missing details on the WLAN and 5G interworking as defined by 3GPP Release 15/16. We found the report to be misleading in terms of gap items and what functions need to be supported within WLAN to enable interworking with 5G.</a:t>
            </a:r>
          </a:p>
          <a:p>
            <a:pPr marL="457200" indent="-457200">
              <a:buFont typeface="Arial" panose="020B0604020202020204" pitchFamily="34" charset="0"/>
              <a:buChar char="•"/>
            </a:pPr>
            <a:r>
              <a:rPr lang="en-US" altLang="en-US" b="0" dirty="0"/>
              <a:t>We provided our detailed inline comments on </a:t>
            </a:r>
            <a:r>
              <a:rPr lang="it-IT" b="0" dirty="0"/>
              <a:t>11-20/0013r3</a:t>
            </a:r>
            <a:r>
              <a:rPr lang="en-US" altLang="en-US" b="0" dirty="0"/>
              <a:t> to AANI on 2020-07-14 highlighting technical issues we found in the report.</a:t>
            </a:r>
          </a:p>
          <a:p>
            <a:pPr marL="457200" indent="-457200">
              <a:buFont typeface="Arial" panose="020B0604020202020204" pitchFamily="34" charset="0"/>
              <a:buChar char="•"/>
            </a:pPr>
            <a:r>
              <a:rPr lang="en-US" altLang="en-US" b="0" dirty="0"/>
              <a:t>Some updates were done to the report in </a:t>
            </a:r>
            <a:r>
              <a:rPr lang="it-IT" b="0" dirty="0"/>
              <a:t>11-20/0013r5 to address few of the comments, however majority of technical issues raised still remained in the report.</a:t>
            </a:r>
          </a:p>
          <a:p>
            <a:pPr marL="457200" indent="-457200">
              <a:buFont typeface="Arial" panose="020B0604020202020204" pitchFamily="34" charset="0"/>
              <a:buChar char="•"/>
            </a:pPr>
            <a:endParaRPr lang="it-IT" b="0" dirty="0"/>
          </a:p>
          <a:p>
            <a:pPr marL="457200" indent="-457200">
              <a:buFont typeface="Arial" panose="020B0604020202020204" pitchFamily="34" charset="0"/>
              <a:buChar char="•"/>
            </a:pPr>
            <a:endParaRPr lang="en-US" altLang="en-US" b="0" dirty="0"/>
          </a:p>
          <a:p>
            <a:pPr marL="457200" indent="-457200">
              <a:buFont typeface="Arial" panose="020B0604020202020204" pitchFamily="34" charset="0"/>
              <a:buChar char="•"/>
            </a:pPr>
            <a:endParaRPr lang="en-US" altLang="en-US" sz="2800" dirty="0"/>
          </a:p>
        </p:txBody>
      </p:sp>
      <p:sp>
        <p:nvSpPr>
          <p:cNvPr id="3" name="Footer Placeholder 2"/>
          <p:cNvSpPr>
            <a:spLocks noGrp="1"/>
          </p:cNvSpPr>
          <p:nvPr>
            <p:ph type="ftr" idx="14"/>
          </p:nvPr>
        </p:nvSpPr>
        <p:spPr/>
        <p:txBody>
          <a:bodyPr/>
          <a:lstStyle/>
          <a:p>
            <a:r>
              <a:rPr lang="en-GB" dirty="0"/>
              <a:t>Binita Gupta (Intel))</a:t>
            </a:r>
          </a:p>
        </p:txBody>
      </p:sp>
      <p:sp>
        <p:nvSpPr>
          <p:cNvPr id="2" name="Date Placeholder 1"/>
          <p:cNvSpPr>
            <a:spLocks noGrp="1"/>
          </p:cNvSpPr>
          <p:nvPr>
            <p:ph type="dt" idx="15"/>
          </p:nvPr>
        </p:nvSpPr>
        <p:spPr/>
        <p:txBody>
          <a:bodyPr/>
          <a:lstStyle/>
          <a:p>
            <a:r>
              <a:rPr lang="en-US"/>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5458" y="722556"/>
            <a:ext cx="10361084" cy="380999"/>
          </a:xfrm>
        </p:spPr>
        <p:txBody>
          <a:bodyPr/>
          <a:lstStyle/>
          <a:p>
            <a:r>
              <a:rPr lang="en-US" altLang="en-US" dirty="0"/>
              <a:t>Why we submitted </a:t>
            </a:r>
            <a:r>
              <a:rPr lang="it-IT" dirty="0"/>
              <a:t>11-20/1376r0 report (2/2)</a:t>
            </a:r>
            <a:r>
              <a:rPr lang="en-US" altLang="en-US" dirty="0"/>
              <a:t> </a:t>
            </a:r>
          </a:p>
        </p:txBody>
      </p:sp>
      <p:sp>
        <p:nvSpPr>
          <p:cNvPr id="10243" name="Rectangle 3"/>
          <p:cNvSpPr>
            <a:spLocks noGrp="1" noChangeArrowheads="1"/>
          </p:cNvSpPr>
          <p:nvPr>
            <p:ph idx="1"/>
          </p:nvPr>
        </p:nvSpPr>
        <p:spPr>
          <a:xfrm>
            <a:off x="685800" y="1275608"/>
            <a:ext cx="11151658" cy="5125191"/>
          </a:xfrm>
        </p:spPr>
        <p:txBody>
          <a:bodyPr/>
          <a:lstStyle/>
          <a:p>
            <a:pPr marL="457200" indent="-457200">
              <a:buFont typeface="Arial" panose="020B0604020202020204" pitchFamily="34" charset="0"/>
              <a:buChar char="•"/>
            </a:pPr>
            <a:r>
              <a:rPr lang="en-US" altLang="en-US" b="0" dirty="0"/>
              <a:t>We tried to integrate our comments in </a:t>
            </a:r>
            <a:r>
              <a:rPr lang="it-IT" b="0" dirty="0"/>
              <a:t>11-20/0013 but found that the report would require significant updates and major rewrites to be technically accurate, complete and well-informed to be used as a reference by the stekeholders interested in WLAN and 5G interowrking.</a:t>
            </a:r>
            <a:endParaRPr lang="en-US" altLang="en-US" b="0" dirty="0"/>
          </a:p>
          <a:p>
            <a:pPr marL="457200" indent="-457200">
              <a:buFont typeface="Arial" panose="020B0604020202020204" pitchFamily="34" charset="0"/>
              <a:buChar char="•"/>
            </a:pPr>
            <a:r>
              <a:rPr lang="en-US" altLang="en-US" b="0" dirty="0"/>
              <a:t>Hence, we decided to write a separate comprehensive report on the </a:t>
            </a:r>
            <a:r>
              <a:rPr lang="en-US" b="0" dirty="0"/>
              <a:t>interworking between 3GPP 5G system and WLAN, instead of trying to fix </a:t>
            </a:r>
            <a:r>
              <a:rPr lang="it-IT" b="0" dirty="0"/>
              <a:t>11-20/0013 </a:t>
            </a:r>
            <a:r>
              <a:rPr lang="en-US" altLang="en-US" b="0" dirty="0"/>
              <a:t>report which will require lot of cycles</a:t>
            </a:r>
            <a:r>
              <a:rPr lang="it-IT" b="0" dirty="0"/>
              <a:t>.</a:t>
            </a:r>
            <a:endParaRPr lang="en-US" b="0" dirty="0"/>
          </a:p>
          <a:p>
            <a:pPr marL="457200" indent="-457200">
              <a:buFont typeface="Arial" panose="020B0604020202020204" pitchFamily="34" charset="0"/>
              <a:buChar char="•"/>
            </a:pPr>
            <a:r>
              <a:rPr lang="en-US" altLang="en-US" b="0" dirty="0"/>
              <a:t>With our background in WLAN and 5G convergence, we wrote the </a:t>
            </a:r>
            <a:r>
              <a:rPr lang="it-IT" b="0" dirty="0"/>
              <a:t>11-20/1376r0 report in 5 weeks time. </a:t>
            </a:r>
            <a:r>
              <a:rPr lang="en-US" altLang="en-US" b="0" dirty="0"/>
              <a:t>  </a:t>
            </a:r>
          </a:p>
          <a:p>
            <a:pPr marL="457200" indent="-457200">
              <a:buFont typeface="Arial" panose="020B0604020202020204" pitchFamily="34" charset="0"/>
              <a:buChar char="•"/>
            </a:pPr>
            <a:r>
              <a:rPr lang="en-US" b="0" dirty="0"/>
              <a:t>The </a:t>
            </a:r>
            <a:r>
              <a:rPr lang="it-IT" b="0" dirty="0"/>
              <a:t>11-20/1376r0 is a comprehensive report </a:t>
            </a:r>
            <a:r>
              <a:rPr lang="en-US" altLang="en-US" b="0" dirty="0"/>
              <a:t>on the </a:t>
            </a:r>
            <a:r>
              <a:rPr lang="en-US" b="0" dirty="0"/>
              <a:t>interworking between WLAN and 5G system – it covers 3GPP defined solutions and identifies key technical gaps and challenges related to enabling the interworking and provides guidance and recommendations for addressing those gaps in IEEE 802.11 and/or 3GPP.</a:t>
            </a:r>
            <a:endParaRPr lang="it-IT" b="0" dirty="0"/>
          </a:p>
          <a:p>
            <a:pPr marL="457200" indent="-457200">
              <a:buFont typeface="Arial" panose="020B0604020202020204" pitchFamily="34" charset="0"/>
              <a:buChar char="•"/>
            </a:pPr>
            <a:endParaRPr lang="en-US" altLang="en-US" b="0" dirty="0"/>
          </a:p>
          <a:p>
            <a:pPr marL="457200" indent="-457200">
              <a:buFont typeface="Arial" panose="020B0604020202020204" pitchFamily="34" charset="0"/>
              <a:buChar char="•"/>
            </a:pPr>
            <a:endParaRPr lang="en-US" altLang="en-US" sz="2800" dirty="0"/>
          </a:p>
        </p:txBody>
      </p:sp>
      <p:sp>
        <p:nvSpPr>
          <p:cNvPr id="3" name="Footer Placeholder 2"/>
          <p:cNvSpPr>
            <a:spLocks noGrp="1"/>
          </p:cNvSpPr>
          <p:nvPr>
            <p:ph type="ftr" idx="14"/>
          </p:nvPr>
        </p:nvSpPr>
        <p:spPr/>
        <p:txBody>
          <a:bodyPr/>
          <a:lstStyle/>
          <a:p>
            <a:r>
              <a:rPr lang="en-GB" dirty="0"/>
              <a:t>Binita Gupta (Intel))</a:t>
            </a:r>
          </a:p>
        </p:txBody>
      </p:sp>
      <p:sp>
        <p:nvSpPr>
          <p:cNvPr id="2" name="Date Placeholder 1"/>
          <p:cNvSpPr>
            <a:spLocks noGrp="1"/>
          </p:cNvSpPr>
          <p:nvPr>
            <p:ph type="dt" idx="15"/>
          </p:nvPr>
        </p:nvSpPr>
        <p:spPr/>
        <p:txBody>
          <a:bodyPr/>
          <a:lstStyle/>
          <a:p>
            <a:r>
              <a:rPr lang="en-US"/>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10070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4DAD-604B-4E16-95AC-1F37133C7A69}"/>
              </a:ext>
            </a:extLst>
          </p:cNvPr>
          <p:cNvSpPr>
            <a:spLocks noGrp="1"/>
          </p:cNvSpPr>
          <p:nvPr>
            <p:ph type="title"/>
          </p:nvPr>
        </p:nvSpPr>
        <p:spPr>
          <a:xfrm>
            <a:off x="612776" y="721246"/>
            <a:ext cx="10361084" cy="461539"/>
          </a:xfrm>
        </p:spPr>
        <p:txBody>
          <a:bodyPr/>
          <a:lstStyle/>
          <a:p>
            <a:r>
              <a:rPr lang="en-US" altLang="en-US" sz="2800" dirty="0"/>
              <a:t>Main Issues we see with </a:t>
            </a:r>
            <a:r>
              <a:rPr lang="it-IT" sz="2800" dirty="0"/>
              <a:t>11-20/0013 Report (1/2)</a:t>
            </a:r>
            <a:endParaRPr lang="en-US" sz="2800" dirty="0"/>
          </a:p>
        </p:txBody>
      </p:sp>
      <p:graphicFrame>
        <p:nvGraphicFramePr>
          <p:cNvPr id="7" name="Table 7">
            <a:extLst>
              <a:ext uri="{FF2B5EF4-FFF2-40B4-BE49-F238E27FC236}">
                <a16:creationId xmlns:a16="http://schemas.microsoft.com/office/drawing/2014/main" id="{05DB5E0B-F0D3-4236-8A3F-D81871ABE9A4}"/>
              </a:ext>
            </a:extLst>
          </p:cNvPr>
          <p:cNvGraphicFramePr>
            <a:graphicFrameLocks noGrp="1"/>
          </p:cNvGraphicFramePr>
          <p:nvPr>
            <p:ph idx="1"/>
            <p:extLst>
              <p:ext uri="{D42A27DB-BD31-4B8C-83A1-F6EECF244321}">
                <p14:modId xmlns:p14="http://schemas.microsoft.com/office/powerpoint/2010/main" val="2643619559"/>
              </p:ext>
            </p:extLst>
          </p:nvPr>
        </p:nvGraphicFramePr>
        <p:xfrm>
          <a:off x="381000" y="1295400"/>
          <a:ext cx="11582400" cy="4841354"/>
        </p:xfrm>
        <a:graphic>
          <a:graphicData uri="http://schemas.openxmlformats.org/drawingml/2006/table">
            <a:tbl>
              <a:tblPr firstRow="1" bandRow="1">
                <a:tableStyleId>{073A0DAA-6AF3-43AB-8588-CEC1D06C72B9}</a:tableStyleId>
              </a:tblPr>
              <a:tblGrid>
                <a:gridCol w="788458">
                  <a:extLst>
                    <a:ext uri="{9D8B030D-6E8A-4147-A177-3AD203B41FA5}">
                      <a16:colId xmlns:a16="http://schemas.microsoft.com/office/drawing/2014/main" val="282789491"/>
                    </a:ext>
                  </a:extLst>
                </a:gridCol>
                <a:gridCol w="6983942">
                  <a:extLst>
                    <a:ext uri="{9D8B030D-6E8A-4147-A177-3AD203B41FA5}">
                      <a16:colId xmlns:a16="http://schemas.microsoft.com/office/drawing/2014/main" val="122463656"/>
                    </a:ext>
                  </a:extLst>
                </a:gridCol>
                <a:gridCol w="3810000">
                  <a:extLst>
                    <a:ext uri="{9D8B030D-6E8A-4147-A177-3AD203B41FA5}">
                      <a16:colId xmlns:a16="http://schemas.microsoft.com/office/drawing/2014/main" val="2943420578"/>
                    </a:ext>
                  </a:extLst>
                </a:gridCol>
              </a:tblGrid>
              <a:tr h="635114">
                <a:tc>
                  <a:txBody>
                    <a:bodyPr/>
                    <a:lstStyle/>
                    <a:p>
                      <a:r>
                        <a:rPr lang="en-US" sz="1800" dirty="0"/>
                        <a:t>Issues</a:t>
                      </a:r>
                      <a:endParaRPr lang="en-US" sz="1600" dirty="0"/>
                    </a:p>
                  </a:txBody>
                  <a:tcPr anchor="ctr">
                    <a:solidFill>
                      <a:schemeClr val="accent1"/>
                    </a:solidFill>
                  </a:tcPr>
                </a:tc>
                <a:tc>
                  <a:txBody>
                    <a:bodyPr/>
                    <a:lstStyle/>
                    <a:p>
                      <a:r>
                        <a:rPr lang="it-IT" dirty="0"/>
                        <a:t>Report 11-20/0013r5</a:t>
                      </a:r>
                      <a:endParaRPr lang="en-US" b="1" dirty="0">
                        <a:solidFill>
                          <a:srgbClr val="FF0000"/>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Report </a:t>
                      </a:r>
                      <a:r>
                        <a:rPr lang="it-IT" dirty="0"/>
                        <a:t>11-20/1376r0</a:t>
                      </a:r>
                      <a:endParaRPr lang="en-US" dirty="0"/>
                    </a:p>
                  </a:txBody>
                  <a:tcPr anchor="ctr">
                    <a:solidFill>
                      <a:schemeClr val="accent1"/>
                    </a:solidFill>
                  </a:tcPr>
                </a:tc>
                <a:extLst>
                  <a:ext uri="{0D108BD9-81ED-4DB2-BD59-A6C34878D82A}">
                    <a16:rowId xmlns:a16="http://schemas.microsoft.com/office/drawing/2014/main" val="146016983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1</a:t>
                      </a:r>
                      <a:endParaRPr lang="en-US" altLang="en-US" sz="18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Defines a tightly coupled interworking model which </a:t>
                      </a:r>
                      <a:r>
                        <a:rPr lang="it-IT" sz="1800" dirty="0">
                          <a:highlight>
                            <a:srgbClr val="FFFF00"/>
                          </a:highlight>
                        </a:rPr>
                        <a:t>is not defined by 3GPP  </a:t>
                      </a:r>
                      <a:endParaRPr lang="en-US" altLang="en-US" sz="1800" b="0" dirty="0">
                        <a:highlight>
                          <a:srgbClr val="FFFF00"/>
                        </a:highlight>
                      </a:endParaRPr>
                    </a:p>
                  </a:txBody>
                  <a:tcPr/>
                </a:tc>
                <a:tc>
                  <a:txBody>
                    <a:bodyPr/>
                    <a:lstStyle/>
                    <a:p>
                      <a:endParaRPr lang="en-US" sz="1800" dirty="0"/>
                    </a:p>
                  </a:txBody>
                  <a:tcPr/>
                </a:tc>
                <a:extLst>
                  <a:ext uri="{0D108BD9-81ED-4DB2-BD59-A6C34878D82A}">
                    <a16:rowId xmlns:a16="http://schemas.microsoft.com/office/drawing/2014/main" val="352179151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highlight>
                            <a:srgbClr val="FFFF00"/>
                          </a:highlight>
                        </a:rPr>
                        <a:t>D</a:t>
                      </a:r>
                      <a:r>
                        <a:rPr lang="en-US" sz="1800" dirty="0">
                          <a:highlight>
                            <a:srgbClr val="FFFF00"/>
                          </a:highlight>
                        </a:rPr>
                        <a:t>oes not define details of trusted WLAN </a:t>
                      </a:r>
                      <a:r>
                        <a:rPr lang="en-US" sz="1800" dirty="0"/>
                        <a:t>integration with 5G network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Report </a:t>
                      </a:r>
                      <a:r>
                        <a:rPr lang="it-IT" sz="1800" dirty="0"/>
                        <a:t>11-20/1376r0 captures detailes on trusted WLAN integration in section 5 and 6</a:t>
                      </a:r>
                      <a:endParaRPr lang="en-US" sz="1800" dirty="0"/>
                    </a:p>
                  </a:txBody>
                  <a:tcPr/>
                </a:tc>
                <a:extLst>
                  <a:ext uri="{0D108BD9-81ED-4DB2-BD59-A6C34878D82A}">
                    <a16:rowId xmlns:a16="http://schemas.microsoft.com/office/drawing/2014/main" val="194062046"/>
                  </a:ext>
                </a:extLst>
              </a:tr>
              <a:tr h="370840">
                <a:tc>
                  <a:txBody>
                    <a:bodyPr/>
                    <a:lstStyle/>
                    <a:p>
                      <a:pPr algn="ctr"/>
                      <a:r>
                        <a:rPr lang="en-US" sz="18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highlight>
                            <a:srgbClr val="FFFF00"/>
                          </a:highlight>
                        </a:rPr>
                        <a:t>Does not define the key 5G functionalities</a:t>
                      </a:r>
                      <a:r>
                        <a:rPr lang="en-US" sz="1800" dirty="0"/>
                        <a:t> including UE registration, authentication, PDU session management, ATSSS traffic steering, QoS model and user data transport over the WAN access integrated with 5G network.</a:t>
                      </a:r>
                    </a:p>
                  </a:txBody>
                  <a:tcPr/>
                </a:tc>
                <a:tc>
                  <a:txBody>
                    <a:bodyPr/>
                    <a:lstStyle/>
                    <a:p>
                      <a:r>
                        <a:rPr lang="it-IT" sz="1800" dirty="0"/>
                        <a:t>Provides details of </a:t>
                      </a:r>
                      <a:r>
                        <a:rPr lang="en-US" sz="1800" dirty="0"/>
                        <a:t>key 5G functionalities over WLAN access in section 6.</a:t>
                      </a:r>
                    </a:p>
                  </a:txBody>
                  <a:tcPr/>
                </a:tc>
                <a:extLst>
                  <a:ext uri="{0D108BD9-81ED-4DB2-BD59-A6C34878D82A}">
                    <a16:rowId xmlns:a16="http://schemas.microsoft.com/office/drawing/2014/main" val="2772567042"/>
                  </a:ext>
                </a:extLst>
              </a:tr>
              <a:tr h="370840">
                <a:tc>
                  <a:txBody>
                    <a:bodyPr/>
                    <a:lstStyle/>
                    <a:p>
                      <a:pPr algn="ctr"/>
                      <a:r>
                        <a:rPr lang="en-US" sz="1800" dirty="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highlight>
                            <a:srgbClr val="FFFF00"/>
                          </a:highlight>
                        </a:rPr>
                        <a:t>Functionalities described in section 3, 4 and 5 do not accurately represent</a:t>
                      </a:r>
                      <a:r>
                        <a:rPr lang="it-IT" sz="1800" dirty="0"/>
                        <a:t> what is defined in 3GPP on interworking with WLAN. </a:t>
                      </a:r>
                      <a:r>
                        <a:rPr lang="en-US" sz="1800" dirty="0"/>
                        <a:t>There is major lack of technical accuracy and clarity in those sections. Anybody who knows and understands what 3GPP has defined for interworking will find majority of the text very confusing, inaccurate and misinformed.</a:t>
                      </a:r>
                      <a:endParaRPr lang="en-US" altLang="en-US" sz="1800" b="0" dirty="0"/>
                    </a:p>
                  </a:txBody>
                  <a:tcPr/>
                </a:tc>
                <a:tc>
                  <a:txBody>
                    <a:bodyPr/>
                    <a:lstStyle/>
                    <a:p>
                      <a:r>
                        <a:rPr lang="en-US" sz="1800" dirty="0"/>
                        <a:t>Provides comprehensive details on the </a:t>
                      </a:r>
                      <a:r>
                        <a:rPr lang="en-US" b="0" dirty="0"/>
                        <a:t>interworking between WLAN and 5G system in </a:t>
                      </a:r>
                      <a:r>
                        <a:rPr lang="it-IT" sz="1800" dirty="0"/>
                        <a:t>section 5 and 6.</a:t>
                      </a:r>
                      <a:endParaRPr lang="en-US" sz="1800" dirty="0"/>
                    </a:p>
                  </a:txBody>
                  <a:tcPr/>
                </a:tc>
                <a:extLst>
                  <a:ext uri="{0D108BD9-81ED-4DB2-BD59-A6C34878D82A}">
                    <a16:rowId xmlns:a16="http://schemas.microsoft.com/office/drawing/2014/main" val="901036168"/>
                  </a:ext>
                </a:extLst>
              </a:tr>
            </a:tbl>
          </a:graphicData>
        </a:graphic>
      </p:graphicFrame>
      <p:sp>
        <p:nvSpPr>
          <p:cNvPr id="4" name="Slide Number Placeholder 3">
            <a:extLst>
              <a:ext uri="{FF2B5EF4-FFF2-40B4-BE49-F238E27FC236}">
                <a16:creationId xmlns:a16="http://schemas.microsoft.com/office/drawing/2014/main" id="{879E9EE9-0EF7-4D7B-898B-691105096A91}"/>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C597DBE-1437-423E-ABAA-61749548A7CF}"/>
              </a:ext>
            </a:extLst>
          </p:cNvPr>
          <p:cNvSpPr>
            <a:spLocks noGrp="1"/>
          </p:cNvSpPr>
          <p:nvPr>
            <p:ph type="ftr" idx="14"/>
          </p:nvPr>
        </p:nvSpPr>
        <p:spPr/>
        <p:txBody>
          <a:bodyPr/>
          <a:lstStyle/>
          <a:p>
            <a:r>
              <a:rPr lang="en-GB" dirty="0"/>
              <a:t>Binita Gupta (Intel)</a:t>
            </a:r>
          </a:p>
        </p:txBody>
      </p:sp>
      <p:sp>
        <p:nvSpPr>
          <p:cNvPr id="6" name="Date Placeholder 5">
            <a:extLst>
              <a:ext uri="{FF2B5EF4-FFF2-40B4-BE49-F238E27FC236}">
                <a16:creationId xmlns:a16="http://schemas.microsoft.com/office/drawing/2014/main" id="{55137C7A-0AA1-4215-AE94-3B1BD6A902BB}"/>
              </a:ext>
            </a:extLst>
          </p:cNvPr>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1161498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4DAD-604B-4E16-95AC-1F37133C7A69}"/>
              </a:ext>
            </a:extLst>
          </p:cNvPr>
          <p:cNvSpPr>
            <a:spLocks noGrp="1"/>
          </p:cNvSpPr>
          <p:nvPr>
            <p:ph type="title"/>
          </p:nvPr>
        </p:nvSpPr>
        <p:spPr>
          <a:xfrm>
            <a:off x="612776" y="685800"/>
            <a:ext cx="10361084" cy="496985"/>
          </a:xfrm>
        </p:spPr>
        <p:txBody>
          <a:bodyPr/>
          <a:lstStyle/>
          <a:p>
            <a:r>
              <a:rPr lang="en-US" altLang="en-US" sz="2800" dirty="0"/>
              <a:t>Main Issues we see with </a:t>
            </a:r>
            <a:r>
              <a:rPr lang="it-IT" sz="2800" dirty="0"/>
              <a:t>11-20/0013 Report (2/2)</a:t>
            </a:r>
            <a:endParaRPr lang="en-US" sz="2800" dirty="0"/>
          </a:p>
        </p:txBody>
      </p:sp>
      <p:graphicFrame>
        <p:nvGraphicFramePr>
          <p:cNvPr id="7" name="Table 7">
            <a:extLst>
              <a:ext uri="{FF2B5EF4-FFF2-40B4-BE49-F238E27FC236}">
                <a16:creationId xmlns:a16="http://schemas.microsoft.com/office/drawing/2014/main" id="{05DB5E0B-F0D3-4236-8A3F-D81871ABE9A4}"/>
              </a:ext>
            </a:extLst>
          </p:cNvPr>
          <p:cNvGraphicFramePr>
            <a:graphicFrameLocks noGrp="1"/>
          </p:cNvGraphicFramePr>
          <p:nvPr>
            <p:ph idx="1"/>
            <p:extLst>
              <p:ext uri="{D42A27DB-BD31-4B8C-83A1-F6EECF244321}">
                <p14:modId xmlns:p14="http://schemas.microsoft.com/office/powerpoint/2010/main" val="380675200"/>
              </p:ext>
            </p:extLst>
          </p:nvPr>
        </p:nvGraphicFramePr>
        <p:xfrm>
          <a:off x="354542" y="1308173"/>
          <a:ext cx="11582400" cy="4937760"/>
        </p:xfrm>
        <a:graphic>
          <a:graphicData uri="http://schemas.openxmlformats.org/drawingml/2006/table">
            <a:tbl>
              <a:tblPr firstRow="1" bandRow="1">
                <a:tableStyleId>{073A0DAA-6AF3-43AB-8588-CEC1D06C72B9}</a:tableStyleId>
              </a:tblPr>
              <a:tblGrid>
                <a:gridCol w="838200">
                  <a:extLst>
                    <a:ext uri="{9D8B030D-6E8A-4147-A177-3AD203B41FA5}">
                      <a16:colId xmlns:a16="http://schemas.microsoft.com/office/drawing/2014/main" val="282789491"/>
                    </a:ext>
                  </a:extLst>
                </a:gridCol>
                <a:gridCol w="6934200">
                  <a:extLst>
                    <a:ext uri="{9D8B030D-6E8A-4147-A177-3AD203B41FA5}">
                      <a16:colId xmlns:a16="http://schemas.microsoft.com/office/drawing/2014/main" val="122463656"/>
                    </a:ext>
                  </a:extLst>
                </a:gridCol>
                <a:gridCol w="3810000">
                  <a:extLst>
                    <a:ext uri="{9D8B030D-6E8A-4147-A177-3AD203B41FA5}">
                      <a16:colId xmlns:a16="http://schemas.microsoft.com/office/drawing/2014/main" val="2943420578"/>
                    </a:ext>
                  </a:extLst>
                </a:gridCol>
              </a:tblGrid>
              <a:tr h="457200">
                <a:tc>
                  <a:txBody>
                    <a:bodyPr/>
                    <a:lstStyle/>
                    <a:p>
                      <a:r>
                        <a:rPr lang="en-US" sz="1800" dirty="0"/>
                        <a:t>Issues</a:t>
                      </a:r>
                    </a:p>
                  </a:txBody>
                  <a:tcPr>
                    <a:solidFill>
                      <a:schemeClr val="accent1"/>
                    </a:solidFill>
                  </a:tcPr>
                </a:tc>
                <a:tc>
                  <a:txBody>
                    <a:bodyPr/>
                    <a:lstStyle/>
                    <a:p>
                      <a:r>
                        <a:rPr lang="it-IT" dirty="0"/>
                        <a:t>Report 11-20/0013r5</a:t>
                      </a:r>
                      <a:endParaRPr lang="en-US" b="1" dirty="0">
                        <a:solidFill>
                          <a:srgbClr val="FF0000"/>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Report </a:t>
                      </a:r>
                      <a:r>
                        <a:rPr lang="it-IT" dirty="0"/>
                        <a:t>11-20/1376r0</a:t>
                      </a:r>
                      <a:endParaRPr lang="en-US" dirty="0"/>
                    </a:p>
                  </a:txBody>
                  <a:tcPr>
                    <a:solidFill>
                      <a:schemeClr val="accent1"/>
                    </a:solidFill>
                  </a:tcPr>
                </a:tc>
                <a:extLst>
                  <a:ext uri="{0D108BD9-81ED-4DB2-BD59-A6C34878D82A}">
                    <a16:rowId xmlns:a16="http://schemas.microsoft.com/office/drawing/2014/main" val="1460169832"/>
                  </a:ext>
                </a:extLst>
              </a:tr>
              <a:tr h="370840">
                <a:tc>
                  <a:txBody>
                    <a:bodyPr/>
                    <a:lstStyle/>
                    <a:p>
                      <a:pPr algn="ctr"/>
                      <a:r>
                        <a:rPr lang="en-US" sz="2000" dirty="0"/>
                        <a:t>5</a:t>
                      </a:r>
                    </a:p>
                  </a:txBody>
                  <a:tcPr/>
                </a:tc>
                <a:tc>
                  <a:txBody>
                    <a:bodyPr/>
                    <a:lstStyle/>
                    <a:p>
                      <a:r>
                        <a:rPr lang="it-IT" sz="1800" dirty="0">
                          <a:highlight>
                            <a:srgbClr val="FFFF00"/>
                          </a:highlight>
                        </a:rPr>
                        <a:t>Section 5 does not address </a:t>
                      </a:r>
                      <a:r>
                        <a:rPr lang="it-IT" sz="1800" dirty="0"/>
                        <a:t>interworking related gaps for dual radio devices supporting both 5G and Wi-Fi radio.</a:t>
                      </a:r>
                      <a:endParaRPr lang="en-US" sz="1800" dirty="0"/>
                    </a:p>
                  </a:txBody>
                  <a:tcPr/>
                </a:tc>
                <a:tc>
                  <a:txBody>
                    <a:bodyPr/>
                    <a:lstStyle/>
                    <a:p>
                      <a:r>
                        <a:rPr lang="it-IT" sz="1800" dirty="0"/>
                        <a:t>Covers challenges and gaps for both dual radio devices and Wi-Fi only devices in section 7.</a:t>
                      </a:r>
                      <a:endParaRPr lang="en-US" sz="1800" dirty="0"/>
                    </a:p>
                  </a:txBody>
                  <a:tcPr/>
                </a:tc>
                <a:extLst>
                  <a:ext uri="{0D108BD9-81ED-4DB2-BD59-A6C34878D82A}">
                    <a16:rowId xmlns:a16="http://schemas.microsoft.com/office/drawing/2014/main" val="199101377"/>
                  </a:ext>
                </a:extLst>
              </a:tr>
              <a:tr h="370840">
                <a:tc>
                  <a:txBody>
                    <a:bodyPr/>
                    <a:lstStyle/>
                    <a:p>
                      <a:pPr algn="ctr"/>
                      <a:r>
                        <a:rPr lang="en-US" sz="20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Gap analysis section 5 suggests that IKEv2, EAP-5G, IPsec, NAS, GRE, session control are required to be supported on the WLAN AP (ANC) for STA only UE, </a:t>
                      </a:r>
                      <a:r>
                        <a:rPr lang="it-IT" sz="1800" dirty="0">
                          <a:highlight>
                            <a:srgbClr val="FFFF00"/>
                          </a:highlight>
                        </a:rPr>
                        <a:t>which is not correct</a:t>
                      </a:r>
                      <a:r>
                        <a:rPr lang="it-IT" sz="1800" dirty="0"/>
                        <a:t>. WLAN AP does not need to support these functionality as per 3GPP defined solution for untrusted WLAN.</a:t>
                      </a:r>
                      <a:endParaRPr lang="en-US" sz="1800" dirty="0"/>
                    </a:p>
                  </a:txBody>
                  <a:tcPr/>
                </a:tc>
                <a:tc>
                  <a:txBody>
                    <a:bodyPr/>
                    <a:lstStyle/>
                    <a:p>
                      <a:r>
                        <a:rPr lang="en-US" sz="1800" dirty="0"/>
                        <a:t>Covers challenges and gaps for Wi-Fi only devices in section 5.3 and 7.3. </a:t>
                      </a:r>
                    </a:p>
                  </a:txBody>
                  <a:tcPr/>
                </a:tc>
                <a:extLst>
                  <a:ext uri="{0D108BD9-81ED-4DB2-BD59-A6C34878D82A}">
                    <a16:rowId xmlns:a16="http://schemas.microsoft.com/office/drawing/2014/main" val="1587360770"/>
                  </a:ext>
                </a:extLst>
              </a:tr>
              <a:tr h="370840">
                <a:tc>
                  <a:txBody>
                    <a:bodyPr/>
                    <a:lstStyle/>
                    <a:p>
                      <a:pPr algn="ctr"/>
                      <a:r>
                        <a:rPr lang="en-US" sz="2000" dirty="0"/>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The TSN architecture described in section 5 for ‘WLAN and 5G CN interworking’ and for WLAN only network </a:t>
                      </a:r>
                      <a:r>
                        <a:rPr lang="it-IT" sz="1800" dirty="0">
                          <a:highlight>
                            <a:srgbClr val="FFFF00"/>
                          </a:highlight>
                        </a:rPr>
                        <a:t>is not correct.</a:t>
                      </a:r>
                      <a:endParaRPr lang="en-US" sz="1800" dirty="0">
                        <a:highlight>
                          <a:srgbClr val="FFFF00"/>
                        </a:highlight>
                      </a:endParaRPr>
                    </a:p>
                  </a:txBody>
                  <a:tcPr/>
                </a:tc>
                <a:tc>
                  <a:txBody>
                    <a:bodyPr/>
                    <a:lstStyle/>
                    <a:p>
                      <a:r>
                        <a:rPr lang="it-IT" dirty="0"/>
                        <a:t>Section 9.2 describes challenges/issues with TSN support for integrated 5G and WLAN system.</a:t>
                      </a:r>
                      <a:endParaRPr lang="en-US" sz="1800" dirty="0"/>
                    </a:p>
                  </a:txBody>
                  <a:tcPr/>
                </a:tc>
                <a:extLst>
                  <a:ext uri="{0D108BD9-81ED-4DB2-BD59-A6C34878D82A}">
                    <a16:rowId xmlns:a16="http://schemas.microsoft.com/office/drawing/2014/main" val="377109227"/>
                  </a:ext>
                </a:extLst>
              </a:tr>
              <a:tr h="370840">
                <a:tc>
                  <a:txBody>
                    <a:bodyPr/>
                    <a:lstStyle/>
                    <a:p>
                      <a:pPr algn="ctr"/>
                      <a:r>
                        <a:rPr lang="en-US" sz="2000" dirty="0"/>
                        <a:t>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Technical recommendations in section 5.2 </a:t>
                      </a:r>
                      <a:r>
                        <a:rPr lang="it-IT" sz="1800" dirty="0">
                          <a:highlight>
                            <a:srgbClr val="FFFF00"/>
                          </a:highlight>
                        </a:rPr>
                        <a:t>do not accurately represent </a:t>
                      </a:r>
                      <a:r>
                        <a:rPr lang="it-IT" sz="1800" dirty="0"/>
                        <a:t>what needs to be done within WLAN to enable interworking with 5G.</a:t>
                      </a:r>
                      <a:endParaRPr lang="en-US" sz="1800" dirty="0"/>
                    </a:p>
                  </a:txBody>
                  <a:tcPr/>
                </a:tc>
                <a:tc>
                  <a:txBody>
                    <a:bodyPr/>
                    <a:lstStyle/>
                    <a:p>
                      <a:r>
                        <a:rPr lang="it-IT" sz="1800" dirty="0"/>
                        <a:t>Section 8 provides comprehensive set of </a:t>
                      </a:r>
                      <a:r>
                        <a:rPr lang="en-US" sz="1800" dirty="0"/>
                        <a:t>recommendations on what needs to be considered within WLAN as well as enhancements to be considered in 3GPP to enable interworking.</a:t>
                      </a:r>
                    </a:p>
                  </a:txBody>
                  <a:tcPr/>
                </a:tc>
                <a:extLst>
                  <a:ext uri="{0D108BD9-81ED-4DB2-BD59-A6C34878D82A}">
                    <a16:rowId xmlns:a16="http://schemas.microsoft.com/office/drawing/2014/main" val="1542092992"/>
                  </a:ext>
                </a:extLst>
              </a:tr>
            </a:tbl>
          </a:graphicData>
        </a:graphic>
      </p:graphicFrame>
      <p:sp>
        <p:nvSpPr>
          <p:cNvPr id="4" name="Slide Number Placeholder 3">
            <a:extLst>
              <a:ext uri="{FF2B5EF4-FFF2-40B4-BE49-F238E27FC236}">
                <a16:creationId xmlns:a16="http://schemas.microsoft.com/office/drawing/2014/main" id="{879E9EE9-0EF7-4D7B-898B-691105096A9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C597DBE-1437-423E-ABAA-61749548A7CF}"/>
              </a:ext>
            </a:extLst>
          </p:cNvPr>
          <p:cNvSpPr>
            <a:spLocks noGrp="1"/>
          </p:cNvSpPr>
          <p:nvPr>
            <p:ph type="ftr" idx="14"/>
          </p:nvPr>
        </p:nvSpPr>
        <p:spPr/>
        <p:txBody>
          <a:bodyPr/>
          <a:lstStyle/>
          <a:p>
            <a:r>
              <a:rPr lang="en-GB" dirty="0"/>
              <a:t>Binita Gupta (Intel)</a:t>
            </a:r>
          </a:p>
        </p:txBody>
      </p:sp>
      <p:sp>
        <p:nvSpPr>
          <p:cNvPr id="6" name="Date Placeholder 5">
            <a:extLst>
              <a:ext uri="{FF2B5EF4-FFF2-40B4-BE49-F238E27FC236}">
                <a16:creationId xmlns:a16="http://schemas.microsoft.com/office/drawing/2014/main" id="{55137C7A-0AA1-4215-AE94-3B1BD6A902BB}"/>
              </a:ext>
            </a:extLst>
          </p:cNvPr>
          <p:cNvSpPr>
            <a:spLocks noGrp="1"/>
          </p:cNvSpPr>
          <p:nvPr>
            <p:ph type="dt" idx="15"/>
          </p:nvPr>
        </p:nvSpPr>
        <p:spPr/>
        <p:txBody>
          <a:bodyPr/>
          <a:lstStyle/>
          <a:p>
            <a:r>
              <a:rPr lang="en-US"/>
              <a:t>September 2020</a:t>
            </a:r>
            <a:endParaRPr lang="en-GB" dirty="0"/>
          </a:p>
        </p:txBody>
      </p:sp>
    </p:spTree>
    <p:extLst>
      <p:ext uri="{BB962C8B-B14F-4D97-AF65-F5344CB8AC3E}">
        <p14:creationId xmlns:p14="http://schemas.microsoft.com/office/powerpoint/2010/main" val="2954909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5458" y="921604"/>
            <a:ext cx="10361084" cy="380999"/>
          </a:xfrm>
        </p:spPr>
        <p:txBody>
          <a:bodyPr/>
          <a:lstStyle/>
          <a:p>
            <a:r>
              <a:rPr lang="en-US" altLang="en-US" dirty="0"/>
              <a:t>Our Intent with </a:t>
            </a:r>
            <a:r>
              <a:rPr lang="it-IT" dirty="0"/>
              <a:t>11-20/1376r0 report </a:t>
            </a:r>
            <a:endParaRPr lang="en-US" altLang="en-US" dirty="0"/>
          </a:p>
        </p:txBody>
      </p:sp>
      <p:sp>
        <p:nvSpPr>
          <p:cNvPr id="10243" name="Rectangle 3"/>
          <p:cNvSpPr>
            <a:spLocks noGrp="1" noChangeArrowheads="1"/>
          </p:cNvSpPr>
          <p:nvPr>
            <p:ph idx="1"/>
          </p:nvPr>
        </p:nvSpPr>
        <p:spPr>
          <a:xfrm>
            <a:off x="762000" y="1688121"/>
            <a:ext cx="11151658" cy="4545752"/>
          </a:xfrm>
        </p:spPr>
        <p:txBody>
          <a:bodyPr/>
          <a:lstStyle/>
          <a:p>
            <a:pPr lvl="0">
              <a:buFont typeface="Arial" panose="020B0604020202020204" pitchFamily="34" charset="0"/>
              <a:buChar char="•"/>
            </a:pPr>
            <a:r>
              <a:rPr lang="en-US" b="0" dirty="0"/>
              <a:t>It is not our intent to undermine the AANI current process. Our intent is to ensure that AANI (and IEEE 802.11) generates a technically accurate, comprehensive and well-informed report with meaningful proposed next steps on WLAN and 5G interworking.</a:t>
            </a:r>
          </a:p>
          <a:p>
            <a:pPr lvl="0">
              <a:buFont typeface="Arial" panose="020B0604020202020204" pitchFamily="34" charset="0"/>
              <a:buChar char="•"/>
            </a:pPr>
            <a:r>
              <a:rPr lang="en-US" b="0" dirty="0"/>
              <a:t>We tried to integrate our comments into </a:t>
            </a:r>
            <a:r>
              <a:rPr lang="it-IT" b="0" dirty="0"/>
              <a:t>11-20/0013 report,</a:t>
            </a:r>
            <a:r>
              <a:rPr lang="en-US" b="0" dirty="0"/>
              <a:t> but we found that the report </a:t>
            </a:r>
            <a:r>
              <a:rPr lang="it-IT" b="0" dirty="0"/>
              <a:t>would require significant rewrites</a:t>
            </a:r>
            <a:r>
              <a:rPr lang="en-US" b="0" dirty="0"/>
              <a:t> and major updates given the number and severity of issues identified.</a:t>
            </a:r>
          </a:p>
          <a:p>
            <a:pPr lvl="0">
              <a:buFont typeface="Arial" panose="020B0604020202020204" pitchFamily="34" charset="0"/>
              <a:buChar char="•"/>
            </a:pPr>
            <a:r>
              <a:rPr lang="en-US" b="0" dirty="0"/>
              <a:t>Our submitted report </a:t>
            </a:r>
            <a:r>
              <a:rPr lang="it-IT" b="0" dirty="0"/>
              <a:t>11-20/1376r0 </a:t>
            </a:r>
            <a:r>
              <a:rPr lang="en-US" b="0" dirty="0"/>
              <a:t>is a genuine and good faith attempt to be constructive to the current AANI activities and our intent is to help AANI and IEEE to publish an accurate and well-informed report.  </a:t>
            </a:r>
          </a:p>
          <a:p>
            <a:pPr marL="857250" lvl="1" indent="-457200">
              <a:buFont typeface="Arial" panose="020B0604020202020204" pitchFamily="34" charset="0"/>
              <a:buChar char="•"/>
            </a:pPr>
            <a:endParaRPr lang="en-US" altLang="en-US" b="0" dirty="0"/>
          </a:p>
          <a:p>
            <a:pPr marL="457200" indent="-457200">
              <a:buFont typeface="Arial" panose="020B0604020202020204" pitchFamily="34" charset="0"/>
              <a:buChar char="•"/>
            </a:pPr>
            <a:endParaRPr lang="en-US" altLang="en-US" b="0" dirty="0"/>
          </a:p>
          <a:p>
            <a:pPr marL="457200" indent="-457200">
              <a:buFont typeface="Arial" panose="020B0604020202020204" pitchFamily="34" charset="0"/>
              <a:buChar char="•"/>
            </a:pPr>
            <a:endParaRPr lang="en-US" altLang="en-US" b="0" dirty="0"/>
          </a:p>
          <a:p>
            <a:pPr marL="457200" indent="-457200">
              <a:buFont typeface="Arial" panose="020B0604020202020204" pitchFamily="34" charset="0"/>
              <a:buChar char="•"/>
            </a:pPr>
            <a:endParaRPr lang="en-US" altLang="en-US" b="0" dirty="0"/>
          </a:p>
          <a:p>
            <a:pPr marL="457200" indent="-457200">
              <a:buFont typeface="Arial" panose="020B0604020202020204" pitchFamily="34" charset="0"/>
              <a:buChar char="•"/>
            </a:pPr>
            <a:endParaRPr lang="en-US" altLang="en-US" b="0" dirty="0"/>
          </a:p>
          <a:p>
            <a:pPr marL="457200" indent="-457200">
              <a:buFont typeface="Arial" panose="020B0604020202020204" pitchFamily="34" charset="0"/>
              <a:buChar char="•"/>
            </a:pPr>
            <a:endParaRPr lang="en-US" altLang="en-US" sz="2800" dirty="0"/>
          </a:p>
        </p:txBody>
      </p:sp>
      <p:sp>
        <p:nvSpPr>
          <p:cNvPr id="3" name="Footer Placeholder 2"/>
          <p:cNvSpPr>
            <a:spLocks noGrp="1"/>
          </p:cNvSpPr>
          <p:nvPr>
            <p:ph type="ftr" idx="14"/>
          </p:nvPr>
        </p:nvSpPr>
        <p:spPr/>
        <p:txBody>
          <a:bodyPr/>
          <a:lstStyle/>
          <a:p>
            <a:r>
              <a:rPr lang="en-GB" dirty="0"/>
              <a:t>Binita Gupta (Intel))</a:t>
            </a:r>
          </a:p>
        </p:txBody>
      </p:sp>
      <p:sp>
        <p:nvSpPr>
          <p:cNvPr id="2" name="Date Placeholder 1"/>
          <p:cNvSpPr>
            <a:spLocks noGrp="1"/>
          </p:cNvSpPr>
          <p:nvPr>
            <p:ph type="dt" idx="15"/>
          </p:nvPr>
        </p:nvSpPr>
        <p:spPr/>
        <p:txBody>
          <a:bodyPr/>
          <a:lstStyle/>
          <a:p>
            <a:r>
              <a:rPr lang="en-US"/>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7980980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dcmitype/"/>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schemas.microsoft.com/office/infopath/2007/PartnerControl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47507</TotalTime>
  <Words>1038</Words>
  <Application>Microsoft Office PowerPoint</Application>
  <PresentationFormat>Widescreen</PresentationFormat>
  <Paragraphs>103</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Setting context for submission 11-20/1376r0  ‘Technical report on the interworking between 3GPP 5G system and WLAN’</vt:lpstr>
      <vt:lpstr>Abstract</vt:lpstr>
      <vt:lpstr>Why we submitted 11-20/1376r0 report (1/2) </vt:lpstr>
      <vt:lpstr>Why we submitted 11-20/1376r0 report (2/2) </vt:lpstr>
      <vt:lpstr>Main Issues we see with 11-20/0013 Report (1/2)</vt:lpstr>
      <vt:lpstr>Main Issues we see with 11-20/0013 Report (2/2)</vt:lpstr>
      <vt:lpstr>Our Intent with 11-20/1376r0 report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11-20-1425-00-AANI-aani-sc-teleconference-agenda-8-September-2020</dc:title>
  <dc:creator>Levy, Joseph</dc:creator>
  <cp:keywords>CTPClassification=CTP_NT</cp:keywords>
  <cp:lastModifiedBy>Gupta, Binita</cp:lastModifiedBy>
  <cp:revision>467</cp:revision>
  <cp:lastPrinted>1601-01-01T00:00:00Z</cp:lastPrinted>
  <dcterms:created xsi:type="dcterms:W3CDTF">2017-06-02T20:57:23Z</dcterms:created>
  <dcterms:modified xsi:type="dcterms:W3CDTF">2020-09-15T03:57:37Z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7fdca1da-111a-4ab7-8151-c407ab9cb012</vt:lpwstr>
  </property>
  <property fmtid="{D5CDD505-2E9C-101B-9397-08002B2CF9AE}" pid="4" name="CTP_TimeStamp">
    <vt:lpwstr>2020-09-15 03:57:36Z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