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3" r:id="rId2"/>
    <p:sldId id="314" r:id="rId3"/>
    <p:sldId id="258" r:id="rId4"/>
    <p:sldId id="275" r:id="rId5"/>
    <p:sldId id="272" r:id="rId6"/>
    <p:sldId id="278" r:id="rId7"/>
    <p:sldId id="280" r:id="rId8"/>
    <p:sldId id="274" r:id="rId9"/>
    <p:sldId id="284" r:id="rId10"/>
    <p:sldId id="289" r:id="rId11"/>
    <p:sldId id="290" r:id="rId12"/>
    <p:sldId id="293" r:id="rId13"/>
    <p:sldId id="279" r:id="rId14"/>
    <p:sldId id="309" r:id="rId15"/>
    <p:sldId id="310" r:id="rId16"/>
    <p:sldId id="306" r:id="rId17"/>
    <p:sldId id="312" r:id="rId18"/>
    <p:sldId id="311" r:id="rId19"/>
    <p:sldId id="304" r:id="rId20"/>
    <p:sldId id="276" r:id="rId21"/>
    <p:sldId id="316" r:id="rId22"/>
    <p:sldId id="277" r:id="rId23"/>
    <p:sldId id="315" r:id="rId24"/>
    <p:sldId id="318" r:id="rId25"/>
    <p:sldId id="320" r:id="rId2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WITA Ardimas" initials="PA" lastIdx="5" clrIdx="0">
    <p:extLst>
      <p:ext uri="{19B8F6BF-5375-455C-9EA6-DF929625EA0E}">
        <p15:presenceInfo xmlns:p15="http://schemas.microsoft.com/office/powerpoint/2012/main" userId="S::s1600157@ed.ac.uk::54e7c4fd-50ac-4402-903c-444b6f5e44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94"/>
  </p:normalViewPr>
  <p:slideViewPr>
    <p:cSldViewPr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1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3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6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Ardimas Purwita (University of Edinburgh)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Ardimas Purwita (University of Edinburgh)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802.11-20/1449r2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share/AF1QipNTcH1Fe5Yqsj92M-nTI-5Ks7mOoES7_cAVPSmrp2qGaZV5O4sW2eqUEnda-EbKwQ/photo/AF1QipNv5hXvyyJYri_C17R3GPwhMryHYtJgPiYyFurH?key=SXFPdkwwZldoNFFoQWlCNHRQWDNrRHNsTzFqckJ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share/AF1QipNTcH1Fe5Yqsj92M-nTI-5Ks7mOoES7_cAVPSmrp2qGaZV5O4sW2eqUEnda-EbKwQ/photo/AF1QipPX0cHX0Fjegiyonlfp2iP1PIEUOE8Pl01ld_g8?key=SXFPdkwwZldoNFFoQWlCNHRQWDNrRHNsTzFqckJ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1C72EFB8-E663-429D-BD45-6E31DE434475}"/>
              </a:ext>
            </a:extLst>
          </p:cNvPr>
          <p:cNvSpPr txBox="1">
            <a:spLocks/>
          </p:cNvSpPr>
          <p:nvPr/>
        </p:nvSpPr>
        <p:spPr bwMode="auto">
          <a:xfrm>
            <a:off x="914400" y="469900"/>
            <a:ext cx="103632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Proposals and related work on Center Frequency for the Common Mode Mandatory PHY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5097A9EE-07CB-40BE-B947-1A858BE4B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195152"/>
              </p:ext>
            </p:extLst>
          </p:nvPr>
        </p:nvGraphicFramePr>
        <p:xfrm>
          <a:off x="1208088" y="2274888"/>
          <a:ext cx="9671050" cy="526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10439485" imgH="5673803" progId="Word.Document.8">
                  <p:embed/>
                </p:oleObj>
              </mc:Choice>
              <mc:Fallback>
                <p:oleObj name="Document" r:id="rId3" imgW="10439485" imgH="5673803" progId="Word.Documen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5097A9EE-07CB-40BE-B947-1A858BE4B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274888"/>
                        <a:ext cx="9671050" cy="5262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2C9DAEC4-77C3-491D-8FDF-077520460AAE}"/>
              </a:ext>
            </a:extLst>
          </p:cNvPr>
          <p:cNvSpPr txBox="1"/>
          <p:nvPr/>
        </p:nvSpPr>
        <p:spPr>
          <a:xfrm>
            <a:off x="1039855" y="2375174"/>
            <a:ext cx="1355641" cy="40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spAutoFit/>
          </a:bodyPr>
          <a:lstStyle>
            <a:lvl1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/>
            </a:lvl1pPr>
          </a:lstStyle>
          <a:p>
            <a:r>
              <a:rPr dirty="0">
                <a:solidFill>
                  <a:schemeClr val="tx1"/>
                </a:solidFill>
              </a:rPr>
              <a:t>Authors: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E84A7D8-3C26-41EB-B8A3-93EEC4760049}"/>
              </a:ext>
            </a:extLst>
          </p:cNvPr>
          <p:cNvSpPr txBox="1">
            <a:spLocks/>
          </p:cNvSpPr>
          <p:nvPr/>
        </p:nvSpPr>
        <p:spPr bwMode="auto">
          <a:xfrm>
            <a:off x="1828800" y="1800622"/>
            <a:ext cx="8534400" cy="476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/>
            </a:pPr>
            <a:r>
              <a:rPr lang="en-GB" sz="2000" kern="0" dirty="0"/>
              <a:t>Date:</a:t>
            </a:r>
            <a:r>
              <a:rPr lang="en-GB" sz="2000" b="0" kern="0" dirty="0"/>
              <a:t> 2020-09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A17952F-7D2B-4013-93BD-98B32A29ED5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757DF41-AB22-46A0-B240-36D0942408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D3FF2D8-5969-42AE-865A-3C042838C2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48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(3)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80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47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632355"/>
            <a:ext cx="4102100" cy="3076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47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556" y="3406971"/>
            <a:ext cx="4050454" cy="30378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2584984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(4)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160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96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688" y="2392348"/>
            <a:ext cx="4102100" cy="3076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97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925" y="3361222"/>
            <a:ext cx="3954080" cy="295614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3768817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3CC8DA-F41D-3449-AC6E-F7B582ABB6F6}"/>
              </a:ext>
            </a:extLst>
          </p:cNvPr>
          <p:cNvGraphicFramePr>
            <a:graphicFrameLocks/>
          </p:cNvGraphicFramePr>
          <p:nvPr/>
        </p:nvGraphicFramePr>
        <p:xfrm>
          <a:off x="909065" y="1648163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(-24.63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(-22.26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46 (-21.11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86 (-20.55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7230989A-C2EF-204D-9B6E-8AAA17576D03}"/>
              </a:ext>
            </a:extLst>
          </p:cNvPr>
          <p:cNvGraphicFramePr>
            <a:graphicFrameLocks/>
          </p:cNvGraphicFramePr>
          <p:nvPr/>
        </p:nvGraphicFramePr>
        <p:xfrm>
          <a:off x="6479757" y="1629754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 (-28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 (-23.89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 (-21.92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90 (-20.96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09A5ABF3-535E-6946-93B3-37F067B4F4E9}"/>
              </a:ext>
            </a:extLst>
          </p:cNvPr>
          <p:cNvGraphicFramePr>
            <a:graphicFrameLocks/>
          </p:cNvGraphicFramePr>
          <p:nvPr/>
        </p:nvGraphicFramePr>
        <p:xfrm>
          <a:off x="6479757" y="3645024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(-33.05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 (-26.35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 (-23.14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 (-21.56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C33F3B29-FA72-8C45-8688-52D21807744B}"/>
              </a:ext>
            </a:extLst>
          </p:cNvPr>
          <p:cNvGraphicFramePr>
            <a:graphicFrameLocks/>
          </p:cNvGraphicFramePr>
          <p:nvPr/>
        </p:nvGraphicFramePr>
        <p:xfrm>
          <a:off x="901370" y="3660735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 (-31.37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 (-25.53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 (-22.73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 94 (-21.36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C48CEC87-7299-E247-B15A-6AD1694EE2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906" y="5661248"/>
            <a:ext cx="10489878" cy="472762"/>
          </a:xfrm>
          <a:ln/>
        </p:spPr>
        <p:txBody>
          <a:bodyPr/>
          <a:lstStyle/>
          <a:p>
            <a:pPr marL="0" indent="0"/>
            <a:r>
              <a:rPr lang="en-GB" sz="1400" dirty="0"/>
              <a:t>Notes: Red means the corresponding </a:t>
            </a:r>
            <a:r>
              <a:rPr lang="en-GB" sz="1400" dirty="0" err="1"/>
              <a:t>Δ</a:t>
            </a:r>
            <a:r>
              <a:rPr lang="en-GB" sz="1400" dirty="0"/>
              <a:t> results in an nonoptimal performance. The criterion is based on the following limits, which are based on the intermediate results (see the previous page).</a:t>
            </a:r>
          </a:p>
          <a:p>
            <a:pPr marL="0" indent="0"/>
            <a:r>
              <a:rPr lang="en-GB" sz="1400" dirty="0"/>
              <a:t>{</a:t>
            </a:r>
            <a:r>
              <a:rPr lang="en-GB" sz="1400" dirty="0" err="1"/>
              <a:t>BW,Limit</a:t>
            </a:r>
            <a:r>
              <a:rPr lang="en-GB" sz="1400" dirty="0"/>
              <a:t> in </a:t>
            </a:r>
            <a:r>
              <a:rPr lang="en-GB" sz="1400" dirty="0" err="1"/>
              <a:t>dBr</a:t>
            </a:r>
            <a:r>
              <a:rPr lang="en-GB" sz="1400" dirty="0"/>
              <a:t>} = {20 MHz, -21.68 </a:t>
            </a:r>
            <a:r>
              <a:rPr lang="en-GB" sz="1400" dirty="0" err="1"/>
              <a:t>dBr</a:t>
            </a:r>
            <a:r>
              <a:rPr lang="en-GB" sz="1400" dirty="0"/>
              <a:t>}, {40 MHz, -21.43 </a:t>
            </a:r>
            <a:r>
              <a:rPr lang="en-GB" sz="1400" dirty="0" err="1"/>
              <a:t>dBr</a:t>
            </a:r>
            <a:r>
              <a:rPr lang="en-GB" sz="1400" dirty="0"/>
              <a:t>}, {80 MHz, -21.32 </a:t>
            </a:r>
            <a:r>
              <a:rPr lang="en-GB" sz="1400" dirty="0" err="1"/>
              <a:t>dBr</a:t>
            </a:r>
            <a:r>
              <a:rPr lang="en-GB" sz="1400" dirty="0"/>
              <a:t>}, {160 MHz, -21.56 </a:t>
            </a:r>
            <a:r>
              <a:rPr lang="en-GB" sz="1400" dirty="0" err="1"/>
              <a:t>dBr</a:t>
            </a:r>
            <a:r>
              <a:rPr lang="en-GB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0780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Experimental valid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Experimental validation</a:t>
            </a:r>
          </a:p>
        </p:txBody>
      </p:sp>
      <p:sp>
        <p:nvSpPr>
          <p:cNvPr id="356" name="Experimental validation is done on the centre frequency for the common mode mandatory PHY for 20 MHz and 40 MHz channels."/>
          <p:cNvSpPr txBox="1">
            <a:spLocks noGrp="1"/>
          </p:cNvSpPr>
          <p:nvPr>
            <p:ph type="body" idx="1"/>
          </p:nvPr>
        </p:nvSpPr>
        <p:spPr>
          <a:xfrm>
            <a:off x="915458" y="2056607"/>
            <a:ext cx="10361084" cy="4113213"/>
          </a:xfrm>
          <a:prstGeom prst="rect">
            <a:avLst/>
          </a:prstGeom>
        </p:spPr>
        <p:txBody>
          <a:bodyPr/>
          <a:lstStyle>
            <a:lvl1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dirty="0"/>
              <a:t>Experimental validation is done on the </a:t>
            </a:r>
            <a:r>
              <a:rPr dirty="0" err="1"/>
              <a:t>cente</a:t>
            </a:r>
            <a:r>
              <a:rPr lang="en-GB" dirty="0"/>
              <a:t>r</a:t>
            </a:r>
            <a:r>
              <a:rPr dirty="0"/>
              <a:t> frequency for the common mode mandatory PHY for 20 MHz and 40 MHz channels.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EA9C8-2D63-4479-B9C8-95B7439614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0C4A7-73B5-4CCB-92AF-B6495F7D29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87B5E4-F29C-409B-B44C-72068F9CD1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87DC-7D45-6242-9C8D-F452CF18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7BC14-ACFE-A146-A502-32740CA00A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0203-68B8-EC4D-A28E-264AF61317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703A80-EF66-1E45-9931-16CA0CBE6F3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8C758-7269-874F-8701-0F193C01740A}"/>
              </a:ext>
            </a:extLst>
          </p:cNvPr>
          <p:cNvSpPr/>
          <p:nvPr/>
        </p:nvSpPr>
        <p:spPr bwMode="auto">
          <a:xfrm>
            <a:off x="1194841" y="3146354"/>
            <a:ext cx="2888067" cy="15992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15B91F-35D2-864B-A783-97056B88DF3E}"/>
              </a:ext>
            </a:extLst>
          </p:cNvPr>
          <p:cNvSpPr/>
          <p:nvPr/>
        </p:nvSpPr>
        <p:spPr bwMode="auto">
          <a:xfrm>
            <a:off x="1922668" y="3299884"/>
            <a:ext cx="504056" cy="12921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2033C-7097-614F-B9BB-B0E0A567A7FE}"/>
              </a:ext>
            </a:extLst>
          </p:cNvPr>
          <p:cNvSpPr txBox="1"/>
          <p:nvPr/>
        </p:nvSpPr>
        <p:spPr>
          <a:xfrm rot="5400000">
            <a:off x="1641829" y="3745903"/>
            <a:ext cx="110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AC722-0934-5741-AD46-9ED060A666FF}"/>
              </a:ext>
            </a:extLst>
          </p:cNvPr>
          <p:cNvSpPr txBox="1"/>
          <p:nvPr/>
        </p:nvSpPr>
        <p:spPr>
          <a:xfrm>
            <a:off x="80060" y="2952032"/>
            <a:ext cx="515975" cy="1987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wordArtVert" wrap="none" tIns="0" bIns="0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Laptop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2D8B5-262E-BF41-9E14-104D2CFD30F3}"/>
              </a:ext>
            </a:extLst>
          </p:cNvPr>
          <p:cNvSpPr txBox="1"/>
          <p:nvPr/>
        </p:nvSpPr>
        <p:spPr>
          <a:xfrm>
            <a:off x="603172" y="358794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eth0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171D9-4434-6D49-BC50-FDDE2CE8D700}"/>
              </a:ext>
            </a:extLst>
          </p:cNvPr>
          <p:cNvSpPr txBox="1"/>
          <p:nvPr/>
        </p:nvSpPr>
        <p:spPr>
          <a:xfrm>
            <a:off x="1137415" y="4769494"/>
            <a:ext cx="310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SBC + RF down-conversion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AF0298-47FA-1D40-90E7-722711423F21}"/>
              </a:ext>
            </a:extLst>
          </p:cNvPr>
          <p:cNvSpPr/>
          <p:nvPr/>
        </p:nvSpPr>
        <p:spPr bwMode="auto">
          <a:xfrm>
            <a:off x="2824050" y="3299884"/>
            <a:ext cx="1042834" cy="12921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89CFB-8DC6-9E41-A7B6-12C773A332CE}"/>
              </a:ext>
            </a:extLst>
          </p:cNvPr>
          <p:cNvSpPr txBox="1"/>
          <p:nvPr/>
        </p:nvSpPr>
        <p:spPr>
          <a:xfrm rot="5400000">
            <a:off x="2796389" y="3592015"/>
            <a:ext cx="1308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Down-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conversion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7C978A-C08A-A646-980C-CABEEB377E4B}"/>
              </a:ext>
            </a:extLst>
          </p:cNvPr>
          <p:cNvSpPr txBox="1"/>
          <p:nvPr/>
        </p:nvSpPr>
        <p:spPr>
          <a:xfrm>
            <a:off x="2008791" y="2652105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 GHz band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10C1B9-2E5C-194A-9A5B-DF53020ECF7C}"/>
              </a:ext>
            </a:extLst>
          </p:cNvPr>
          <p:cNvCxnSpPr>
            <a:cxnSpLocks/>
          </p:cNvCxnSpPr>
          <p:nvPr/>
        </p:nvCxnSpPr>
        <p:spPr bwMode="auto">
          <a:xfrm>
            <a:off x="2426724" y="3945958"/>
            <a:ext cx="39732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185A62-3DBD-514F-B0AC-278E325565E0}"/>
              </a:ext>
            </a:extLst>
          </p:cNvPr>
          <p:cNvCxnSpPr>
            <a:cxnSpLocks/>
          </p:cNvCxnSpPr>
          <p:nvPr/>
        </p:nvCxnSpPr>
        <p:spPr bwMode="auto">
          <a:xfrm>
            <a:off x="675418" y="3945958"/>
            <a:ext cx="52403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0C813B6E-22D9-7F45-A9F6-7EB5D4DE995D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2188983" y="3400563"/>
            <a:ext cx="878489" cy="40400"/>
          </a:xfrm>
          <a:prstGeom prst="curvedConnector3">
            <a:avLst/>
          </a:prstGeom>
          <a:ln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6007D35-C8F1-5F49-A1A6-6F3136DCEFF4}"/>
              </a:ext>
            </a:extLst>
          </p:cNvPr>
          <p:cNvSpPr txBox="1"/>
          <p:nvPr/>
        </p:nvSpPr>
        <p:spPr>
          <a:xfrm>
            <a:off x="4082908" y="359042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58B5EE-A11F-F445-B894-32E8BF411E7A}"/>
              </a:ext>
            </a:extLst>
          </p:cNvPr>
          <p:cNvSpPr txBox="1"/>
          <p:nvPr/>
        </p:nvSpPr>
        <p:spPr>
          <a:xfrm rot="5400000">
            <a:off x="4352679" y="3653571"/>
            <a:ext cx="104708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OWC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Front-end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468326-20BA-3E48-89AA-0D0B2FEC991B}"/>
              </a:ext>
            </a:extLst>
          </p:cNvPr>
          <p:cNvCxnSpPr>
            <a:cxnSpLocks/>
          </p:cNvCxnSpPr>
          <p:nvPr/>
        </p:nvCxnSpPr>
        <p:spPr bwMode="auto">
          <a:xfrm>
            <a:off x="3866884" y="3945958"/>
            <a:ext cx="71694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E7878BD-2977-4A94-B78F-482182ABCFB0}"/>
              </a:ext>
            </a:extLst>
          </p:cNvPr>
          <p:cNvGrpSpPr/>
          <p:nvPr/>
        </p:nvGrpSpPr>
        <p:grpSpPr>
          <a:xfrm>
            <a:off x="5231904" y="3529978"/>
            <a:ext cx="1728192" cy="1051150"/>
            <a:chOff x="5247907" y="3633337"/>
            <a:chExt cx="1728192" cy="1051150"/>
          </a:xfrm>
        </p:grpSpPr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9AA5E96-38CA-AA42-8980-89BCC344FC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8491" y="3900136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F8FE8694-B16F-944D-B771-8BFD34EE44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4094355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C3607CAC-26CD-D141-8123-5A3AA60DCD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4353417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FE8CBDC4-D690-DB4A-8E09-67C11036F2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3633337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D90880F-743B-EF4C-9E43-E9F92E43EE7C}"/>
              </a:ext>
            </a:extLst>
          </p:cNvPr>
          <p:cNvSpPr txBox="1"/>
          <p:nvPr/>
        </p:nvSpPr>
        <p:spPr>
          <a:xfrm>
            <a:off x="5515981" y="3099748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70 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CB6187-2773-4993-BA13-D173784C2ADF}"/>
              </a:ext>
            </a:extLst>
          </p:cNvPr>
          <p:cNvSpPr txBox="1"/>
          <p:nvPr/>
        </p:nvSpPr>
        <p:spPr>
          <a:xfrm rot="5400000">
            <a:off x="5713714" y="4715365"/>
            <a:ext cx="445955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CBF416-D824-4976-AC57-87544FCDED13}"/>
              </a:ext>
            </a:extLst>
          </p:cNvPr>
          <p:cNvSpPr txBox="1"/>
          <p:nvPr/>
        </p:nvSpPr>
        <p:spPr>
          <a:xfrm>
            <a:off x="3433792" y="5708799"/>
            <a:ext cx="161029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Oscilloscope 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515997B-C26A-4AD7-80B6-911E18873777}"/>
              </a:ext>
            </a:extLst>
          </p:cNvPr>
          <p:cNvCxnSpPr>
            <a:stCxn id="58" idx="3"/>
            <a:endCxn id="56" idx="3"/>
          </p:cNvCxnSpPr>
          <p:nvPr/>
        </p:nvCxnSpPr>
        <p:spPr bwMode="auto">
          <a:xfrm flipV="1">
            <a:off x="5044085" y="5107620"/>
            <a:ext cx="892607" cy="770456"/>
          </a:xfrm>
          <a:prstGeom prst="bentConnector2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3EF9F7-5D54-47A2-99D3-A40578184373}"/>
              </a:ext>
            </a:extLst>
          </p:cNvPr>
          <p:cNvSpPr txBox="1"/>
          <p:nvPr/>
        </p:nvSpPr>
        <p:spPr>
          <a:xfrm rot="5400000">
            <a:off x="881880" y="3776681"/>
            <a:ext cx="1349077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CPU/host 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F359A6F-1229-4AF7-9311-2D17577DB9DA}"/>
              </a:ext>
            </a:extLst>
          </p:cNvPr>
          <p:cNvCxnSpPr>
            <a:cxnSpLocks/>
          </p:cNvCxnSpPr>
          <p:nvPr/>
        </p:nvCxnSpPr>
        <p:spPr bwMode="auto">
          <a:xfrm>
            <a:off x="1725696" y="3935746"/>
            <a:ext cx="19697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27BF688-3FEB-470D-B517-4F0D968CA88B}"/>
              </a:ext>
            </a:extLst>
          </p:cNvPr>
          <p:cNvGrpSpPr/>
          <p:nvPr/>
        </p:nvGrpSpPr>
        <p:grpSpPr>
          <a:xfrm>
            <a:off x="7031184" y="2977584"/>
            <a:ext cx="4988631" cy="2176173"/>
            <a:chOff x="7106353" y="3117556"/>
            <a:chExt cx="4988631" cy="217617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3F3A91D-CDF0-8F45-B306-8ECB5D20DB12}"/>
                </a:ext>
              </a:extLst>
            </p:cNvPr>
            <p:cNvSpPr/>
            <p:nvPr/>
          </p:nvSpPr>
          <p:spPr bwMode="auto">
            <a:xfrm>
              <a:off x="8136737" y="3311878"/>
              <a:ext cx="2808790" cy="159920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5D6C01-3801-A843-9434-BF590CF58CDB}"/>
                </a:ext>
              </a:extLst>
            </p:cNvPr>
            <p:cNvSpPr/>
            <p:nvPr/>
          </p:nvSpPr>
          <p:spPr bwMode="auto">
            <a:xfrm>
              <a:off x="9804373" y="3465408"/>
              <a:ext cx="504056" cy="129214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F3F4A3B-0C9F-044A-80F1-CBBD1E2410C7}"/>
                </a:ext>
              </a:extLst>
            </p:cNvPr>
            <p:cNvSpPr txBox="1"/>
            <p:nvPr/>
          </p:nvSpPr>
          <p:spPr>
            <a:xfrm rot="5400000">
              <a:off x="9523534" y="3911427"/>
              <a:ext cx="1108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802.11ac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D566139-B4E3-5440-88BC-329CA22BDFE8}"/>
                </a:ext>
              </a:extLst>
            </p:cNvPr>
            <p:cNvSpPr/>
            <p:nvPr/>
          </p:nvSpPr>
          <p:spPr bwMode="auto">
            <a:xfrm>
              <a:off x="8329050" y="3465408"/>
              <a:ext cx="1042834" cy="129214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4A50A0-227B-4E45-8359-7DC373D49A36}"/>
                </a:ext>
              </a:extLst>
            </p:cNvPr>
            <p:cNvSpPr txBox="1"/>
            <p:nvPr/>
          </p:nvSpPr>
          <p:spPr>
            <a:xfrm rot="5400000">
              <a:off x="8301389" y="3757539"/>
              <a:ext cx="13083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Up-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conversion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A291D9F-28BB-AE48-A00B-E39C12B80E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01067" y="4111482"/>
              <a:ext cx="627983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9DC4985-B720-8949-85EA-44ACC637AA5A}"/>
                </a:ext>
              </a:extLst>
            </p:cNvPr>
            <p:cNvSpPr txBox="1"/>
            <p:nvPr/>
          </p:nvSpPr>
          <p:spPr>
            <a:xfrm>
              <a:off x="7688478" y="3599869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fc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161B47D-6B02-9D4E-94C1-9BC465BB54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71884" y="4111482"/>
              <a:ext cx="397326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5A575154-78D5-A744-92E0-1CB168712622}"/>
                </a:ext>
              </a:extLst>
            </p:cNvPr>
            <p:cNvCxnSpPr>
              <a:cxnSpLocks/>
              <a:endCxn id="106" idx="2"/>
            </p:cNvCxnSpPr>
            <p:nvPr/>
          </p:nvCxnSpPr>
          <p:spPr bwMode="auto">
            <a:xfrm rot="16200000" flipV="1">
              <a:off x="9067507" y="3625994"/>
              <a:ext cx="942924" cy="57045"/>
            </a:xfrm>
            <a:prstGeom prst="curvedConnector3">
              <a:avLst/>
            </a:prstGeom>
            <a:ln>
              <a:solidFill>
                <a:schemeClr val="accent2"/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DC9875-5880-5241-8DF1-60C2D3C20361}"/>
                </a:ext>
              </a:extLst>
            </p:cNvPr>
            <p:cNvSpPr txBox="1"/>
            <p:nvPr/>
          </p:nvSpPr>
          <p:spPr>
            <a:xfrm>
              <a:off x="8117276" y="4893619"/>
              <a:ext cx="27863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SBC + RF up-conversion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9014376-B610-C24E-99B4-A48FD1C1370F}"/>
                </a:ext>
              </a:extLst>
            </p:cNvPr>
            <p:cNvSpPr txBox="1"/>
            <p:nvPr/>
          </p:nvSpPr>
          <p:spPr>
            <a:xfrm>
              <a:off x="10944865" y="369871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eth0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DA40FE7-822D-8D4D-8566-A06E83D2A6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45527" y="4102907"/>
              <a:ext cx="633482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2774A2C-7824-446D-A552-76CCA3C919B9}"/>
                </a:ext>
              </a:extLst>
            </p:cNvPr>
            <p:cNvSpPr txBox="1"/>
            <p:nvPr/>
          </p:nvSpPr>
          <p:spPr>
            <a:xfrm rot="5400000">
              <a:off x="6875200" y="3819095"/>
              <a:ext cx="1047082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OWC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 Front-end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27E627A-C52A-4C69-93CD-8E5929CB457A}"/>
                </a:ext>
              </a:extLst>
            </p:cNvPr>
            <p:cNvSpPr txBox="1"/>
            <p:nvPr/>
          </p:nvSpPr>
          <p:spPr>
            <a:xfrm>
              <a:off x="11579009" y="3117556"/>
              <a:ext cx="515975" cy="19878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vert="wordArtVert" wrap="none" tIns="0" bIns="0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Laptop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E307344-6FDF-439A-B333-095AB41312F5}"/>
                </a:ext>
              </a:extLst>
            </p:cNvPr>
            <p:cNvSpPr txBox="1"/>
            <p:nvPr/>
          </p:nvSpPr>
          <p:spPr>
            <a:xfrm rot="5400000">
              <a:off x="10005068" y="3942205"/>
              <a:ext cx="1349077" cy="3385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CPU/host 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6E493F0-6B08-4BCC-91F8-9903BCE972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08429" y="4108181"/>
              <a:ext cx="201901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F18D1F6-DF80-4A8E-92B7-9AAA537BC7B8}"/>
              </a:ext>
            </a:extLst>
          </p:cNvPr>
          <p:cNvSpPr txBox="1"/>
          <p:nvPr/>
        </p:nvSpPr>
        <p:spPr>
          <a:xfrm>
            <a:off x="8722582" y="2642973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 GHz band</a:t>
            </a:r>
          </a:p>
        </p:txBody>
      </p:sp>
    </p:spTree>
    <p:extLst>
      <p:ext uri="{BB962C8B-B14F-4D97-AF65-F5344CB8AC3E}">
        <p14:creationId xmlns:p14="http://schemas.microsoft.com/office/powerpoint/2010/main" val="169736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495-DFF5-4C68-ABD4-77C98B6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Setup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C0F-67B2-45C7-AF2B-C97BC06C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https://photos.google.com/share/AF1QipNTcH1Fe5Yqsj92M-nTI-5Ks7mOoES7_cAVPSmrp2qGaZV5O4sW2eqUEnda-EbKwQ/photo/AF1QipNv5hXvyyJYri_C17R3GPwhMryHYtJgPiYyFurH?key=SXFPdkwwZldoNFFoQWlCNHRQWDNrRHNsTzFqckJn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069D-B9E6-45E6-984F-ED69F3312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03E-D7B0-48E7-8093-B94EEDB799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10C68B-F0A2-4B1D-9C80-E12F2A5F83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97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4ACA-281A-BE4F-9301-BFD53F17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3954-DEFA-9C42-A7F0-24386C1A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2880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Using an 802.11ac chipset and a down-conversion, we obtain the following </a:t>
            </a:r>
            <a:r>
              <a:rPr lang="en-US" sz="2300" i="1" dirty="0"/>
              <a:t>optical</a:t>
            </a:r>
            <a:r>
              <a:rPr lang="en-US" sz="2300" dirty="0"/>
              <a:t> spectrum, for example, with fc =12.5 MHz and fc = 111.25 MHz, respectively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668A7-9DA8-094C-8027-E8F672528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5B3F-D984-E24F-AD90-069E96C823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97FBE-5A89-034B-A534-733E6A9ACB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pic>
        <p:nvPicPr>
          <p:cNvPr id="10" name="Picture 9" descr="A picture containing green, clock, monitor, holding&#10;&#10;Description automatically generated">
            <a:extLst>
              <a:ext uri="{FF2B5EF4-FFF2-40B4-BE49-F238E27FC236}">
                <a16:creationId xmlns:a16="http://schemas.microsoft.com/office/drawing/2014/main" id="{C53E21D0-8183-2847-8CB0-A927AB49F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88" y="2887661"/>
            <a:ext cx="4520722" cy="3249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11C205-8DCF-1743-B542-8B25E99C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916357"/>
            <a:ext cx="4520722" cy="31918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F4BC0C-8BD3-407D-8371-8B1EC4B1BBFB}"/>
              </a:ext>
            </a:extLst>
          </p:cNvPr>
          <p:cNvSpPr/>
          <p:nvPr/>
        </p:nvSpPr>
        <p:spPr bwMode="auto">
          <a:xfrm>
            <a:off x="5193878" y="3861047"/>
            <a:ext cx="758106" cy="28803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B77A3-98E7-41AA-A291-5E844ED362D9}"/>
              </a:ext>
            </a:extLst>
          </p:cNvPr>
          <p:cNvSpPr/>
          <p:nvPr/>
        </p:nvSpPr>
        <p:spPr bwMode="auto">
          <a:xfrm>
            <a:off x="9806118" y="3834882"/>
            <a:ext cx="758106" cy="31419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29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495-DFF5-4C68-ABD4-77C98B6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video for 21 MHz centre freq.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C0F-67B2-45C7-AF2B-C97BC06C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https://photos.google.com/share/AF1QipNTcH1Fe5Yqsj92M-nTI-5Ks7mOoES7_cAVPSmrp2qGaZV5O4sW2eqUEnda-EbKwQ/photo/AF1QipPX0cHX0Fjegiyonlfp2iP1PIEUOE8Pl01ld_g8?key=SXFPdkwwZldoNFFoQWlCNHRQWDNrRHNsTzFqckJn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069D-B9E6-45E6-984F-ED69F3312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03E-D7B0-48E7-8093-B94EEDB799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10C68B-F0A2-4B1D-9C80-E12F2A5F83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3BF-467C-6942-8370-E4F6764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BW = 20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E5FA-FD7D-5545-847A-FA82CAA9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941168"/>
            <a:ext cx="10361084" cy="1153246"/>
          </a:xfrm>
        </p:spPr>
        <p:txBody>
          <a:bodyPr/>
          <a:lstStyle/>
          <a:p>
            <a:r>
              <a:rPr lang="en-US" dirty="0"/>
              <a:t>Note: Our simulation shows the optimum center frequency of 12.5 MHz based on </a:t>
            </a:r>
            <a:r>
              <a:rPr lang="en-US" i="1" dirty="0"/>
              <a:t>the knee-point criterion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6FCC-7ADB-564C-87E4-ECD229BE5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1F5E-A262-B24F-B3B7-6192B2A62F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FD6F2-8B3C-7945-B9C2-D3DB4E9B40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CF788-AFB1-2346-B77A-D0E359FD986D}"/>
              </a:ext>
            </a:extLst>
          </p:cNvPr>
          <p:cNvGraphicFramePr>
            <a:graphicFrameLocks/>
          </p:cNvGraphicFramePr>
          <p:nvPr/>
        </p:nvGraphicFramePr>
        <p:xfrm>
          <a:off x="929217" y="1850140"/>
          <a:ext cx="6543620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26423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4617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rate [Mbps] (1 min measurement)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12.5*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60-65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8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18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5.06 GHz (default)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072335"/>
                  </a:ext>
                </a:extLst>
              </a:tr>
            </a:tbl>
          </a:graphicData>
        </a:graphic>
      </p:graphicFrame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F2199E5-9688-9A4A-8773-58B2865B4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821883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3BF-467C-6942-8370-E4F6764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BW = 40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E5FA-FD7D-5545-847A-FA82CAA9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941168"/>
            <a:ext cx="10361084" cy="1153246"/>
          </a:xfrm>
        </p:spPr>
        <p:txBody>
          <a:bodyPr/>
          <a:lstStyle/>
          <a:p>
            <a:r>
              <a:rPr lang="en-US" dirty="0"/>
              <a:t>Note: Our simulation shows the optimum center frequency of 24 MHz based on </a:t>
            </a:r>
            <a:r>
              <a:rPr lang="en-US" i="1" dirty="0"/>
              <a:t>the knee-point criterion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6FCC-7ADB-564C-87E4-ECD229BE5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1F5E-A262-B24F-B3B7-6192B2A62F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FD6F2-8B3C-7945-B9C2-D3DB4E9B40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CF788-AFB1-2346-B77A-D0E359FD9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08642"/>
              </p:ext>
            </p:extLst>
          </p:nvPr>
        </p:nvGraphicFramePr>
        <p:xfrm>
          <a:off x="929217" y="1850140"/>
          <a:ext cx="6146132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26423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4219709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rate [Mbps] (1 min measurement)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24*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130-140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140-145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145-150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150-155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8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5.06 GHz (default)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7233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F2199E5-9688-9A4A-8773-58B2865B4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168" y="1821883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6CBD-8F49-4B3C-8B6A-39C50CCB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39E85-1F0D-4913-B856-EDF8EDE1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presentation reviews the proposals and related work on the optimal center frequency for the common mode mandatory PHY of </a:t>
            </a:r>
            <a:r>
              <a:rPr lang="en-US" dirty="0" err="1"/>
              <a:t>TGbb</a:t>
            </a:r>
            <a:r>
              <a:rPr lang="en-US" dirty="0"/>
              <a:t>.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Documents </a:t>
            </a:r>
            <a:r>
              <a:rPr lang="en-US"/>
              <a:t>IEEE 802.11-20/0572r1 and </a:t>
            </a:r>
            <a:r>
              <a:rPr lang="en-US" dirty="0"/>
              <a:t>IEEE 802.11-20/1037r0 are reviewed.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4A7DD-5248-463E-BA0A-10B2A28F3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E811-ADC0-4D04-A71B-CA651FE4845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DB08EF-EC5B-4347-BFCB-9A548D19F5E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0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3CC8DA-F41D-3449-AC6E-F7B582ABB6F6}"/>
              </a:ext>
            </a:extLst>
          </p:cNvPr>
          <p:cNvGraphicFramePr>
            <a:graphicFrameLocks/>
          </p:cNvGraphicFramePr>
          <p:nvPr/>
        </p:nvGraphicFramePr>
        <p:xfrm>
          <a:off x="3440813" y="1934840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(-33.05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 (-26.35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 (-23.14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 (-21.56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BD3BBF-2F69-434C-A04D-F390E0798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271" y="4215551"/>
            <a:ext cx="11468942" cy="2054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EA978-EE2F-AE47-A0D1-09CE3AF4D3DD}"/>
              </a:ext>
            </a:extLst>
          </p:cNvPr>
          <p:cNvSpPr txBox="1"/>
          <p:nvPr/>
        </p:nvSpPr>
        <p:spPr>
          <a:xfrm>
            <a:off x="623392" y="5793027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20 MHz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3F33B-6664-304A-B179-22F284046613}"/>
              </a:ext>
            </a:extLst>
          </p:cNvPr>
          <p:cNvSpPr txBox="1"/>
          <p:nvPr/>
        </p:nvSpPr>
        <p:spPr>
          <a:xfrm>
            <a:off x="623392" y="5233001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40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E0776-C6E0-354D-B4F7-CB2921F91FE9}"/>
              </a:ext>
            </a:extLst>
          </p:cNvPr>
          <p:cNvSpPr txBox="1"/>
          <p:nvPr/>
        </p:nvSpPr>
        <p:spPr>
          <a:xfrm>
            <a:off x="623392" y="4728227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80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E072C-69C8-9A44-9D7A-71C41EB9F684}"/>
              </a:ext>
            </a:extLst>
          </p:cNvPr>
          <p:cNvSpPr txBox="1"/>
          <p:nvPr/>
        </p:nvSpPr>
        <p:spPr>
          <a:xfrm>
            <a:off x="623392" y="4113534"/>
            <a:ext cx="16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160 MHz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A4CA1-4FBC-AE45-98DB-42D383879C2A}"/>
              </a:ext>
            </a:extLst>
          </p:cNvPr>
          <p:cNvSpPr txBox="1"/>
          <p:nvPr/>
        </p:nvSpPr>
        <p:spPr>
          <a:xfrm>
            <a:off x="3575720" y="587727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fc=26 MHz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EDF6A-C178-2F4F-8FA3-6D4627A412F3}"/>
              </a:ext>
            </a:extLst>
          </p:cNvPr>
          <p:cNvSpPr txBox="1"/>
          <p:nvPr/>
        </p:nvSpPr>
        <p:spPr>
          <a:xfrm>
            <a:off x="3830813" y="537321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fc=36 MHz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1299E-3CA4-3647-B967-1A35775DDFF2}"/>
              </a:ext>
            </a:extLst>
          </p:cNvPr>
          <p:cNvSpPr txBox="1"/>
          <p:nvPr/>
        </p:nvSpPr>
        <p:spPr>
          <a:xfrm>
            <a:off x="4190853" y="47971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fc=56 MHz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79EF8-C2B5-994F-BF70-60C6EAF81E5A}"/>
              </a:ext>
            </a:extLst>
          </p:cNvPr>
          <p:cNvSpPr txBox="1"/>
          <p:nvPr/>
        </p:nvSpPr>
        <p:spPr>
          <a:xfrm>
            <a:off x="4943872" y="421179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fc=96 MHz</a:t>
            </a:r>
          </a:p>
        </p:txBody>
      </p:sp>
    </p:spTree>
    <p:extLst>
      <p:ext uri="{BB962C8B-B14F-4D97-AF65-F5344CB8AC3E}">
        <p14:creationId xmlns:p14="http://schemas.microsoft.com/office/powerpoint/2010/main" val="275214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9E0B-3C66-4E15-B6F3-7D108F32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Channelization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C8ED137-95E9-47F6-9D9E-98B3AFC69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609926"/>
              </p:ext>
            </p:extLst>
          </p:nvPr>
        </p:nvGraphicFramePr>
        <p:xfrm>
          <a:off x="2862375" y="2181860"/>
          <a:ext cx="7271583" cy="250367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17825">
                  <a:extLst>
                    <a:ext uri="{9D8B030D-6E8A-4147-A177-3AD203B41FA5}">
                      <a16:colId xmlns:a16="http://schemas.microsoft.com/office/drawing/2014/main" val="2630853822"/>
                    </a:ext>
                  </a:extLst>
                </a:gridCol>
                <a:gridCol w="5453758">
                  <a:extLst>
                    <a:ext uri="{9D8B030D-6E8A-4147-A177-3AD203B41FA5}">
                      <a16:colId xmlns:a16="http://schemas.microsoft.com/office/drawing/2014/main" val="2957561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 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GB" dirty="0"/>
                        <a:t>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93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26, 46, 66, 146, 166, 186, 206, 226, 246, 266, 286, 306, 326, 466, 486, 506, 526, 546, 566, 586, 606, 626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2109"/>
                  </a:ext>
                </a:extLst>
              </a:tr>
              <a:tr h="380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36, 56, 96, 136, 176, 376, 416, 456, 496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41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56, 136, 376, 456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01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96, 416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74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054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D7BD4-6534-4336-B334-002F878BF7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FB862-F8C1-4991-8E77-4B2573C950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E3095B-5002-45E7-A63B-E849A4384CC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9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Straw Poll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28800"/>
            <a:ext cx="10361084" cy="4113213"/>
          </a:xfrm>
          <a:ln/>
        </p:spPr>
        <p:txBody>
          <a:bodyPr/>
          <a:lstStyle/>
          <a:p>
            <a:r>
              <a:rPr lang="en-GB" dirty="0"/>
              <a:t>Should </a:t>
            </a:r>
            <a:r>
              <a:rPr lang="en-GB" dirty="0" err="1"/>
              <a:t>TGbb</a:t>
            </a:r>
            <a:r>
              <a:rPr lang="en-GB" dirty="0"/>
              <a:t> adopt 26 MHz as the </a:t>
            </a:r>
            <a:r>
              <a:rPr lang="en-GB" dirty="0" err="1"/>
              <a:t>center</a:t>
            </a:r>
            <a:r>
              <a:rPr lang="en-GB" dirty="0"/>
              <a:t> frequencies for the 20 MHz mandatory, common mode PHY of </a:t>
            </a:r>
            <a:r>
              <a:rPr lang="en-GB" dirty="0" err="1"/>
              <a:t>TGbb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Result (Y / N / A):	13 / 0 /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59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FA0-C34A-47E5-9909-A6B2A65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10BA-068B-4BF5-A50A-844F4E2FC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2537-9611-428D-B3C1-57F3A91BBA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59B6-A738-484D-9714-E8F64E9E4D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81991-7369-4FDD-A0EF-7EE6B5F3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28800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Instruct the Technical Editor to replace the existing content of clause 32.3.2.3.9.4 in draft D0.2 with the following text:</a:t>
            </a:r>
          </a:p>
          <a:p>
            <a:endParaRPr lang="en-GB" kern="0" dirty="0"/>
          </a:p>
          <a:p>
            <a:r>
              <a:rPr lang="en-GB" kern="0" dirty="0"/>
              <a:t>“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LC common mode shall operate at a centre frequency of 26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MHz.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common bandwidth shall be 20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MHz.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This centre frequency shall correspond to LC channel 0.”</a:t>
            </a:r>
            <a:endParaRPr lang="en-GB" kern="0" dirty="0"/>
          </a:p>
          <a:p>
            <a:endParaRPr lang="en-GB" kern="0" dirty="0"/>
          </a:p>
          <a:p>
            <a:r>
              <a:rPr lang="en-GB" kern="0" dirty="0"/>
              <a:t>Moved: 		Nikola Serafimovski</a:t>
            </a:r>
          </a:p>
          <a:p>
            <a:r>
              <a:rPr lang="en-GB" kern="0" dirty="0"/>
              <a:t>Seconded: </a:t>
            </a:r>
          </a:p>
          <a:p>
            <a:endParaRPr lang="en-GB" kern="0" dirty="0"/>
          </a:p>
          <a:p>
            <a:r>
              <a:rPr lang="en-GB" kern="0" dirty="0"/>
              <a:t>Result (Y / N / A):	 /  / </a:t>
            </a:r>
          </a:p>
        </p:txBody>
      </p:sp>
    </p:spTree>
    <p:extLst>
      <p:ext uri="{BB962C8B-B14F-4D97-AF65-F5344CB8AC3E}">
        <p14:creationId xmlns:p14="http://schemas.microsoft.com/office/powerpoint/2010/main" val="334226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FA0-C34A-47E5-9909-A6B2A657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90596"/>
          </a:xfrm>
        </p:spPr>
        <p:txBody>
          <a:bodyPr/>
          <a:lstStyle/>
          <a:p>
            <a:r>
              <a:rPr lang="en-GB" kern="0" dirty="0"/>
              <a:t>32.3.3.3.24 Centre frequencies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10BA-068B-4BF5-A50A-844F4E2FC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2537-9611-428D-B3C1-57F3A91BBA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59B6-A738-484D-9714-E8F64E9E4D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81991-7369-4FDD-A0EF-7EE6B5F3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276398"/>
            <a:ext cx="10361084" cy="590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centre frequencies and channel numbering depending on the CBW are shown in Table 1.</a:t>
            </a:r>
          </a:p>
          <a:p>
            <a:endParaRPr lang="en-GB" sz="1100" b="0" dirty="0">
              <a:latin typeface="Times New Roman" panose="02020603050405020304" pitchFamily="18" charset="0"/>
            </a:endParaRPr>
          </a:p>
          <a:p>
            <a:pPr algn="ctr"/>
            <a:r>
              <a:rPr lang="en-GB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Table 1 — Channelization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21E16-7DC8-4AC3-803C-EA09190BB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54908"/>
              </p:ext>
            </p:extLst>
          </p:nvPr>
        </p:nvGraphicFramePr>
        <p:xfrm>
          <a:off x="3548496" y="2237829"/>
          <a:ext cx="5092894" cy="4113219"/>
        </p:xfrm>
        <a:graphic>
          <a:graphicData uri="http://schemas.openxmlformats.org/drawingml/2006/table">
            <a:tbl>
              <a:tblPr/>
              <a:tblGrid>
                <a:gridCol w="697766">
                  <a:extLst>
                    <a:ext uri="{9D8B030D-6E8A-4147-A177-3AD203B41FA5}">
                      <a16:colId xmlns:a16="http://schemas.microsoft.com/office/drawing/2014/main" val="2057632951"/>
                    </a:ext>
                  </a:extLst>
                </a:gridCol>
                <a:gridCol w="641624">
                  <a:extLst>
                    <a:ext uri="{9D8B030D-6E8A-4147-A177-3AD203B41FA5}">
                      <a16:colId xmlns:a16="http://schemas.microsoft.com/office/drawing/2014/main" val="2037972384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3362370691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719802885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3455733833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973424831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1270675932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2930093244"/>
                    </a:ext>
                  </a:extLst>
                </a:gridCol>
              </a:tblGrid>
              <a:tr h="1972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Channel number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fc (MHz)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 range (MHz)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83834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1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37212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7367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36-56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4634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LC3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63403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LC4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56-76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275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LC5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56-96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95364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76-96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8930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LC7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98537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LC8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96-116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66064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LC9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96-136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6248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116-136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592100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LC11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09854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LC12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136-156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71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LC13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136-176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17115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LC14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156-176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85053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LC15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54638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176-196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438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LC17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176-216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18843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LC18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196-216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36340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LC19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47953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216-236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42403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LC21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216-256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33818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LC22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236-256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8481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LC23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2116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LC24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256-276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1880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LC25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256-296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6735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276-296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97817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LC27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17723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LC28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296-316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62073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LC29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296-336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8088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LC30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316-336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92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1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FA0-C34A-47E5-9909-A6B2A65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10BA-068B-4BF5-A50A-844F4E2FC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2537-9611-428D-B3C1-57F3A91BBA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59B6-A738-484D-9714-E8F64E9E4D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81991-7369-4FDD-A0EF-7EE6B5F3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28800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Instruct the Technical Editor to replace the existing content of clause 32.3.3.3.24 in draft D0.2 with the content from slide 24.</a:t>
            </a: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kern="0" dirty="0"/>
          </a:p>
          <a:p>
            <a:r>
              <a:rPr lang="en-GB" kern="0" dirty="0"/>
              <a:t>Moved: 		Nikola Serafimovski</a:t>
            </a:r>
          </a:p>
          <a:p>
            <a:r>
              <a:rPr lang="en-GB" kern="0" dirty="0"/>
              <a:t>Seconded: </a:t>
            </a:r>
          </a:p>
          <a:p>
            <a:endParaRPr lang="en-GB" kern="0" dirty="0"/>
          </a:p>
          <a:p>
            <a:r>
              <a:rPr lang="en-GB" kern="0" dirty="0"/>
              <a:t>Result (Y / N / A):	 /  / </a:t>
            </a:r>
          </a:p>
        </p:txBody>
      </p:sp>
    </p:spTree>
    <p:extLst>
      <p:ext uri="{BB962C8B-B14F-4D97-AF65-F5344CB8AC3E}">
        <p14:creationId xmlns:p14="http://schemas.microsoft.com/office/powerpoint/2010/main" val="70428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4"/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t>Ardimas Purwita (University of Edinburgh)</a:t>
            </a:r>
          </a:p>
        </p:txBody>
      </p:sp>
      <p:sp>
        <p:nvSpPr>
          <p:cNvPr id="125" name="Date Placeholder 3"/>
          <p:cNvSpPr txBox="1"/>
          <p:nvPr/>
        </p:nvSpPr>
        <p:spPr>
          <a:xfrm>
            <a:off x="929217" y="349436"/>
            <a:ext cx="2499765" cy="256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t>April 2020</a:t>
            </a:r>
          </a:p>
        </p:txBody>
      </p:sp>
      <p:pic>
        <p:nvPicPr>
          <p:cNvPr id="12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40" y="721069"/>
            <a:ext cx="9523005" cy="56602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B654A-6F12-4578-9C82-A2709112DD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04490-ECCA-44DB-A905-814356667B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4B02A7-6166-4DC6-A82E-B1D6522DE0E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EVM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34789F-54DF-0F43-9BD3-221B3321E3BC}"/>
              </a:ext>
            </a:extLst>
          </p:cNvPr>
          <p:cNvGrpSpPr/>
          <p:nvPr/>
        </p:nvGrpSpPr>
        <p:grpSpPr>
          <a:xfrm>
            <a:off x="3791744" y="2173757"/>
            <a:ext cx="8136904" cy="3775523"/>
            <a:chOff x="3093621" y="1830390"/>
            <a:chExt cx="8763019" cy="40660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4424FD-8539-B84B-AFC5-EFB5C0761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3621" y="1830390"/>
              <a:ext cx="8763019" cy="406604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3647C6-0154-DC42-894A-C08564B08791}"/>
                </a:ext>
              </a:extLst>
            </p:cNvPr>
            <p:cNvGrpSpPr/>
            <p:nvPr/>
          </p:nvGrpSpPr>
          <p:grpSpPr>
            <a:xfrm>
              <a:off x="10140484" y="4221088"/>
              <a:ext cx="504056" cy="1224136"/>
              <a:chOff x="767408" y="1988840"/>
              <a:chExt cx="648072" cy="122413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0284A5-3593-9146-8071-16D62A3EB86B}"/>
                  </a:ext>
                </a:extLst>
              </p:cNvPr>
              <p:cNvSpPr/>
              <p:nvPr/>
            </p:nvSpPr>
            <p:spPr bwMode="auto">
              <a:xfrm>
                <a:off x="767408" y="1988840"/>
                <a:ext cx="648072" cy="1224136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4233C95-5CF0-1943-96A1-17A2E35CCC73}"/>
                  </a:ext>
                </a:extLst>
              </p:cNvPr>
              <p:cNvCxnSpPr/>
              <p:nvPr/>
            </p:nvCxnSpPr>
            <p:spPr bwMode="auto">
              <a:xfrm>
                <a:off x="767408" y="1988840"/>
                <a:ext cx="648072" cy="122413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DD3E071-8FC1-C446-AAE8-80AAE57F476B}"/>
                  </a:ext>
                </a:extLst>
              </p:cNvPr>
              <p:cNvCxnSpPr/>
              <p:nvPr/>
            </p:nvCxnSpPr>
            <p:spPr bwMode="auto">
              <a:xfrm flipV="1">
                <a:off x="767408" y="1988840"/>
                <a:ext cx="648072" cy="122413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4DF840-5D39-6D45-B895-C561F7D6EDBA}"/>
              </a:ext>
            </a:extLst>
          </p:cNvPr>
          <p:cNvSpPr txBox="1"/>
          <p:nvPr/>
        </p:nvSpPr>
        <p:spPr>
          <a:xfrm>
            <a:off x="332350" y="2865130"/>
            <a:ext cx="16129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Constellation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reference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8D5BC3-EF83-C44E-9067-48E5C10F1943}"/>
              </a:ext>
            </a:extLst>
          </p:cNvPr>
          <p:cNvSpPr txBox="1"/>
          <p:nvPr/>
        </p:nvSpPr>
        <p:spPr>
          <a:xfrm>
            <a:off x="2201059" y="4393640"/>
            <a:ext cx="144666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Estimated symbols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from equalizer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BEC877-061C-3847-B53D-7E70CFB14054}"/>
              </a:ext>
            </a:extLst>
          </p:cNvPr>
          <p:cNvSpPr txBox="1"/>
          <p:nvPr/>
        </p:nvSpPr>
        <p:spPr>
          <a:xfrm>
            <a:off x="191344" y="4584030"/>
            <a:ext cx="161294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Calculate EVM</a:t>
            </a:r>
          </a:p>
          <a:p>
            <a:pPr algn="ctr"/>
            <a:r>
              <a:rPr lang="en-US" sz="1600" dirty="0"/>
              <a:t>(Eq. 28-127 </a:t>
            </a:r>
          </a:p>
          <a:p>
            <a:pPr algn="ctr"/>
            <a:r>
              <a:rPr lang="en-US" sz="1600" dirty="0"/>
              <a:t>in </a:t>
            </a:r>
            <a:r>
              <a:rPr lang="en-GB" sz="1600" dirty="0"/>
              <a:t>IEEE P802.11ax™/D3)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B18A18-A73F-5340-B434-6CB476833E48}"/>
              </a:ext>
            </a:extLst>
          </p:cNvPr>
          <p:cNvCxnSpPr>
            <a:stCxn id="18" idx="3"/>
          </p:cNvCxnSpPr>
          <p:nvPr/>
        </p:nvCxnSpPr>
        <p:spPr bwMode="auto">
          <a:xfrm flipV="1">
            <a:off x="1945292" y="3212976"/>
            <a:ext cx="2062476" cy="60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0E8931-8D3A-F34A-BFB1-1A0D5521E7D3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1138821" y="3573016"/>
            <a:ext cx="0" cy="94829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47697B-76C4-EA43-9463-305BDEEFC7D9}"/>
              </a:ext>
            </a:extLst>
          </p:cNvPr>
          <p:cNvCxnSpPr>
            <a:endCxn id="24" idx="3"/>
          </p:cNvCxnSpPr>
          <p:nvPr/>
        </p:nvCxnSpPr>
        <p:spPr bwMode="auto">
          <a:xfrm flipH="1">
            <a:off x="3647728" y="5055359"/>
            <a:ext cx="36004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F5E217-103A-5943-AC6E-B85D24309735}"/>
              </a:ext>
            </a:extLst>
          </p:cNvPr>
          <p:cNvCxnSpPr>
            <a:stCxn id="24" idx="1"/>
          </p:cNvCxnSpPr>
          <p:nvPr/>
        </p:nvCxnSpPr>
        <p:spPr bwMode="auto">
          <a:xfrm flipH="1" flipV="1">
            <a:off x="1844274" y="5055359"/>
            <a:ext cx="356785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A06D4E-D999-064D-94AD-EC01A5E2BDD2}"/>
              </a:ext>
            </a:extLst>
          </p:cNvPr>
          <p:cNvSpPr/>
          <p:nvPr/>
        </p:nvSpPr>
        <p:spPr>
          <a:xfrm>
            <a:off x="6054421" y="2046315"/>
            <a:ext cx="3206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IEEE 802.11-19/0187r4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358152-5D8C-BF48-94E0-02D5F47A80B1}"/>
              </a:ext>
            </a:extLst>
          </p:cNvPr>
          <p:cNvSpPr txBox="1"/>
          <p:nvPr/>
        </p:nvSpPr>
        <p:spPr>
          <a:xfrm>
            <a:off x="2768768" y="5919663"/>
            <a:ext cx="915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SNR assumption: limited by freq. selective channels and shot noise</a:t>
            </a:r>
          </a:p>
        </p:txBody>
      </p:sp>
    </p:spTree>
    <p:extLst>
      <p:ext uri="{BB962C8B-B14F-4D97-AF65-F5344CB8AC3E}">
        <p14:creationId xmlns:p14="http://schemas.microsoft.com/office/powerpoint/2010/main" val="3596012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Discussions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For example, with respect to the previous AWGN simulations, we have the EVM in dB for MCS6 as: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05E66A-AF43-4D49-B4BB-0269DFC4622E}"/>
              </a:ext>
            </a:extLst>
          </p:cNvPr>
          <p:cNvGraphicFramePr>
            <a:graphicFrameLocks noGrp="1"/>
          </p:cNvGraphicFramePr>
          <p:nvPr/>
        </p:nvGraphicFramePr>
        <p:xfrm>
          <a:off x="1729318" y="2967117"/>
          <a:ext cx="8128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02589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038754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832219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88706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2342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5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EVM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-23.45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-29.01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-37.29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3257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9EC14BD-24A3-674A-90FA-E8EB4A26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62" y="3740003"/>
            <a:ext cx="4303511" cy="2584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A498D5-6863-AA4A-ACC3-2D459CB4FA8A}"/>
              </a:ext>
            </a:extLst>
          </p:cNvPr>
          <p:cNvSpPr/>
          <p:nvPr/>
        </p:nvSpPr>
        <p:spPr bwMode="auto">
          <a:xfrm>
            <a:off x="3641562" y="6093296"/>
            <a:ext cx="2598454" cy="2301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505D01-97D6-344D-9611-B8858A2F6204}"/>
              </a:ext>
            </a:extLst>
          </p:cNvPr>
          <p:cNvCxnSpPr/>
          <p:nvPr/>
        </p:nvCxnSpPr>
        <p:spPr bwMode="auto">
          <a:xfrm>
            <a:off x="3428980" y="2924944"/>
            <a:ext cx="626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F39A39-A742-DC42-9559-668D6687A245}"/>
              </a:ext>
            </a:extLst>
          </p:cNvPr>
          <p:cNvSpPr txBox="1"/>
          <p:nvPr/>
        </p:nvSpPr>
        <p:spPr>
          <a:xfrm>
            <a:off x="8472264" y="2463279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3165715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D291-FD41-FB45-AC0B-92E5D86F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5488-4A0E-5A4E-A61F-1E01859C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Given that we are confident with the EVM values, then we can find the optimal frequency as follows: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r>
              <a:rPr lang="en-US" dirty="0"/>
              <a:t>i.e., it is an exhaustive search over CIRs and MCS index values, but the EVM value must be lower than the allowed EVM values that are defined in the 802.11ax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E5BA8-0A8D-CD40-B00F-9ABC9F1F35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CE882-5571-6044-BE35-ABAD0B7867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8291BC-B67B-6D48-B71F-663D4674B4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4C154-4435-104D-A87D-ECE40BF470EC}"/>
              </a:ext>
            </a:extLst>
          </p:cNvPr>
          <p:cNvSpPr/>
          <p:nvPr/>
        </p:nvSpPr>
        <p:spPr>
          <a:xfrm>
            <a:off x="1919536" y="301350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fc* = </a:t>
            </a:r>
            <a:r>
              <a:rPr lang="en-GB" i="1" dirty="0" err="1">
                <a:solidFill>
                  <a:schemeClr val="tx1"/>
                </a:solidFill>
              </a:rPr>
              <a:t>arg</a:t>
            </a:r>
            <a:r>
              <a:rPr lang="en-GB" i="1" dirty="0">
                <a:solidFill>
                  <a:schemeClr val="tx1"/>
                </a:solidFill>
              </a:rPr>
              <a:t> min (EVM) for each CIR and MCS index values </a:t>
            </a:r>
            <a:r>
              <a:rPr lang="en-GB" i="1" dirty="0" err="1">
                <a:solidFill>
                  <a:schemeClr val="tx1"/>
                </a:solidFill>
              </a:rPr>
              <a:t>s.t.</a:t>
            </a:r>
            <a:r>
              <a:rPr lang="en-GB" i="1" dirty="0">
                <a:solidFill>
                  <a:schemeClr val="tx1"/>
                </a:solidFill>
              </a:rPr>
              <a:t> the EVM does not exceed the allowed EVM values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3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E157-3516-8B46-9B09-D3DA45CD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14527-B8B4-7942-8A37-4C91AE6A9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3E94-CC25-784F-977F-9A1B715DA7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5D42E6-1968-EA4F-998C-DE5E06BDB0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555C9-26D9-7148-9691-5A3AD1CAB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30" y="1628800"/>
            <a:ext cx="3808020" cy="3759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091361F-A0E3-2149-8A8C-08185551970F}"/>
              </a:ext>
            </a:extLst>
          </p:cNvPr>
          <p:cNvSpPr/>
          <p:nvPr/>
        </p:nvSpPr>
        <p:spPr bwMode="auto">
          <a:xfrm>
            <a:off x="2423592" y="3573016"/>
            <a:ext cx="288032" cy="316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67C8ED-B4D5-6E41-82FB-B25E90FF0743}"/>
              </a:ext>
            </a:extLst>
          </p:cNvPr>
          <p:cNvCxnSpPr>
            <a:cxnSpLocks/>
            <a:stCxn id="9" idx="4"/>
          </p:cNvCxnSpPr>
          <p:nvPr/>
        </p:nvCxnSpPr>
        <p:spPr bwMode="auto">
          <a:xfrm flipH="1">
            <a:off x="2279576" y="3889851"/>
            <a:ext cx="288032" cy="19874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EB815D-1B82-854E-837D-E8E0F6088FF8}"/>
              </a:ext>
            </a:extLst>
          </p:cNvPr>
          <p:cNvSpPr txBox="1"/>
          <p:nvPr/>
        </p:nvSpPr>
        <p:spPr>
          <a:xfrm>
            <a:off x="1070226" y="5906242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the knee point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AAD887-2A6E-9E4E-9D66-63359DB698A6}"/>
              </a:ext>
            </a:extLst>
          </p:cNvPr>
          <p:cNvSpPr txBox="1">
            <a:spLocks/>
          </p:cNvSpPr>
          <p:nvPr/>
        </p:nvSpPr>
        <p:spPr bwMode="auto">
          <a:xfrm>
            <a:off x="6498167" y="1052736"/>
            <a:ext cx="4246027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400" kern="0" dirty="0"/>
              <a:t>Samples, BW = 20 MHz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FD973B-EB1F-5C41-9655-AAD230953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659" y="4153153"/>
            <a:ext cx="3093987" cy="23222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6CC214-78B8-F640-AC6A-2901BEEFD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658" y="1754509"/>
            <a:ext cx="3093990" cy="23222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03F883-1687-6249-98FD-B55BE5FCA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293" y="4149658"/>
            <a:ext cx="3093987" cy="23222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B3A7AD-DD2A-8546-860D-6D5DD8A66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293" y="1751014"/>
            <a:ext cx="3093987" cy="23222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0783BB-BAB9-CE49-8CA2-8F5CE4742DDF}"/>
              </a:ext>
            </a:extLst>
          </p:cNvPr>
          <p:cNvSpPr txBox="1"/>
          <p:nvPr/>
        </p:nvSpPr>
        <p:spPr>
          <a:xfrm>
            <a:off x="7005014" y="2137416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- EVM limit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2D2F6A-B32C-AE4F-A03F-B07C0CBFD7B0}"/>
              </a:ext>
            </a:extLst>
          </p:cNvPr>
          <p:cNvSpPr/>
          <p:nvPr/>
        </p:nvSpPr>
        <p:spPr bwMode="auto">
          <a:xfrm>
            <a:off x="2672407" y="3796378"/>
            <a:ext cx="2375707" cy="10364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7A0A2-39DA-104C-9495-1DB2403A1E3C}"/>
              </a:ext>
            </a:extLst>
          </p:cNvPr>
          <p:cNvSpPr txBox="1"/>
          <p:nvPr/>
        </p:nvSpPr>
        <p:spPr>
          <a:xfrm>
            <a:off x="3636954" y="4012675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Insignificant improvement</a:t>
            </a:r>
          </a:p>
        </p:txBody>
      </p:sp>
    </p:spTree>
    <p:extLst>
      <p:ext uri="{BB962C8B-B14F-4D97-AF65-F5344CB8AC3E}">
        <p14:creationId xmlns:p14="http://schemas.microsoft.com/office/powerpoint/2010/main" val="399875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(1)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20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12.45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214843"/>
            <a:ext cx="4102100" cy="3911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8261184" y="2420888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9086803" y="1916832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12.45 MHz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BA8BA9-9B4D-2F4E-860B-6B84A639B3C3}"/>
              </a:ext>
            </a:extLst>
          </p:cNvPr>
          <p:cNvSpPr/>
          <p:nvPr/>
        </p:nvSpPr>
        <p:spPr bwMode="auto">
          <a:xfrm>
            <a:off x="8288969" y="3974158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F4FA5-5BE8-FE4E-B579-797655DDFAFB}"/>
              </a:ext>
            </a:extLst>
          </p:cNvPr>
          <p:cNvSpPr txBox="1"/>
          <p:nvPr/>
        </p:nvSpPr>
        <p:spPr>
          <a:xfrm>
            <a:off x="9857511" y="3512493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963816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40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24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627764"/>
            <a:ext cx="4102100" cy="30857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466" y="3271889"/>
            <a:ext cx="3240167" cy="32035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3163008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1764</Words>
  <Application>Microsoft Office PowerPoint</Application>
  <PresentationFormat>Widescreen</PresentationFormat>
  <Paragraphs>539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Office Theme</vt:lpstr>
      <vt:lpstr>Document</vt:lpstr>
      <vt:lpstr>PowerPoint Presentation</vt:lpstr>
      <vt:lpstr>Abstract</vt:lpstr>
      <vt:lpstr>PowerPoint Presentation</vt:lpstr>
      <vt:lpstr>EVM Test</vt:lpstr>
      <vt:lpstr>Further Discussions</vt:lpstr>
      <vt:lpstr>Problem Formulation</vt:lpstr>
      <vt:lpstr>Our Approach</vt:lpstr>
      <vt:lpstr>Snapshot (1)</vt:lpstr>
      <vt:lpstr>Snapshot (2)</vt:lpstr>
      <vt:lpstr>Snapshot (3)</vt:lpstr>
      <vt:lpstr>Snapshot (4)</vt:lpstr>
      <vt:lpstr>Observation Results</vt:lpstr>
      <vt:lpstr>Experimental validation</vt:lpstr>
      <vt:lpstr>Experimental Setup</vt:lpstr>
      <vt:lpstr>Experimental Setup video</vt:lpstr>
      <vt:lpstr>Initial Measurement</vt:lpstr>
      <vt:lpstr>Experimental video for 21 MHz centre freq.</vt:lpstr>
      <vt:lpstr>Measurements with BW = 20 MHz</vt:lpstr>
      <vt:lpstr>Measurements with BW = 40 MHz</vt:lpstr>
      <vt:lpstr>Results</vt:lpstr>
      <vt:lpstr>Channelization</vt:lpstr>
      <vt:lpstr>Straw Poll</vt:lpstr>
      <vt:lpstr>Motion</vt:lpstr>
      <vt:lpstr>32.3.3.3.24 Centre frequencies </vt:lpstr>
      <vt:lpstr>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PURWITA Ardimas</dc:creator>
  <cp:lastModifiedBy>Nikola Serafimovski</cp:lastModifiedBy>
  <cp:revision>296</cp:revision>
  <cp:lastPrinted>1601-01-01T00:00:00Z</cp:lastPrinted>
  <dcterms:created xsi:type="dcterms:W3CDTF">2019-09-25T08:19:44Z</dcterms:created>
  <dcterms:modified xsi:type="dcterms:W3CDTF">2020-09-16T15:00:45Z</dcterms:modified>
</cp:coreProperties>
</file>