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896" r:id="rId5"/>
    <p:sldId id="1317" r:id="rId6"/>
    <p:sldId id="1580" r:id="rId7"/>
    <p:sldId id="1581" r:id="rId8"/>
    <p:sldId id="1592" r:id="rId9"/>
    <p:sldId id="1582" r:id="rId10"/>
    <p:sldId id="1587" r:id="rId11"/>
    <p:sldId id="1588" r:id="rId12"/>
    <p:sldId id="1589" r:id="rId13"/>
    <p:sldId id="1583" r:id="rId14"/>
    <p:sldId id="1599" r:id="rId15"/>
    <p:sldId id="1584" r:id="rId16"/>
    <p:sldId id="1597" r:id="rId17"/>
    <p:sldId id="1590" r:id="rId18"/>
    <p:sldId id="1593" r:id="rId19"/>
    <p:sldId id="1598" r:id="rId20"/>
    <p:sldId id="1600" r:id="rId21"/>
    <p:sldId id="1594" r:id="rId22"/>
    <p:sldId id="1595" r:id="rId23"/>
    <p:sldId id="1602" r:id="rId2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8F19B9-6076-42AA-B796-3FF393064571}" v="6" dt="2020-09-30T14:18:45.7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18" autoAdjust="0"/>
    <p:restoredTop sz="94737" autoAdjust="0"/>
  </p:normalViewPr>
  <p:slideViewPr>
    <p:cSldViewPr>
      <p:cViewPr varScale="1">
        <p:scale>
          <a:sx n="114" d="100"/>
          <a:sy n="114" d="100"/>
        </p:scale>
        <p:origin x="1662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 Vermani" userId="9be839be-9431-4430-9a85-afa36f2ea81d" providerId="ADAL" clId="{A48F19B9-6076-42AA-B796-3FF393064571}"/>
    <pc:docChg chg="custSel addSld delSld modSld sldOrd">
      <pc:chgData name="Sameer Vermani" userId="9be839be-9431-4430-9a85-afa36f2ea81d" providerId="ADAL" clId="{A48F19B9-6076-42AA-B796-3FF393064571}" dt="2020-09-30T14:19:06.496" v="102" actId="20577"/>
      <pc:docMkLst>
        <pc:docMk/>
      </pc:docMkLst>
      <pc:sldChg chg="modSp">
        <pc:chgData name="Sameer Vermani" userId="9be839be-9431-4430-9a85-afa36f2ea81d" providerId="ADAL" clId="{A48F19B9-6076-42AA-B796-3FF393064571}" dt="2020-09-30T14:17:23.746" v="2" actId="20577"/>
        <pc:sldMkLst>
          <pc:docMk/>
          <pc:sldMk cId="1250614086" sldId="1583"/>
        </pc:sldMkLst>
        <pc:spChg chg="mod">
          <ac:chgData name="Sameer Vermani" userId="9be839be-9431-4430-9a85-afa36f2ea81d" providerId="ADAL" clId="{A48F19B9-6076-42AA-B796-3FF393064571}" dt="2020-09-30T14:17:23.746" v="2" actId="20577"/>
          <ac:spMkLst>
            <pc:docMk/>
            <pc:sldMk cId="1250614086" sldId="1583"/>
            <ac:spMk id="3" creationId="{6A816016-1B86-413A-A5BC-8415177BCAD5}"/>
          </ac:spMkLst>
        </pc:spChg>
      </pc:sldChg>
      <pc:sldChg chg="addSp delSp modSp add del">
        <pc:chgData name="Sameer Vermani" userId="9be839be-9431-4430-9a85-afa36f2ea81d" providerId="ADAL" clId="{A48F19B9-6076-42AA-B796-3FF393064571}" dt="2020-09-30T14:18:05.160" v="27" actId="2696"/>
        <pc:sldMkLst>
          <pc:docMk/>
          <pc:sldMk cId="3931766319" sldId="1601"/>
        </pc:sldMkLst>
        <pc:spChg chg="del mod">
          <ac:chgData name="Sameer Vermani" userId="9be839be-9431-4430-9a85-afa36f2ea81d" providerId="ADAL" clId="{A48F19B9-6076-42AA-B796-3FF393064571}" dt="2020-09-30T14:18:02.685" v="26" actId="478"/>
          <ac:spMkLst>
            <pc:docMk/>
            <pc:sldMk cId="3931766319" sldId="1601"/>
            <ac:spMk id="2" creationId="{C9FFFB37-26A3-4CDC-A4D1-D9091F0896D0}"/>
          </ac:spMkLst>
        </pc:spChg>
        <pc:spChg chg="add mod">
          <ac:chgData name="Sameer Vermani" userId="9be839be-9431-4430-9a85-afa36f2ea81d" providerId="ADAL" clId="{A48F19B9-6076-42AA-B796-3FF393064571}" dt="2020-09-30T14:18:02.685" v="26" actId="478"/>
          <ac:spMkLst>
            <pc:docMk/>
            <pc:sldMk cId="3931766319" sldId="1601"/>
            <ac:spMk id="6" creationId="{96BDDD68-45B2-4948-BD13-DAD00A02B749}"/>
          </ac:spMkLst>
        </pc:spChg>
      </pc:sldChg>
      <pc:sldChg chg="modSp add ord">
        <pc:chgData name="Sameer Vermani" userId="9be839be-9431-4430-9a85-afa36f2ea81d" providerId="ADAL" clId="{A48F19B9-6076-42AA-B796-3FF393064571}" dt="2020-09-30T14:19:06.496" v="102" actId="20577"/>
        <pc:sldMkLst>
          <pc:docMk/>
          <pc:sldMk cId="100015320" sldId="1602"/>
        </pc:sldMkLst>
        <pc:spChg chg="mod">
          <ac:chgData name="Sameer Vermani" userId="9be839be-9431-4430-9a85-afa36f2ea81d" providerId="ADAL" clId="{A48F19B9-6076-42AA-B796-3FF393064571}" dt="2020-09-30T14:18:07.568" v="28"/>
          <ac:spMkLst>
            <pc:docMk/>
            <pc:sldMk cId="100015320" sldId="1602"/>
            <ac:spMk id="2" creationId="{61E1B7C7-01E4-4095-9928-125612E551AF}"/>
          </ac:spMkLst>
        </pc:spChg>
        <pc:spChg chg="mod">
          <ac:chgData name="Sameer Vermani" userId="9be839be-9431-4430-9a85-afa36f2ea81d" providerId="ADAL" clId="{A48F19B9-6076-42AA-B796-3FF393064571}" dt="2020-09-30T14:19:06.496" v="102" actId="20577"/>
          <ac:spMkLst>
            <pc:docMk/>
            <pc:sldMk cId="100015320" sldId="1602"/>
            <ac:spMk id="3" creationId="{58A82618-3610-4F84-B793-F68CBAC2BDE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9/30/2020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BF1C0E-E980-4198-AD72-D434C60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82429B4-AC28-490A-8504-D52C2DB3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2A53C1-0CF3-4CFC-8BE8-D84B06D4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2C0D638-719E-495B-8175-80DE7EAE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Sameer Vermani(Qualcomm)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802.11-20/1436r2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Drawing.vsdx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NDPA and MIMO Control Field Design for EHT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2020-09-09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30F16-9A9C-4D4E-A9C7-0A96929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94637" y="6475413"/>
            <a:ext cx="1849288" cy="184666"/>
          </a:xfrm>
        </p:spPr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September 2020</a:t>
            </a:r>
            <a:endParaRPr lang="en-GB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905785"/>
              </p:ext>
            </p:extLst>
          </p:nvPr>
        </p:nvGraphicFramePr>
        <p:xfrm>
          <a:off x="914400" y="3132668"/>
          <a:ext cx="7391400" cy="20306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Sameer Vermani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Yanjun Sun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Alfred Asterjadhi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80265"/>
                  </a:ext>
                </a:extLst>
              </a:tr>
            </a:tbl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32B669C-429F-47CE-A0A4-D3DD03A28C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5785465"/>
              </p:ext>
            </p:extLst>
          </p:nvPr>
        </p:nvGraphicFramePr>
        <p:xfrm>
          <a:off x="2276475" y="2047875"/>
          <a:ext cx="4591050" cy="276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4" imgW="4590939" imgH="2762119" progId="Visio.Drawing.15">
                  <p:embed/>
                </p:oleObj>
              </mc:Choice>
              <mc:Fallback>
                <p:oleObj name="Visio" r:id="rId4" imgW="4590939" imgH="2762119" progId="Visio.Drawing.15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632B669C-429F-47CE-A0A4-D3DD03A28C2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76475" y="2047875"/>
                        <a:ext cx="4591050" cy="2762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98579-E3DA-44C9-A009-0F8B62E40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4104456" cy="1066800"/>
          </a:xfrm>
        </p:spPr>
        <p:txBody>
          <a:bodyPr/>
          <a:lstStyle/>
          <a:p>
            <a:r>
              <a:rPr lang="en-US" sz="2800" dirty="0"/>
              <a:t>NDP U-SIG and U-SIG Overflow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16016-1B86-413A-A5BC-8415177BC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4104456" cy="4114800"/>
          </a:xfrm>
        </p:spPr>
        <p:txBody>
          <a:bodyPr/>
          <a:lstStyle/>
          <a:p>
            <a:r>
              <a:rPr lang="en-US" sz="1800" dirty="0"/>
              <a:t>Puncturing indication can be the same 5 bit indication as is used for the non-OFDMA case[1]</a:t>
            </a:r>
          </a:p>
          <a:p>
            <a:r>
              <a:rPr lang="en-US" sz="1800" dirty="0"/>
              <a:t>The fields in red are un-used</a:t>
            </a:r>
          </a:p>
          <a:p>
            <a:r>
              <a:rPr lang="en-US" sz="1800" dirty="0"/>
              <a:t>EHT-SIG sent at fixed MCS0</a:t>
            </a:r>
          </a:p>
          <a:p>
            <a:r>
              <a:rPr lang="en-US" sz="1800" dirty="0"/>
              <a:t>EHT-SIG is shown below</a:t>
            </a:r>
          </a:p>
          <a:p>
            <a:pPr lvl="1"/>
            <a:r>
              <a:rPr lang="en-US" sz="1600" dirty="0"/>
              <a:t>Common field and User Field are encoded together</a:t>
            </a:r>
          </a:p>
          <a:p>
            <a:pPr lvl="2"/>
            <a:r>
              <a:rPr lang="en-US" sz="1400" dirty="0"/>
              <a:t>17 overflow, 3 bits #user, 22 user field bits and 10 bits CRC/Tail= 52 bits total</a:t>
            </a:r>
          </a:p>
          <a:p>
            <a:pPr lvl="1"/>
            <a:r>
              <a:rPr lang="en-US" sz="1400" dirty="0"/>
              <a:t>User Field carries the </a:t>
            </a:r>
            <a:r>
              <a:rPr lang="en-US" sz="1400" dirty="0" err="1"/>
              <a:t>N</a:t>
            </a:r>
            <a:r>
              <a:rPr lang="en-US" sz="1400" baseline="-25000" dirty="0" err="1"/>
              <a:t>sts</a:t>
            </a:r>
            <a:r>
              <a:rPr lang="en-US" sz="1400" dirty="0"/>
              <a:t> just like SU</a:t>
            </a:r>
          </a:p>
          <a:p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958AD5-B57E-4FE8-A354-B5DFF2D88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6FF43-C23A-4BA4-AFDF-5B6385E43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0AF8E-10E3-47EA-825A-D6D2690F2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1EFF655-8473-4939-84D4-0D60FE7675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235688"/>
              </p:ext>
            </p:extLst>
          </p:nvPr>
        </p:nvGraphicFramePr>
        <p:xfrm>
          <a:off x="4875213" y="618477"/>
          <a:ext cx="4104456" cy="54690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129847681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7822586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3790199128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185186252"/>
                    </a:ext>
                  </a:extLst>
                </a:gridCol>
              </a:tblGrid>
              <a:tr h="2407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Field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Subfield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3332071"/>
                  </a:ext>
                </a:extLst>
              </a:tr>
              <a:tr h="133036"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U-SIG</a:t>
                      </a: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Independent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Version identifier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638411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PPDU BW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42443139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UL/DL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1616927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223528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TXOP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34411080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39378686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Punctured channel indication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64468595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1322724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PPDU type &amp; Compression Mode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7883633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3310537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EHT-SIG MCS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8613465"/>
                  </a:ext>
                </a:extLst>
              </a:tr>
              <a:tr h="240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EHT-SIG symbols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68694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CRC &amp; Tail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CRC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6892418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Tail in U-SIG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1231032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Bits in U-SIG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288369"/>
                  </a:ext>
                </a:extLst>
              </a:tr>
              <a:tr h="133036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EHT-SIG </a:t>
                      </a:r>
                    </a:p>
                  </a:txBody>
                  <a:tcPr marL="9525" marR="9525" marT="9525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Version Dependent (U-SIG Overflow)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Spatial reuse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49382681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9102347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EHT-LTF symbols and </a:t>
                      </a:r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midamble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periodicity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0230756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Doppler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61687541"/>
                  </a:ext>
                </a:extLst>
              </a:tr>
              <a:tr h="357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Pre-FEC padding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206575"/>
                  </a:ext>
                </a:extLst>
              </a:tr>
              <a:tr h="2407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LDPC extra symbol segment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389098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78136427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PE </a:t>
                      </a:r>
                      <a:r>
                        <a:rPr lang="en-US" sz="12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disambiguity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8057693"/>
                  </a:ext>
                </a:extLst>
              </a:tr>
              <a:tr h="1330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 # of Overflow Bits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067977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23747A6-C729-4C6F-9BB2-9D5C5AD92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522707"/>
              </p:ext>
            </p:extLst>
          </p:nvPr>
        </p:nvGraphicFramePr>
        <p:xfrm>
          <a:off x="417690" y="5229200"/>
          <a:ext cx="4192410" cy="571500"/>
        </p:xfrm>
        <a:graphic>
          <a:graphicData uri="http://schemas.openxmlformats.org/drawingml/2006/table">
            <a:tbl>
              <a:tblPr/>
              <a:tblGrid>
                <a:gridCol w="1247250">
                  <a:extLst>
                    <a:ext uri="{9D8B030D-6E8A-4147-A177-3AD203B41FA5}">
                      <a16:colId xmlns:a16="http://schemas.microsoft.com/office/drawing/2014/main" val="3373285666"/>
                    </a:ext>
                  </a:extLst>
                </a:gridCol>
                <a:gridCol w="980662">
                  <a:extLst>
                    <a:ext uri="{9D8B030D-6E8A-4147-A177-3AD203B41FA5}">
                      <a16:colId xmlns:a16="http://schemas.microsoft.com/office/drawing/2014/main" val="2798070638"/>
                    </a:ext>
                  </a:extLst>
                </a:gridCol>
                <a:gridCol w="847368">
                  <a:extLst>
                    <a:ext uri="{9D8B030D-6E8A-4147-A177-3AD203B41FA5}">
                      <a16:colId xmlns:a16="http://schemas.microsoft.com/office/drawing/2014/main" val="15309210"/>
                    </a:ext>
                  </a:extLst>
                </a:gridCol>
                <a:gridCol w="1117130">
                  <a:extLst>
                    <a:ext uri="{9D8B030D-6E8A-4147-A177-3AD203B41FA5}">
                      <a16:colId xmlns:a16="http://schemas.microsoft.com/office/drawing/2014/main" val="139235344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NDP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Common Field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Specific Field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9022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#User =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Field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059598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Content channel #2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Overflow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#User =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Field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7169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614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1F050-6F9E-4EA9-9FFB-75EF101D9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Consistency of puncturing information across NDPA, NDP and MIMO Control Fields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B1380-053C-4794-8338-F30E3179A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NDPA is requesting feedback on certain 242RUs</a:t>
            </a:r>
          </a:p>
          <a:p>
            <a:endParaRPr lang="en-US" sz="1800" dirty="0"/>
          </a:p>
          <a:p>
            <a:r>
              <a:rPr lang="en-US" sz="1800" dirty="0"/>
              <a:t>NDP is indicating, what channels are punctured in the NDP for the purposes of channel estimation block</a:t>
            </a:r>
          </a:p>
          <a:p>
            <a:endParaRPr lang="en-US" sz="1800" dirty="0"/>
          </a:p>
          <a:p>
            <a:r>
              <a:rPr lang="en-US" sz="1800" dirty="0"/>
              <a:t>To avoid conflicting situations, it is good to make sure that the populated tones in NDP are a super-set of all the feedback tones being requested in the NDPA</a:t>
            </a:r>
          </a:p>
          <a:p>
            <a:endParaRPr lang="en-US" sz="1800" dirty="0"/>
          </a:p>
          <a:p>
            <a:r>
              <a:rPr lang="en-US" sz="1800" dirty="0"/>
              <a:t>Propose to add a rule which says</a:t>
            </a:r>
          </a:p>
          <a:p>
            <a:pPr lvl="1"/>
            <a:r>
              <a:rPr lang="en-US" sz="1400" dirty="0"/>
              <a:t>NDPA shall not request feedback on a 242RU that is signaled as punctured in the U-SIG of the ensuing NDP</a:t>
            </a:r>
          </a:p>
          <a:p>
            <a:endParaRPr lang="en-US" sz="1800" dirty="0"/>
          </a:p>
          <a:p>
            <a:r>
              <a:rPr lang="en-US" sz="1800" dirty="0"/>
              <a:t>MIMO Control Field’s RU Index will be the same as the one in NDPA</a:t>
            </a:r>
          </a:p>
          <a:p>
            <a:pPr lvl="1"/>
            <a:endParaRPr lang="en-US" sz="11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F7519-54E1-4391-B1CC-A1F95ECA0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580B9-EDB5-4F5A-B475-47D5C5C40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AE5688-177E-4DB5-BFF1-BEFD62034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4079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FDE64-D6D9-4FF1-92FB-3FB0EE362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B880D-FC60-4D8B-95DF-BDE409A22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we can use [B0,B1] bits in the sounding dialogue token to signal that the frame is an EHT NDPA?</a:t>
            </a:r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1CEA7-AF32-4315-8B2F-C25DE853B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CC355-728C-461F-A621-C65C3D71A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BEAED-E13F-44C3-8534-B48A27996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565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45A56-6EBB-4532-B259-55B191D15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01D4F-3B26-48CB-9876-FFB535977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the design of STA Info field as shown below </a:t>
            </a:r>
          </a:p>
          <a:p>
            <a:pPr lvl="1"/>
            <a:r>
              <a:rPr lang="en-US" sz="1800" dirty="0"/>
              <a:t>Instead of the partial BW info field in the NDPA (as was the case in 11ax), there will be a single RU index in EHT NDPA mapping to the RU/M-RU on which the feedback is being requested</a:t>
            </a:r>
            <a:endParaRPr lang="en-US" sz="1800" dirty="0">
              <a:solidFill>
                <a:srgbClr val="FF0000"/>
              </a:solidFill>
            </a:endParaRPr>
          </a:p>
          <a:p>
            <a:pPr lvl="2"/>
            <a:r>
              <a:rPr lang="en-US" sz="1600" dirty="0"/>
              <a:t>There will be reserved bits following it to allow for future expansion</a:t>
            </a:r>
          </a:p>
          <a:p>
            <a:pPr lvl="1"/>
            <a:r>
              <a:rPr lang="en-US" sz="1800" dirty="0"/>
              <a:t>Size of codebook size may increase</a:t>
            </a:r>
          </a:p>
          <a:p>
            <a:pPr lvl="1"/>
            <a:r>
              <a:rPr lang="en-US" sz="1800" dirty="0"/>
              <a:t>The RU index field may be unified with trigger frame and may have 7-10 bits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756F94-458D-41E3-80BD-8515F4891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F26D2-BF6C-4DAF-9368-2E6CF5806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5DA84-4A4C-423B-A588-ECF19D8B2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7B6032A-65EE-4288-9D26-1DAD46BE34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059" y="4725144"/>
            <a:ext cx="6811858" cy="1139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530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CEBC8-D403-468E-954C-151AA69A8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9EC03-8CA8-41F5-BD77-D312203DB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with the EHT MIMO Control Field Design shown below?</a:t>
            </a:r>
          </a:p>
          <a:p>
            <a:pPr marL="0" indent="0">
              <a:buNone/>
            </a:pPr>
            <a:r>
              <a:rPr lang="en-US" sz="1800" dirty="0"/>
              <a:t>  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457200" lvl="1" indent="0">
              <a:buNone/>
            </a:pPr>
            <a:endParaRPr lang="en-US" sz="1400" dirty="0"/>
          </a:p>
          <a:p>
            <a:pPr lvl="1"/>
            <a:r>
              <a:rPr lang="en-US" sz="1400" dirty="0"/>
              <a:t>Size of codebook information may increase</a:t>
            </a:r>
          </a:p>
          <a:p>
            <a:pPr lvl="1"/>
            <a:r>
              <a:rPr lang="en-US" sz="1400" dirty="0"/>
              <a:t>The RU index field may be unified with trigger frame and may have 7-10 bits</a:t>
            </a:r>
          </a:p>
          <a:p>
            <a:pPr lvl="1"/>
            <a:r>
              <a:rPr lang="en-US" sz="1400" dirty="0"/>
              <a:t>Reserved bits (number and location) may change</a:t>
            </a:r>
          </a:p>
          <a:p>
            <a:pPr lvl="1"/>
            <a:r>
              <a:rPr lang="en-US" sz="1400" dirty="0"/>
              <a:t>Sounding Dialogue Token and Feedback Segment related bits are TBD per MAC discussions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4E984-B2AA-40F8-AA79-A7219AA9C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1815E-40CA-4CA2-9D29-EF5D98BC5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DBDDC-2776-4D87-93AD-D12E34CDC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B6755C-2AA6-4712-A8CA-766115D2E9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687" y="2588000"/>
            <a:ext cx="5511593" cy="2653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085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F98BA-793B-44BC-BD16-A0C82E6B1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EB93C-377F-4646-A490-D7CFF62BC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U-SIG in NDP will carry the puncturing information for the entire PPDU BW covering all non-OFDMA puncturing cases?</a:t>
            </a:r>
          </a:p>
          <a:p>
            <a:pPr lvl="1"/>
            <a:r>
              <a:rPr lang="en-US" dirty="0"/>
              <a:t>Same as other non-OFDMA PPDUs</a:t>
            </a:r>
          </a:p>
          <a:p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872BC-26CE-4493-A429-8064B8BAE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10084-908D-437C-9F7B-D8A39B5B7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C786C-1EE3-486D-94C3-CCA850401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23951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8135F-941E-45C7-9473-1A0FDB98A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DD4BD-9726-4F80-9C5D-E473AEBC6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in an NDP, the EHT-SIG </a:t>
            </a:r>
          </a:p>
          <a:p>
            <a:pPr lvl="1"/>
            <a:r>
              <a:rPr lang="en-US" dirty="0"/>
              <a:t>Will carry a SU-like per-user info field with a special AID</a:t>
            </a:r>
          </a:p>
          <a:p>
            <a:pPr lvl="2"/>
            <a:r>
              <a:rPr lang="en-US" dirty="0" err="1"/>
              <a:t>Nsts</a:t>
            </a:r>
            <a:r>
              <a:rPr lang="en-US" dirty="0"/>
              <a:t> of the NDP will be signaled in it</a:t>
            </a:r>
          </a:p>
          <a:p>
            <a:pPr lvl="1"/>
            <a:r>
              <a:rPr lang="en-US" dirty="0"/>
              <a:t>Will always be sent at MCS0, jointly encoded 2 symbols</a:t>
            </a:r>
          </a:p>
          <a:p>
            <a:pPr lvl="1"/>
            <a:r>
              <a:rPr lang="en-US" dirty="0"/>
              <a:t>Carries an EHT-SIG MCS field that is set to MCS0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F80C2-34FF-434D-A1A9-474685328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0EA5C-EFEB-47CD-9F4A-11F5A9649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BA5FD-DE7A-4535-9607-71FB2359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6574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261B8-EC21-4AD3-9ABA-B5162581A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12971-98BE-4039-8607-64A64FF99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the following two rules</a:t>
            </a:r>
          </a:p>
          <a:p>
            <a:pPr lvl="1"/>
            <a:r>
              <a:rPr lang="en-US" sz="1800" dirty="0"/>
              <a:t>NDPA shall not request feedback on a 242RU that is signaled as punctured in the U-SIG of the NDP that follows it</a:t>
            </a:r>
          </a:p>
          <a:p>
            <a:pPr lvl="1"/>
            <a:r>
              <a:rPr lang="en-US" sz="1800" dirty="0"/>
              <a:t>MIMO Control Field’s RU Index field will be the same as the one in NDPA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557810-87A2-4431-8337-61627DF17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CAF50-80D2-40F6-984C-FF8A949F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7AB9E-1497-4EA5-8C58-3F4428503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8599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422110E-5289-4D33-A5D3-347DC87F8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NDPA RU Index table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7BBCAF0-DD80-492C-96A4-E181A610C1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0E7FB-829A-4D47-9E88-985F99420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1D5739-31D8-4453-817F-E25FAC15D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986D4-1DCD-42A9-A0C5-702F6B59E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5788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31473D5-721C-4C5B-AE57-B9D4C8AF5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Embedded word object has table below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B6D189-7C70-4C71-AD71-38DBA57E2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16A5B-6C20-4389-8311-7DBE27A2A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3A7FE-0DD0-4DBB-8315-BAECB2D27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CC5CDBFD-E78C-4A9E-BBF8-FFF3764FAF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9325254"/>
              </p:ext>
            </p:extLst>
          </p:nvPr>
        </p:nvGraphicFramePr>
        <p:xfrm>
          <a:off x="3127375" y="1746250"/>
          <a:ext cx="2963863" cy="408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Document" r:id="rId3" imgW="5936098" imgH="8182894" progId="Word.Document.12">
                  <p:embed/>
                </p:oleObj>
              </mc:Choice>
              <mc:Fallback>
                <p:oleObj name="Document" r:id="rId3" imgW="5936098" imgH="8182894" progId="Word.Document.12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CC5CDBFD-E78C-4A9E-BBF8-FFF3764FAFA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7375" y="1746250"/>
                        <a:ext cx="2963863" cy="4081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5856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876EB-A724-4F68-8898-919568CEF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4DB22-60E5-4BA7-9036-2EDAD587D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844824"/>
            <a:ext cx="7772400" cy="4114800"/>
          </a:xfrm>
        </p:spPr>
        <p:txBody>
          <a:bodyPr/>
          <a:lstStyle/>
          <a:p>
            <a:r>
              <a:rPr lang="en-US" sz="2000" dirty="0"/>
              <a:t>Things that may impact NDPA &amp; EHT MIMO Control Field Design in EHT</a:t>
            </a:r>
            <a:endParaRPr lang="en-US" sz="1200" dirty="0"/>
          </a:p>
          <a:p>
            <a:pPr lvl="1"/>
            <a:r>
              <a:rPr lang="en-US" sz="1600" dirty="0"/>
              <a:t>Spatial streams increase to 16</a:t>
            </a:r>
          </a:p>
          <a:p>
            <a:pPr lvl="1"/>
            <a:r>
              <a:rPr lang="en-US" sz="1600" dirty="0"/>
              <a:t>Bandwidth increase to 320MHz</a:t>
            </a:r>
          </a:p>
          <a:p>
            <a:pPr lvl="1"/>
            <a:r>
              <a:rPr lang="en-US" sz="1600" dirty="0"/>
              <a:t>Puncturing information </a:t>
            </a:r>
          </a:p>
          <a:p>
            <a:pPr lvl="1"/>
            <a:r>
              <a:rPr lang="en-US" sz="1600" dirty="0"/>
              <a:t>Granularity of feedback changing to 242 tones </a:t>
            </a:r>
          </a:p>
          <a:p>
            <a:pPr marL="457200" lvl="1" indent="0">
              <a:buNone/>
            </a:pPr>
            <a:endParaRPr lang="en-US" sz="1400" dirty="0"/>
          </a:p>
          <a:p>
            <a:endParaRPr lang="en-US" sz="2000" dirty="0"/>
          </a:p>
          <a:p>
            <a:r>
              <a:rPr lang="en-US" sz="2000" dirty="0"/>
              <a:t>In these slides we share our view of the NDPA &amp; EHT MIMO Control Field Design </a:t>
            </a:r>
          </a:p>
          <a:p>
            <a:pPr lvl="1"/>
            <a:r>
              <a:rPr lang="en-US" sz="1600" dirty="0"/>
              <a:t>Incorporate the above changes</a:t>
            </a:r>
          </a:p>
          <a:p>
            <a:pPr lvl="1"/>
            <a:r>
              <a:rPr lang="en-US" sz="1600" dirty="0"/>
              <a:t>Keep as much of the 11ax design as possible; minimize design work</a:t>
            </a:r>
          </a:p>
          <a:p>
            <a:pPr lvl="1"/>
            <a:r>
              <a:rPr lang="en-US" sz="1600" dirty="0"/>
              <a:t>Make sure that there is scope for accommodating R2 features in the same framework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7B354-5636-4FA4-A9CF-6EFBE2F7C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6116C-BF96-4228-B2B2-1082C7FC3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56E9F-F440-44F3-B30A-692CE20EC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58035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1B7C7-01E4-4095-9928-125612E55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82618-3610-4F84-B793-F68CBAC2B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Document 11-20/1238r4, “</a:t>
            </a:r>
            <a:r>
              <a:rPr lang="en-GB" altLang="en-US" dirty="0"/>
              <a:t>Open Issues on Preamble Design”, Sameer Vermani (Qualcomm)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C7F86-E772-46BF-A9FF-32B97C9FD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B5AE4-8097-4344-9C73-CBED956D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7D67C0-DF41-426B-9A03-8B7AD1AB0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015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52AFD-3B2B-4F20-A6E2-3587E2766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11ax NDPA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4B09A-AD31-41D5-8F24-43DCDAE8E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80490"/>
            <a:ext cx="7772400" cy="4114800"/>
          </a:xfrm>
        </p:spPr>
        <p:txBody>
          <a:bodyPr/>
          <a:lstStyle/>
          <a:p>
            <a:r>
              <a:rPr lang="en-US" dirty="0"/>
              <a:t>Below shows the 11ax NDPA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6B594-98AF-4902-BC8D-B32D026FD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2A5D9-8454-4EB0-A32E-66B5C875F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0322F8-641D-4836-984F-D1ED03473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5A44FC-8844-4067-B897-00EF5495B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4946701"/>
            <a:ext cx="6396301" cy="152871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BF5B1C0-D467-4F6A-8737-BF290356FE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1928" y="5077510"/>
            <a:ext cx="3342072" cy="11774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ECF13BC-9D1A-4500-83AA-5FFCF7E29A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9" y="3598817"/>
            <a:ext cx="3800700" cy="15138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1E2F1AE-9710-4B2F-96AF-65DFE9151FA8}"/>
              </a:ext>
            </a:extLst>
          </p:cNvPr>
          <p:cNvSpPr/>
          <p:nvPr/>
        </p:nvSpPr>
        <p:spPr>
          <a:xfrm>
            <a:off x="4169691" y="4290700"/>
            <a:ext cx="1050381" cy="66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This field tells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that this is HE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Or VHT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07578A3-E6E4-45DB-A04E-4C31E6734730}"/>
              </a:ext>
            </a:extLst>
          </p:cNvPr>
          <p:cNvCxnSpPr>
            <a:stCxn id="11" idx="1"/>
          </p:cNvCxnSpPr>
          <p:nvPr/>
        </p:nvCxnSpPr>
        <p:spPr bwMode="auto">
          <a:xfrm flipH="1" flipV="1">
            <a:off x="2267744" y="4365104"/>
            <a:ext cx="1901947" cy="2595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8B97AED8-318D-4E5D-8228-9C9F104DF7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3768" y="2182706"/>
            <a:ext cx="5677876" cy="158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073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59F5-FE6C-488B-B0F1-CFF17C1B5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NDPA: High Level Signaling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4E34C-0348-432B-8D75-94EB1EE1C8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844824"/>
            <a:ext cx="7772400" cy="4114800"/>
          </a:xfrm>
        </p:spPr>
        <p:txBody>
          <a:bodyPr/>
          <a:lstStyle/>
          <a:p>
            <a:r>
              <a:rPr lang="en-US" sz="1600" dirty="0"/>
              <a:t>Recommend </a:t>
            </a:r>
            <a:r>
              <a:rPr lang="en-US" sz="1600" dirty="0">
                <a:solidFill>
                  <a:srgbClr val="FF0000"/>
                </a:solidFill>
              </a:rPr>
              <a:t>not</a:t>
            </a:r>
            <a:r>
              <a:rPr lang="en-US" sz="1600" dirty="0"/>
              <a:t> defining a new sub-type in frame control</a:t>
            </a:r>
          </a:p>
          <a:p>
            <a:r>
              <a:rPr lang="en-US" sz="1600" dirty="0"/>
              <a:t>Use the sounding dialogue token to tell that this is an EHT NDPA</a:t>
            </a:r>
          </a:p>
          <a:p>
            <a:pPr lvl="1"/>
            <a:r>
              <a:rPr lang="en-US" sz="1200" dirty="0"/>
              <a:t>Unused state of [B0,B1] bits in the sounding dialogue token can be used to signal that this is an EHT NDPA</a:t>
            </a:r>
          </a:p>
          <a:p>
            <a:pPr lvl="1"/>
            <a:r>
              <a:rPr lang="en-US" sz="1200" dirty="0"/>
              <a:t>Also recommend adding a reserved bit; the most significant bit of sounding dialogue token for future-proofing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CA7B3-2CBF-4B40-9967-799FD2C97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2D2769-9F6A-4F19-9D0D-BDDCD9A18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938350-F3FC-4F51-A753-F6D92B534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EB68200-3F94-44E3-9A9D-3EA1EEA65F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413329"/>
              </p:ext>
            </p:extLst>
          </p:nvPr>
        </p:nvGraphicFramePr>
        <p:xfrm>
          <a:off x="1773381" y="2996952"/>
          <a:ext cx="5813071" cy="1069257"/>
        </p:xfrm>
        <a:graphic>
          <a:graphicData uri="http://schemas.openxmlformats.org/drawingml/2006/table">
            <a:tbl>
              <a:tblPr/>
              <a:tblGrid>
                <a:gridCol w="674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1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1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82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63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48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03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144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0446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Frame Control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Duration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RA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TA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Sounding Dialog Token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STA Info 1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…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STA Info </a:t>
                      </a: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n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FCS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64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Octets: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2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2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6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6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4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4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4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337">
                <a:tc gridSpan="10">
                  <a:txBody>
                    <a:bodyPr/>
                    <a:lstStyle/>
                    <a:p>
                      <a:pPr marL="0" marR="0" lvl="0" indent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57165" marB="285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C57DF78-4985-41AB-B886-C05635B7E744}"/>
              </a:ext>
            </a:extLst>
          </p:cNvPr>
          <p:cNvSpPr txBox="1"/>
          <p:nvPr/>
        </p:nvSpPr>
        <p:spPr>
          <a:xfrm>
            <a:off x="4189413" y="3720487"/>
            <a:ext cx="13716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NDPA frame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70CA934-8C49-4F64-A364-7201E4619A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998920"/>
              </p:ext>
            </p:extLst>
          </p:nvPr>
        </p:nvGraphicFramePr>
        <p:xfrm>
          <a:off x="1290930" y="4814143"/>
          <a:ext cx="5246247" cy="814142"/>
        </p:xfrm>
        <a:graphic>
          <a:graphicData uri="http://schemas.openxmlformats.org/drawingml/2006/table">
            <a:tbl>
              <a:tblPr/>
              <a:tblGrid>
                <a:gridCol w="55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35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7663">
                  <a:extLst>
                    <a:ext uri="{9D8B030D-6E8A-4147-A177-3AD203B41FA5}">
                      <a16:colId xmlns:a16="http://schemas.microsoft.com/office/drawing/2014/main" val="623986491"/>
                    </a:ext>
                  </a:extLst>
                </a:gridCol>
              </a:tblGrid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76220" marB="47637" anchor="ctr">
                    <a:lnL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B0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B1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B2                                              B6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B7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18486321"/>
                  </a:ext>
                </a:extLst>
              </a:tr>
              <a:tr h="35624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Ranging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HE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Sounding Dialog Token Number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Reserved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Bits: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5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F40C09E-EC10-41EB-BD7C-154050615F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935237"/>
              </p:ext>
            </p:extLst>
          </p:nvPr>
        </p:nvGraphicFramePr>
        <p:xfrm>
          <a:off x="1286306" y="3996723"/>
          <a:ext cx="5246247" cy="814142"/>
        </p:xfrm>
        <a:graphic>
          <a:graphicData uri="http://schemas.openxmlformats.org/drawingml/2006/table">
            <a:tbl>
              <a:tblPr/>
              <a:tblGrid>
                <a:gridCol w="55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612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76220" marB="47637" anchor="ctr">
                    <a:lnL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B0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B1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B2                                                                       B7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18486321"/>
                  </a:ext>
                </a:extLst>
              </a:tr>
              <a:tr h="35624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Reserved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HE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Sounding Dialog Token Number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Bits: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6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8699044A-46F3-4022-A750-807264F176DA}"/>
              </a:ext>
            </a:extLst>
          </p:cNvPr>
          <p:cNvSpPr txBox="1"/>
          <p:nvPr/>
        </p:nvSpPr>
        <p:spPr>
          <a:xfrm>
            <a:off x="77265" y="4264414"/>
            <a:ext cx="13716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11ax: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A1E1CA-04DC-494B-9B95-5E326D0B3A63}"/>
              </a:ext>
            </a:extLst>
          </p:cNvPr>
          <p:cNvSpPr txBox="1"/>
          <p:nvPr/>
        </p:nvSpPr>
        <p:spPr>
          <a:xfrm>
            <a:off x="72653" y="5100305"/>
            <a:ext cx="13716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11az: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11A020-4FC6-467E-823B-39DC2E1057C3}"/>
              </a:ext>
            </a:extLst>
          </p:cNvPr>
          <p:cNvSpPr txBox="1"/>
          <p:nvPr/>
        </p:nvSpPr>
        <p:spPr>
          <a:xfrm>
            <a:off x="77272" y="5880775"/>
            <a:ext cx="137160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EHT:</a:t>
            </a:r>
          </a:p>
        </p:txBody>
      </p:sp>
      <p:graphicFrame>
        <p:nvGraphicFramePr>
          <p:cNvPr id="15" name="Table 16">
            <a:extLst>
              <a:ext uri="{FF2B5EF4-FFF2-40B4-BE49-F238E27FC236}">
                <a16:creationId xmlns:a16="http://schemas.microsoft.com/office/drawing/2014/main" id="{C164E2DE-FD6D-47E5-9EE7-27E6F6371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448931"/>
              </p:ext>
            </p:extLst>
          </p:nvPr>
        </p:nvGraphicFramePr>
        <p:xfrm>
          <a:off x="6734597" y="4220454"/>
          <a:ext cx="2318157" cy="2001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72719">
                  <a:extLst>
                    <a:ext uri="{9D8B030D-6E8A-4147-A177-3AD203B41FA5}">
                      <a16:colId xmlns:a16="http://schemas.microsoft.com/office/drawing/2014/main" val="1376172305"/>
                    </a:ext>
                  </a:extLst>
                </a:gridCol>
                <a:gridCol w="772719">
                  <a:extLst>
                    <a:ext uri="{9D8B030D-6E8A-4147-A177-3AD203B41FA5}">
                      <a16:colId xmlns:a16="http://schemas.microsoft.com/office/drawing/2014/main" val="1290078241"/>
                    </a:ext>
                  </a:extLst>
                </a:gridCol>
                <a:gridCol w="772719">
                  <a:extLst>
                    <a:ext uri="{9D8B030D-6E8A-4147-A177-3AD203B41FA5}">
                      <a16:colId xmlns:a16="http://schemas.microsoft.com/office/drawing/2014/main" val="28102019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NDPA 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548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022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055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16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EHT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323272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2B4016EA-1043-4689-BFF4-FFF3878202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461934"/>
              </p:ext>
            </p:extLst>
          </p:nvPr>
        </p:nvGraphicFramePr>
        <p:xfrm>
          <a:off x="1289695" y="5639194"/>
          <a:ext cx="5246247" cy="814142"/>
        </p:xfrm>
        <a:graphic>
          <a:graphicData uri="http://schemas.openxmlformats.org/drawingml/2006/table">
            <a:tbl>
              <a:tblPr/>
              <a:tblGrid>
                <a:gridCol w="55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2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8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35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7663">
                  <a:extLst>
                    <a:ext uri="{9D8B030D-6E8A-4147-A177-3AD203B41FA5}">
                      <a16:colId xmlns:a16="http://schemas.microsoft.com/office/drawing/2014/main" val="623986491"/>
                    </a:ext>
                  </a:extLst>
                </a:gridCol>
              </a:tblGrid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</a:endParaRPr>
                    </a:p>
                  </a:txBody>
                  <a:tcPr marL="57165" marR="57165" marT="76220" marB="47637" anchor="ctr">
                    <a:lnL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B0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B1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B2                                              B6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B7</a:t>
                      </a:r>
                    </a:p>
                  </a:txBody>
                  <a:tcPr marL="57165" marR="57165" marT="76220" marB="4763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18486321"/>
                  </a:ext>
                </a:extLst>
              </a:tr>
              <a:tr h="35624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 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EHT NDPA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HE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Sounding Dialog Token Number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Reserved</a:t>
                      </a:r>
                    </a:p>
                  </a:txBody>
                  <a:tcPr marL="57165" marR="57165" marT="76220" marB="476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Bits: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5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57165" marR="57165" marT="76220" marB="4763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5423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EC33E-E855-469F-8D27-67C285EC5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Puncturing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6B4F2-3820-41CB-A106-387189E88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This was sent through a special AID in the STA Info field in 11ax</a:t>
            </a:r>
          </a:p>
          <a:p>
            <a:pPr marL="457200" lvl="1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sz="1400" dirty="0"/>
          </a:p>
          <a:p>
            <a:pPr lvl="1"/>
            <a:r>
              <a:rPr lang="en-US" sz="1400" dirty="0"/>
              <a:t>The information on what tones to feedback was scattered across two fields </a:t>
            </a:r>
          </a:p>
          <a:p>
            <a:pPr lvl="2"/>
            <a:r>
              <a:rPr lang="en-US" sz="1200" dirty="0"/>
              <a:t>The RU-start and RU-end index in the regular STA Info Field</a:t>
            </a:r>
          </a:p>
          <a:p>
            <a:pPr lvl="2"/>
            <a:r>
              <a:rPr lang="en-US" sz="1200" dirty="0"/>
              <a:t>Disallowed channel bitmap in STA Info Field with special AID of 2047</a:t>
            </a:r>
          </a:p>
          <a:p>
            <a:pPr lvl="1"/>
            <a:r>
              <a:rPr lang="en-US" sz="1400" dirty="0"/>
              <a:t>Was an ad-hoc solution as puncturing information could not be carried in NDP</a:t>
            </a:r>
          </a:p>
          <a:p>
            <a:r>
              <a:rPr lang="en-US" sz="1600" dirty="0"/>
              <a:t>Suggest carrying puncturing information in the NDP for EHT</a:t>
            </a:r>
          </a:p>
          <a:p>
            <a:r>
              <a:rPr lang="en-US" sz="1600" dirty="0"/>
              <a:t>Moreover, since we can now signal the exact RU/M-RU we want feedback on, we recommend just having an 7 bit field called ‘RU Index’ in the STA Info Field </a:t>
            </a:r>
          </a:p>
          <a:p>
            <a:pPr lvl="1"/>
            <a:r>
              <a:rPr lang="en-US" sz="1400" dirty="0"/>
              <a:t>RU Index maps to an 7 bit RU allocation table similar to a trigger frame that contains all possible RU/M-RUs of size &gt;=242 tones</a:t>
            </a:r>
          </a:p>
          <a:p>
            <a:pPr lvl="1"/>
            <a:r>
              <a:rPr lang="en-US" sz="1400" dirty="0"/>
              <a:t>Single field to tell where the feedback is being requested</a:t>
            </a:r>
          </a:p>
          <a:p>
            <a:pPr lvl="1"/>
            <a:r>
              <a:rPr lang="en-US" sz="1400" dirty="0"/>
              <a:t>Similar approach as RU allocation in trigger frame</a:t>
            </a:r>
          </a:p>
          <a:p>
            <a:pPr lvl="1"/>
            <a:endParaRPr lang="en-US" sz="1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9904B-634E-418A-AD1F-6A306144D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C1576-3CDD-49D4-99F4-82AD828DA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BEDE2-B998-4CF4-958C-345E97421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BF19694-9EAE-40EF-9D2F-BB7557A3BE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2720" y="2333245"/>
            <a:ext cx="4824536" cy="1275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125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987CE-31F9-4FD0-AB8B-345128DBD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834480"/>
            <a:ext cx="7772400" cy="4114800"/>
          </a:xfrm>
        </p:spPr>
        <p:txBody>
          <a:bodyPr/>
          <a:lstStyle/>
          <a:p>
            <a:r>
              <a:rPr lang="en-US" sz="2000" dirty="0"/>
              <a:t>STA Info Field: When AID is </a:t>
            </a:r>
            <a:r>
              <a:rPr lang="en-US" sz="2000" u="sng" dirty="0"/>
              <a:t>NOT</a:t>
            </a:r>
            <a:r>
              <a:rPr lang="en-US" sz="2000" dirty="0"/>
              <a:t> a special value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STA Info Field: When AID takes a special value (e.g., 2044), we can use it to convey special information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3CF8F2-4520-4D18-A827-FA3A22697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NDPA: STA Info Field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B6D5-CD9B-4965-B5FB-8D07BF003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82E96-2E3C-43D3-83D4-7A317B8CC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DBBD6-0AA5-4E1C-B15D-216C56D65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974964F-1853-4FAD-A2A4-C3BA2190181C}"/>
              </a:ext>
            </a:extLst>
          </p:cNvPr>
          <p:cNvSpPr txBox="1"/>
          <p:nvPr/>
        </p:nvSpPr>
        <p:spPr>
          <a:xfrm>
            <a:off x="6819718" y="5301208"/>
            <a:ext cx="2327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/>
              <a:t>Special STA Info Version bits can be used to convey different parsing of this field for R2 features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99C7A0F-E14A-422F-A09B-B3E88EE834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5456" y="5150946"/>
            <a:ext cx="5339689" cy="116871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B5D5BC4-01BE-4FCE-9C1C-C6EAF9D397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6771" y="2564904"/>
            <a:ext cx="6376434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505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F57F7-23AA-4208-A596-DC4D7AA4D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‘Special STA Info Version’ bits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4F0D0-9214-436A-8138-31E708A91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These bits act as a “version” for the STA info field with the special AID of 2044</a:t>
            </a:r>
          </a:p>
          <a:p>
            <a:pPr lvl="1"/>
            <a:r>
              <a:rPr lang="en-US" sz="1800" dirty="0"/>
              <a:t>Every version value can carry different pieces of information</a:t>
            </a:r>
          </a:p>
          <a:p>
            <a:pPr lvl="2"/>
            <a:r>
              <a:rPr lang="en-US" sz="1600" dirty="0"/>
              <a:t>Slightly more efficient than reserving new AIDs </a:t>
            </a:r>
          </a:p>
          <a:p>
            <a:endParaRPr lang="en-US" sz="2000" dirty="0"/>
          </a:p>
          <a:p>
            <a:r>
              <a:rPr lang="en-US" sz="2000" dirty="0"/>
              <a:t>Example usage</a:t>
            </a:r>
          </a:p>
          <a:p>
            <a:pPr lvl="1"/>
            <a:r>
              <a:rPr lang="en-US" sz="1600" dirty="0"/>
              <a:t>These bits can be set to a new value for conveying other information for R2 features that might require additional NDPA information, E.g.,</a:t>
            </a:r>
          </a:p>
          <a:p>
            <a:pPr lvl="2"/>
            <a:r>
              <a:rPr lang="en-US" sz="1400" dirty="0"/>
              <a:t>Multi-AP sounding information can be carried with bits being 00</a:t>
            </a:r>
          </a:p>
          <a:p>
            <a:pPr lvl="2"/>
            <a:r>
              <a:rPr lang="en-US" sz="1400" dirty="0"/>
              <a:t>Implicit sounding information can be carried with bits being 01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BC545-ED7F-4846-8734-1BCEB81FE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2F566-3D9E-4510-ADF4-5A9716C2F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8261F-6F49-49A8-85CA-5FB2437B2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6031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D1B8B-9E34-4D42-84D4-3FE60F69E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MIMO Control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4BDF0-4ECD-4048-9133-2D40D600B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 MIMO Control Field (in 11ax) is shown below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3A4A8-1C98-47E9-A14E-4CF0B2E28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58246-8F97-49A5-9A28-FF560C4BB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92B4D-79A2-4362-B7D2-0FE331528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BB72B7C-89FD-4463-A509-742A22F138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224" y="2495892"/>
            <a:ext cx="6347941" cy="15303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76E9078-8718-442C-813D-DB2357EED5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372" y="4262798"/>
            <a:ext cx="6419174" cy="125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269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E3C57-4671-4272-BEA3-FA406EAF9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MIMO Control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9B448-4078-4628-9D6D-0D685FD9F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Proposal for EHT MIMO Control Field is below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lvl="1"/>
            <a:r>
              <a:rPr lang="en-US" sz="1400" b="0" dirty="0"/>
              <a:t>The Disallowed Subchannel Bitmap Present subfield is not needed</a:t>
            </a:r>
          </a:p>
          <a:p>
            <a:pPr lvl="1"/>
            <a:r>
              <a:rPr lang="en-US" sz="1400" dirty="0"/>
              <a:t>Note: RU Start and RU End Index have been combined into a single trigger frame like RU index that maps to an 7-bit table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BBD169-766D-4ECD-8B14-5DE85599B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2020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B62A83-D45C-40AF-89AD-5BDBA3F83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Sameer Vermani(Qualcomm)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5391F-B251-48DB-9278-A0C0CE2C7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405AB0F-3FC2-4014-B03E-3508DC19DA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687" y="2588000"/>
            <a:ext cx="5151553" cy="2480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92521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90e74063cb67d0dfb101fe90279f1d5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95a38a1b693e6628e2c625e43d54e718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9931ED-F01D-4178-8068-7A73BD8BB3F4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ba37140e-f4c5-4a6c-a9b4-20a691ce6c8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ACA9F04-E94D-482F-8101-3DAC2EC8B1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93800</TotalTime>
  <Words>1532</Words>
  <Application>Microsoft Office PowerPoint</Application>
  <PresentationFormat>On-screen Show (4:3)</PresentationFormat>
  <Paragraphs>375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Calibre Semibold</vt:lpstr>
      <vt:lpstr>Calibri</vt:lpstr>
      <vt:lpstr>Qualcomm Office Regular</vt:lpstr>
      <vt:lpstr>Qualcomm Regular</vt:lpstr>
      <vt:lpstr>Times New Roman</vt:lpstr>
      <vt:lpstr>802-11-Submission</vt:lpstr>
      <vt:lpstr>Visio</vt:lpstr>
      <vt:lpstr>Document</vt:lpstr>
      <vt:lpstr>NDPA and MIMO Control Field Design for EHT</vt:lpstr>
      <vt:lpstr>Introduction </vt:lpstr>
      <vt:lpstr>Background: 11ax NDPA</vt:lpstr>
      <vt:lpstr>EHT NDPA: High Level Signaling</vt:lpstr>
      <vt:lpstr>Puncturing information</vt:lpstr>
      <vt:lpstr>EHT NDPA: STA Info Field</vt:lpstr>
      <vt:lpstr>Use of ‘Special STA Info Version’ bits</vt:lpstr>
      <vt:lpstr>MIMO Control Field</vt:lpstr>
      <vt:lpstr>EHT MIMO Control Field</vt:lpstr>
      <vt:lpstr>NDP U-SIG and U-SIG Overflow Contents</vt:lpstr>
      <vt:lpstr>Consistency of puncturing information across NDPA, NDP and MIMO Control Fields</vt:lpstr>
      <vt:lpstr>SP1</vt:lpstr>
      <vt:lpstr>SP2</vt:lpstr>
      <vt:lpstr>SP3</vt:lpstr>
      <vt:lpstr>SP4</vt:lpstr>
      <vt:lpstr>SP5</vt:lpstr>
      <vt:lpstr>SP6</vt:lpstr>
      <vt:lpstr>NDPA RU Index table</vt:lpstr>
      <vt:lpstr>Embedded word object has table below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Sameer Vermani</cp:lastModifiedBy>
  <cp:revision>1319</cp:revision>
  <cp:lastPrinted>1998-02-10T13:28:06Z</cp:lastPrinted>
  <dcterms:created xsi:type="dcterms:W3CDTF">2004-12-02T14:01:45Z</dcterms:created>
  <dcterms:modified xsi:type="dcterms:W3CDTF">2020-09-30T14:19:14Z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  <property fmtid="{D5CDD505-2E9C-101B-9397-08002B2CF9AE}" pid="4" name="_AdHocReviewCycleID">
    <vt:i4>-946869708</vt:i4>
  </property>
  <property fmtid="{D5CDD505-2E9C-101B-9397-08002B2CF9AE}" pid="5" name="_EmailSubject">
    <vt:lpwstr>Further Follow-up on Preamble Design.pptx</vt:lpwstr>
  </property>
  <property fmtid="{D5CDD505-2E9C-101B-9397-08002B2CF9AE}" pid="6" name="_AuthorEmail">
    <vt:lpwstr>alicel@qti.qualcomm.com</vt:lpwstr>
  </property>
  <property fmtid="{D5CDD505-2E9C-101B-9397-08002B2CF9AE}" pid="7" name="_AuthorEmailDisplayName">
    <vt:lpwstr>Alice Chen</vt:lpwstr>
  </property>
  <property fmtid="{D5CDD505-2E9C-101B-9397-08002B2CF9AE}" pid="8" name="_PreviousAdHocReviewCycleID">
    <vt:i4>-540251541</vt:i4>
  </property>
</Properties>
</file>