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40"/>
  </p:notesMasterIdLst>
  <p:handoutMasterIdLst>
    <p:handoutMasterId r:id="rId41"/>
  </p:handoutMasterIdLst>
  <p:sldIdLst>
    <p:sldId id="256" r:id="rId5"/>
    <p:sldId id="491" r:id="rId6"/>
    <p:sldId id="493" r:id="rId7"/>
    <p:sldId id="494" r:id="rId8"/>
    <p:sldId id="511" r:id="rId9"/>
    <p:sldId id="546" r:id="rId10"/>
    <p:sldId id="568" r:id="rId11"/>
    <p:sldId id="532" r:id="rId12"/>
    <p:sldId id="533" r:id="rId13"/>
    <p:sldId id="534" r:id="rId14"/>
    <p:sldId id="569" r:id="rId15"/>
    <p:sldId id="543" r:id="rId16"/>
    <p:sldId id="544" r:id="rId17"/>
    <p:sldId id="497" r:id="rId18"/>
    <p:sldId id="555" r:id="rId19"/>
    <p:sldId id="547" r:id="rId20"/>
    <p:sldId id="548" r:id="rId21"/>
    <p:sldId id="563" r:id="rId22"/>
    <p:sldId id="565" r:id="rId23"/>
    <p:sldId id="549" r:id="rId24"/>
    <p:sldId id="550" r:id="rId25"/>
    <p:sldId id="551" r:id="rId26"/>
    <p:sldId id="552" r:id="rId27"/>
    <p:sldId id="553" r:id="rId28"/>
    <p:sldId id="554" r:id="rId29"/>
    <p:sldId id="556" r:id="rId30"/>
    <p:sldId id="558" r:id="rId31"/>
    <p:sldId id="542" r:id="rId32"/>
    <p:sldId id="566" r:id="rId33"/>
    <p:sldId id="541" r:id="rId34"/>
    <p:sldId id="571" r:id="rId35"/>
    <p:sldId id="561" r:id="rId36"/>
    <p:sldId id="562" r:id="rId37"/>
    <p:sldId id="523" r:id="rId38"/>
    <p:sldId id="572" r:id="rId39"/>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657" autoAdjust="0"/>
    <p:restoredTop sz="94660"/>
  </p:normalViewPr>
  <p:slideViewPr>
    <p:cSldViewPr>
      <p:cViewPr varScale="1">
        <p:scale>
          <a:sx n="107" d="100"/>
          <a:sy n="107" d="100"/>
        </p:scale>
        <p:origin x="2310" y="108"/>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5274"/>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CD0F42F8-ABE0-4D0D-84C6-96EC7531F93C}"/>
    <pc:docChg chg="modSld modMainMaster">
      <pc:chgData name="Steve Shellhammer" userId="0e71f22d-ee3e-49c0-82ff-dbc290af8082" providerId="ADAL" clId="{CD0F42F8-ABE0-4D0D-84C6-96EC7531F93C}" dt="2021-01-14T14:31:04.304" v="3" actId="20577"/>
      <pc:docMkLst>
        <pc:docMk/>
      </pc:docMkLst>
      <pc:sldChg chg="modSp mod">
        <pc:chgData name="Steve Shellhammer" userId="0e71f22d-ee3e-49c0-82ff-dbc290af8082" providerId="ADAL" clId="{CD0F42F8-ABE0-4D0D-84C6-96EC7531F93C}" dt="2021-01-14T14:30:37.437" v="1" actId="20577"/>
        <pc:sldMkLst>
          <pc:docMk/>
          <pc:sldMk cId="0" sldId="256"/>
        </pc:sldMkLst>
        <pc:spChg chg="mod">
          <ac:chgData name="Steve Shellhammer" userId="0e71f22d-ee3e-49c0-82ff-dbc290af8082" providerId="ADAL" clId="{CD0F42F8-ABE0-4D0D-84C6-96EC7531F93C}" dt="2021-01-14T14:30:37.437" v="1" actId="20577"/>
          <ac:spMkLst>
            <pc:docMk/>
            <pc:sldMk cId="0" sldId="256"/>
            <ac:spMk id="3074" creationId="{00000000-0000-0000-0000-000000000000}"/>
          </ac:spMkLst>
        </pc:spChg>
      </pc:sldChg>
      <pc:sldMasterChg chg="modSldLayout">
        <pc:chgData name="Steve Shellhammer" userId="0e71f22d-ee3e-49c0-82ff-dbc290af8082" providerId="ADAL" clId="{CD0F42F8-ABE0-4D0D-84C6-96EC7531F93C}" dt="2021-01-14T14:31:04.304" v="3" actId="20577"/>
        <pc:sldMasterMkLst>
          <pc:docMk/>
          <pc:sldMasterMk cId="0" sldId="2147483648"/>
        </pc:sldMasterMkLst>
        <pc:sldLayoutChg chg="modSp mod">
          <pc:chgData name="Steve Shellhammer" userId="0e71f22d-ee3e-49c0-82ff-dbc290af8082" providerId="ADAL" clId="{CD0F42F8-ABE0-4D0D-84C6-96EC7531F93C}" dt="2021-01-14T14:31:04.304" v="3" actId="20577"/>
          <pc:sldLayoutMkLst>
            <pc:docMk/>
            <pc:sldMasterMk cId="0" sldId="2147483648"/>
            <pc:sldLayoutMk cId="0" sldId="2147483650"/>
          </pc:sldLayoutMkLst>
          <pc:spChg chg="mod">
            <ac:chgData name="Steve Shellhammer" userId="0e71f22d-ee3e-49c0-82ff-dbc290af8082" providerId="ADAL" clId="{CD0F42F8-ABE0-4D0D-84C6-96EC7531F93C}" dt="2021-01-14T14:31:04.304" v="3" actId="20577"/>
            <ac:spMkLst>
              <pc:docMk/>
              <pc:sldMasterMk cId="0" sldId="2147483648"/>
              <pc:sldLayoutMk cId="0" sldId="2147483650"/>
              <ac:spMk id="7" creationId="{686E15EF-98CC-45E2-B245-536D41247871}"/>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1/14/2021</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January 2021</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802.11-20/1429r6</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January 2021</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52400" y="646854"/>
            <a:ext cx="9448800" cy="10458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2800" dirty="0">
                <a:cs typeface="Calibri" panose="020F0502020204030204" pitchFamily="34" charset="0"/>
              </a:rPr>
              <a:t>Enhanced Trigger Frame for EHT Support</a:t>
            </a:r>
          </a:p>
        </p:txBody>
      </p:sp>
      <p:sp>
        <p:nvSpPr>
          <p:cNvPr id="3074" name="Rectangle 2"/>
          <p:cNvSpPr>
            <a:spLocks noGrp="1" noChangeArrowheads="1"/>
          </p:cNvSpPr>
          <p:nvPr>
            <p:ph type="body" idx="1"/>
          </p:nvPr>
        </p:nvSpPr>
        <p:spPr>
          <a:xfrm>
            <a:off x="731520" y="172042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2021-01-14</a:t>
            </a:r>
          </a:p>
        </p:txBody>
      </p:sp>
      <p:sp>
        <p:nvSpPr>
          <p:cNvPr id="3076" name="Rectangle 4"/>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sp>
        <p:nvSpPr>
          <p:cNvPr id="2" name="Date Placeholder 1">
            <a:extLst>
              <a:ext uri="{FF2B5EF4-FFF2-40B4-BE49-F238E27FC236}">
                <a16:creationId xmlns:a16="http://schemas.microsoft.com/office/drawing/2014/main" id="{7DDAD952-1B41-482B-A153-F47D4CB6A945}"/>
              </a:ext>
            </a:extLst>
          </p:cNvPr>
          <p:cNvSpPr>
            <a:spLocks noGrp="1"/>
          </p:cNvSpPr>
          <p:nvPr>
            <p:ph type="dt" idx="15"/>
          </p:nvPr>
        </p:nvSpPr>
        <p:spPr/>
        <p:txBody>
          <a:bodyPr/>
          <a:lstStyle/>
          <a:p>
            <a:r>
              <a:rPr lang="en-US"/>
              <a:t>January 2021</a:t>
            </a:r>
            <a:endParaRPr lang="en-GB" dirty="0"/>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2944057888"/>
              </p:ext>
            </p:extLst>
          </p:nvPr>
        </p:nvGraphicFramePr>
        <p:xfrm>
          <a:off x="497524" y="2590800"/>
          <a:ext cx="8614304" cy="1714500"/>
        </p:xfrm>
        <a:graphic>
          <a:graphicData uri="http://schemas.openxmlformats.org/drawingml/2006/table">
            <a:tbl>
              <a:tblPr>
                <a:tableStyleId>{5C22544A-7EE6-4342-B048-85BDC9FD1C3A}</a:tableStyleId>
              </a:tblPr>
              <a:tblGrid>
                <a:gridCol w="2192288">
                  <a:extLst>
                    <a:ext uri="{9D8B030D-6E8A-4147-A177-3AD203B41FA5}">
                      <a16:colId xmlns:a16="http://schemas.microsoft.com/office/drawing/2014/main" val="1982600515"/>
                    </a:ext>
                  </a:extLst>
                </a:gridCol>
                <a:gridCol w="1547015">
                  <a:extLst>
                    <a:ext uri="{9D8B030D-6E8A-4147-A177-3AD203B41FA5}">
                      <a16:colId xmlns:a16="http://schemas.microsoft.com/office/drawing/2014/main" val="2703258511"/>
                    </a:ext>
                  </a:extLst>
                </a:gridCol>
                <a:gridCol w="1246117">
                  <a:extLst>
                    <a:ext uri="{9D8B030D-6E8A-4147-A177-3AD203B41FA5}">
                      <a16:colId xmlns:a16="http://schemas.microsoft.com/office/drawing/2014/main" val="3387843035"/>
                    </a:ext>
                  </a:extLst>
                </a:gridCol>
                <a:gridCol w="3628884">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Address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p>
                      <a:pPr marL="0" marR="0" algn="ctr">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Bin Tian</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btian@qti.qualcomm.com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2019784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Yanjun Sun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yanjuns@qti.qualcomm.com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17818735"/>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Alfred Asterjadhi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aasterja@qti.qualcomm.com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59275326"/>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30FA0-637F-4E1E-AFFF-B5306B4F5C01}"/>
              </a:ext>
            </a:extLst>
          </p:cNvPr>
          <p:cNvSpPr>
            <a:spLocks noGrp="1"/>
          </p:cNvSpPr>
          <p:nvPr>
            <p:ph type="title"/>
          </p:nvPr>
        </p:nvSpPr>
        <p:spPr>
          <a:xfrm>
            <a:off x="731520" y="681715"/>
            <a:ext cx="8288868" cy="766085"/>
          </a:xfrm>
        </p:spPr>
        <p:txBody>
          <a:bodyPr/>
          <a:lstStyle/>
          <a:p>
            <a:r>
              <a:rPr lang="en-US" sz="2800" dirty="0"/>
              <a:t>Proposal for Carrying Necessary U-SIG Subfields in Special User Info Field</a:t>
            </a:r>
          </a:p>
        </p:txBody>
      </p:sp>
      <p:sp>
        <p:nvSpPr>
          <p:cNvPr id="3" name="Content Placeholder 2">
            <a:extLst>
              <a:ext uri="{FF2B5EF4-FFF2-40B4-BE49-F238E27FC236}">
                <a16:creationId xmlns:a16="http://schemas.microsoft.com/office/drawing/2014/main" id="{497725CC-1028-464C-AAD7-CB4A7886986E}"/>
              </a:ext>
            </a:extLst>
          </p:cNvPr>
          <p:cNvSpPr>
            <a:spLocks noGrp="1"/>
          </p:cNvSpPr>
          <p:nvPr>
            <p:ph idx="1"/>
          </p:nvPr>
        </p:nvSpPr>
        <p:spPr>
          <a:xfrm>
            <a:off x="381000" y="1579880"/>
            <a:ext cx="9144000" cy="1696720"/>
          </a:xfrm>
        </p:spPr>
        <p:txBody>
          <a:bodyPr/>
          <a:lstStyle/>
          <a:p>
            <a:r>
              <a:rPr lang="en-US" sz="2000" dirty="0"/>
              <a:t>Define a special AID12 value in Table 9-31h “AID12 Subfield Encoding” to indicate that the User Info Field with this special AID12 value is a Special User Info Field carrying the non-derived content for the U-SIG of the TB PPDU</a:t>
            </a:r>
          </a:p>
          <a:p>
            <a:r>
              <a:rPr lang="en-US" sz="2000" dirty="0"/>
              <a:t>The first 12 bits (B0-B11) of the User Info Field is AID12</a:t>
            </a:r>
          </a:p>
          <a:p>
            <a:r>
              <a:rPr lang="en-US" sz="2000" dirty="0"/>
              <a:t>The remaining 28 bits (B12-B39) are allocated to the following U-SIG Subfields </a:t>
            </a:r>
          </a:p>
          <a:p>
            <a:endParaRPr lang="en-US" sz="2000" dirty="0"/>
          </a:p>
          <a:p>
            <a:endParaRPr lang="en-US" sz="2000" dirty="0"/>
          </a:p>
        </p:txBody>
      </p:sp>
      <p:sp>
        <p:nvSpPr>
          <p:cNvPr id="4" name="Slide Number Placeholder 3">
            <a:extLst>
              <a:ext uri="{FF2B5EF4-FFF2-40B4-BE49-F238E27FC236}">
                <a16:creationId xmlns:a16="http://schemas.microsoft.com/office/drawing/2014/main" id="{4278038E-2E34-452A-B3A8-874AA168DF84}"/>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12B71F1-247F-4807-A76B-2DB2CC5C540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7CA4B84-74C0-4119-B773-F1676B2FA055}"/>
              </a:ext>
            </a:extLst>
          </p:cNvPr>
          <p:cNvSpPr>
            <a:spLocks noGrp="1"/>
          </p:cNvSpPr>
          <p:nvPr>
            <p:ph type="dt" idx="15"/>
          </p:nvPr>
        </p:nvSpPr>
        <p:spPr/>
        <p:txBody>
          <a:bodyPr/>
          <a:lstStyle/>
          <a:p>
            <a:r>
              <a:rPr lang="en-US"/>
              <a:t>January 2021</a:t>
            </a:r>
            <a:endParaRPr lang="en-GB" dirty="0"/>
          </a:p>
        </p:txBody>
      </p:sp>
      <p:graphicFrame>
        <p:nvGraphicFramePr>
          <p:cNvPr id="7" name="Table 7">
            <a:extLst>
              <a:ext uri="{FF2B5EF4-FFF2-40B4-BE49-F238E27FC236}">
                <a16:creationId xmlns:a16="http://schemas.microsoft.com/office/drawing/2014/main" id="{28666FB1-036C-49BF-BE63-9F36C0604490}"/>
              </a:ext>
            </a:extLst>
          </p:cNvPr>
          <p:cNvGraphicFramePr>
            <a:graphicFrameLocks/>
          </p:cNvGraphicFramePr>
          <p:nvPr>
            <p:extLst>
              <p:ext uri="{D42A27DB-BD31-4B8C-83A1-F6EECF244321}">
                <p14:modId xmlns:p14="http://schemas.microsoft.com/office/powerpoint/2010/main" val="4221392397"/>
              </p:ext>
            </p:extLst>
          </p:nvPr>
        </p:nvGraphicFramePr>
        <p:xfrm>
          <a:off x="2514600" y="3408680"/>
          <a:ext cx="4133427" cy="2382520"/>
        </p:xfrm>
        <a:graphic>
          <a:graphicData uri="http://schemas.openxmlformats.org/drawingml/2006/table">
            <a:tbl>
              <a:tblPr firstRow="1" bandRow="1">
                <a:tableStyleId>{21E4AEA4-8DFA-4A89-87EB-49C32662AFE0}</a:tableStyleId>
              </a:tblPr>
              <a:tblGrid>
                <a:gridCol w="2533227">
                  <a:extLst>
                    <a:ext uri="{9D8B030D-6E8A-4147-A177-3AD203B41FA5}">
                      <a16:colId xmlns:a16="http://schemas.microsoft.com/office/drawing/2014/main" val="2361857632"/>
                    </a:ext>
                  </a:extLst>
                </a:gridCol>
                <a:gridCol w="1600200">
                  <a:extLst>
                    <a:ext uri="{9D8B030D-6E8A-4147-A177-3AD203B41FA5}">
                      <a16:colId xmlns:a16="http://schemas.microsoft.com/office/drawing/2014/main" val="1448770086"/>
                    </a:ext>
                  </a:extLst>
                </a:gridCol>
              </a:tblGrid>
              <a:tr h="370840">
                <a:tc>
                  <a:txBody>
                    <a:bodyPr/>
                    <a:lstStyle/>
                    <a:p>
                      <a:r>
                        <a:rPr lang="en-US" sz="1600" dirty="0">
                          <a:latin typeface="Calibri" panose="020F0502020204030204" pitchFamily="34" charset="0"/>
                          <a:cs typeface="Calibri" panose="020F0502020204030204" pitchFamily="34" charset="0"/>
                        </a:rPr>
                        <a:t>Subfield</a:t>
                      </a:r>
                    </a:p>
                  </a:txBody>
                  <a:tcPr/>
                </a:tc>
                <a:tc>
                  <a:txBody>
                    <a:bodyPr/>
                    <a:lstStyle/>
                    <a:p>
                      <a:pPr algn="ctr"/>
                      <a:r>
                        <a:rPr lang="en-US" sz="1600" dirty="0">
                          <a:latin typeface="Calibri" panose="020F0502020204030204" pitchFamily="34" charset="0"/>
                          <a:cs typeface="Calibri" panose="020F0502020204030204" pitchFamily="34" charset="0"/>
                        </a:rPr>
                        <a:t>Length (Bits)</a:t>
                      </a:r>
                    </a:p>
                  </a:txBody>
                  <a:tcPr/>
                </a:tc>
                <a:extLst>
                  <a:ext uri="{0D108BD9-81ED-4DB2-BD59-A6C34878D82A}">
                    <a16:rowId xmlns:a16="http://schemas.microsoft.com/office/drawing/2014/main" val="2922135120"/>
                  </a:ext>
                </a:extLst>
              </a:tr>
              <a:tr h="0">
                <a:tc>
                  <a:txBody>
                    <a:bodyPr/>
                    <a:lstStyle/>
                    <a:p>
                      <a:r>
                        <a:rPr lang="en-US" sz="1600" dirty="0">
                          <a:latin typeface="Calibri" panose="020F0502020204030204" pitchFamily="34" charset="0"/>
                          <a:cs typeface="Calibri" panose="020F0502020204030204" pitchFamily="34" charset="0"/>
                        </a:rPr>
                        <a:t>PHY Version Identifier</a:t>
                      </a:r>
                    </a:p>
                  </a:txBody>
                  <a:tcPr/>
                </a:tc>
                <a:tc>
                  <a:txBody>
                    <a:bodyPr/>
                    <a:lstStyle/>
                    <a:p>
                      <a:pPr algn="ctr"/>
                      <a:r>
                        <a:rPr lang="en-US" sz="1600" dirty="0">
                          <a:latin typeface="Calibri" panose="020F0502020204030204" pitchFamily="34" charset="0"/>
                          <a:cs typeface="Calibri" panose="020F0502020204030204" pitchFamily="34" charset="0"/>
                        </a:rPr>
                        <a:t>3</a:t>
                      </a:r>
                    </a:p>
                  </a:txBody>
                  <a:tcPr/>
                </a:tc>
                <a:extLst>
                  <a:ext uri="{0D108BD9-81ED-4DB2-BD59-A6C34878D82A}">
                    <a16:rowId xmlns:a16="http://schemas.microsoft.com/office/drawing/2014/main" val="2453781076"/>
                  </a:ext>
                </a:extLst>
              </a:tr>
              <a:tr h="152717">
                <a:tc>
                  <a:txBody>
                    <a:bodyPr/>
                    <a:lstStyle/>
                    <a:p>
                      <a:r>
                        <a:rPr lang="en-US" sz="1600" dirty="0">
                          <a:latin typeface="Calibri" panose="020F0502020204030204" pitchFamily="34" charset="0"/>
                          <a:cs typeface="Calibri" panose="020F0502020204030204" pitchFamily="34" charset="0"/>
                        </a:rPr>
                        <a:t>PPDU Bandwidth</a:t>
                      </a:r>
                    </a:p>
                  </a:txBody>
                  <a:tcPr/>
                </a:tc>
                <a:tc>
                  <a:txBody>
                    <a:bodyPr/>
                    <a:lstStyle/>
                    <a:p>
                      <a:pPr algn="ctr"/>
                      <a:r>
                        <a:rPr lang="en-US" sz="1600" dirty="0">
                          <a:latin typeface="Calibri" panose="020F0502020204030204" pitchFamily="34" charset="0"/>
                          <a:cs typeface="Calibri" panose="020F0502020204030204" pitchFamily="34" charset="0"/>
                        </a:rPr>
                        <a:t>3</a:t>
                      </a:r>
                    </a:p>
                  </a:txBody>
                  <a:tcPr/>
                </a:tc>
                <a:extLst>
                  <a:ext uri="{0D108BD9-81ED-4DB2-BD59-A6C34878D82A}">
                    <a16:rowId xmlns:a16="http://schemas.microsoft.com/office/drawing/2014/main" val="663560469"/>
                  </a:ext>
                </a:extLst>
              </a:tr>
              <a:tr h="122237">
                <a:tc>
                  <a:txBody>
                    <a:bodyPr/>
                    <a:lstStyle/>
                    <a:p>
                      <a:r>
                        <a:rPr lang="en-US" sz="1600" dirty="0">
                          <a:latin typeface="Calibri" panose="020F0502020204030204" pitchFamily="34" charset="0"/>
                          <a:cs typeface="Calibri" panose="020F0502020204030204" pitchFamily="34" charset="0"/>
                        </a:rPr>
                        <a:t>Spatial Reuse 1</a:t>
                      </a:r>
                    </a:p>
                  </a:txBody>
                  <a:tcPr/>
                </a:tc>
                <a:tc>
                  <a:txBody>
                    <a:bodyPr/>
                    <a:lstStyle/>
                    <a:p>
                      <a:pPr algn="ctr"/>
                      <a:r>
                        <a:rPr lang="en-US" sz="1600" dirty="0">
                          <a:latin typeface="Calibri" panose="020F0502020204030204" pitchFamily="34" charset="0"/>
                          <a:cs typeface="Calibri" panose="020F0502020204030204" pitchFamily="34" charset="0"/>
                        </a:rPr>
                        <a:t>4</a:t>
                      </a:r>
                    </a:p>
                  </a:txBody>
                  <a:tcPr/>
                </a:tc>
                <a:extLst>
                  <a:ext uri="{0D108BD9-81ED-4DB2-BD59-A6C34878D82A}">
                    <a16:rowId xmlns:a16="http://schemas.microsoft.com/office/drawing/2014/main" val="58560128"/>
                  </a:ext>
                </a:extLst>
              </a:tr>
              <a:tr h="167957">
                <a:tc>
                  <a:txBody>
                    <a:bodyPr/>
                    <a:lstStyle/>
                    <a:p>
                      <a:r>
                        <a:rPr lang="en-US" sz="1600" dirty="0">
                          <a:latin typeface="Calibri" panose="020F0502020204030204" pitchFamily="34" charset="0"/>
                          <a:cs typeface="Calibri" panose="020F0502020204030204" pitchFamily="34" charset="0"/>
                        </a:rPr>
                        <a:t>Spatial Reuse 2</a:t>
                      </a:r>
                    </a:p>
                  </a:txBody>
                  <a:tcPr/>
                </a:tc>
                <a:tc>
                  <a:txBody>
                    <a:bodyPr/>
                    <a:lstStyle/>
                    <a:p>
                      <a:pPr algn="ctr"/>
                      <a:r>
                        <a:rPr lang="en-US" sz="1600" dirty="0">
                          <a:latin typeface="Calibri" panose="020F0502020204030204" pitchFamily="34" charset="0"/>
                          <a:cs typeface="Calibri" panose="020F0502020204030204" pitchFamily="34" charset="0"/>
                        </a:rPr>
                        <a:t>4</a:t>
                      </a:r>
                    </a:p>
                  </a:txBody>
                  <a:tcPr/>
                </a:tc>
                <a:extLst>
                  <a:ext uri="{0D108BD9-81ED-4DB2-BD59-A6C34878D82A}">
                    <a16:rowId xmlns:a16="http://schemas.microsoft.com/office/drawing/2014/main" val="922426844"/>
                  </a:ext>
                </a:extLst>
              </a:tr>
              <a:tr h="193040">
                <a:tc>
                  <a:txBody>
                    <a:bodyPr/>
                    <a:lstStyle/>
                    <a:p>
                      <a:r>
                        <a:rPr lang="en-US" sz="1600" dirty="0">
                          <a:latin typeface="Calibri" panose="020F0502020204030204" pitchFamily="34" charset="0"/>
                          <a:cs typeface="Calibri" panose="020F0502020204030204" pitchFamily="34" charset="0"/>
                        </a:rPr>
                        <a:t>U-SIG Reserved</a:t>
                      </a:r>
                    </a:p>
                  </a:txBody>
                  <a:tcPr/>
                </a:tc>
                <a:tc>
                  <a:txBody>
                    <a:bodyPr/>
                    <a:lstStyle/>
                    <a:p>
                      <a:pPr algn="ctr"/>
                      <a:r>
                        <a:rPr lang="en-US" sz="1600" dirty="0">
                          <a:latin typeface="Calibri" panose="020F0502020204030204" pitchFamily="34" charset="0"/>
                          <a:cs typeface="Calibri" panose="020F0502020204030204" pitchFamily="34" charset="0"/>
                        </a:rPr>
                        <a:t>12</a:t>
                      </a:r>
                    </a:p>
                  </a:txBody>
                  <a:tcPr/>
                </a:tc>
                <a:extLst>
                  <a:ext uri="{0D108BD9-81ED-4DB2-BD59-A6C34878D82A}">
                    <a16:rowId xmlns:a16="http://schemas.microsoft.com/office/drawing/2014/main" val="4076227791"/>
                  </a:ext>
                </a:extLst>
              </a:tr>
              <a:tr h="193040">
                <a:tc>
                  <a:txBody>
                    <a:bodyPr/>
                    <a:lstStyle/>
                    <a:p>
                      <a:r>
                        <a:rPr lang="en-US" sz="1600" dirty="0">
                          <a:latin typeface="Calibri" panose="020F0502020204030204" pitchFamily="34" charset="0"/>
                          <a:cs typeface="Calibri" panose="020F0502020204030204" pitchFamily="34" charset="0"/>
                        </a:rPr>
                        <a:t>Reserved</a:t>
                      </a:r>
                    </a:p>
                  </a:txBody>
                  <a:tcPr/>
                </a:tc>
                <a:tc>
                  <a:txBody>
                    <a:bodyPr/>
                    <a:lstStyle/>
                    <a:p>
                      <a:pPr algn="ctr"/>
                      <a:r>
                        <a:rPr lang="en-US" sz="1600" dirty="0">
                          <a:latin typeface="Calibri" panose="020F0502020204030204" pitchFamily="34" charset="0"/>
                          <a:cs typeface="Calibri" panose="020F0502020204030204" pitchFamily="34" charset="0"/>
                        </a:rPr>
                        <a:t>2</a:t>
                      </a:r>
                    </a:p>
                  </a:txBody>
                  <a:tcPr/>
                </a:tc>
                <a:extLst>
                  <a:ext uri="{0D108BD9-81ED-4DB2-BD59-A6C34878D82A}">
                    <a16:rowId xmlns:a16="http://schemas.microsoft.com/office/drawing/2014/main" val="1252221398"/>
                  </a:ext>
                </a:extLst>
              </a:tr>
            </a:tbl>
          </a:graphicData>
        </a:graphic>
      </p:graphicFrame>
      <p:sp>
        <p:nvSpPr>
          <p:cNvPr id="8" name="Content Placeholder 2">
            <a:extLst>
              <a:ext uri="{FF2B5EF4-FFF2-40B4-BE49-F238E27FC236}">
                <a16:creationId xmlns:a16="http://schemas.microsoft.com/office/drawing/2014/main" id="{613AA000-2E45-4911-9AFF-1469CF8A9CAD}"/>
              </a:ext>
            </a:extLst>
          </p:cNvPr>
          <p:cNvSpPr txBox="1">
            <a:spLocks/>
          </p:cNvSpPr>
          <p:nvPr/>
        </p:nvSpPr>
        <p:spPr bwMode="auto">
          <a:xfrm>
            <a:off x="381001" y="5807283"/>
            <a:ext cx="8639387" cy="115231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000" kern="0" dirty="0"/>
              <a:t>The exact bit assignments can be done once the U-SIG format is finalized for the TB PPDU</a:t>
            </a:r>
          </a:p>
          <a:p>
            <a:r>
              <a:rPr lang="en-US" sz="2000" kern="0" dirty="0"/>
              <a:t>This Special User Info Field is sent right after the Common Info Field</a:t>
            </a:r>
          </a:p>
          <a:p>
            <a:endParaRPr lang="en-US" sz="2000" kern="0" dirty="0"/>
          </a:p>
          <a:p>
            <a:endParaRPr lang="en-US" sz="2000" kern="0" dirty="0"/>
          </a:p>
        </p:txBody>
      </p:sp>
    </p:spTree>
    <p:extLst>
      <p:ext uri="{BB962C8B-B14F-4D97-AF65-F5344CB8AC3E}">
        <p14:creationId xmlns:p14="http://schemas.microsoft.com/office/powerpoint/2010/main" val="86168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A3114-4475-46FA-9DC9-8FB3CD607B0F}"/>
              </a:ext>
            </a:extLst>
          </p:cNvPr>
          <p:cNvSpPr>
            <a:spLocks noGrp="1"/>
          </p:cNvSpPr>
          <p:nvPr>
            <p:ph type="title"/>
          </p:nvPr>
        </p:nvSpPr>
        <p:spPr>
          <a:xfrm>
            <a:off x="228600" y="731523"/>
            <a:ext cx="9296400" cy="599882"/>
          </a:xfrm>
        </p:spPr>
        <p:txBody>
          <a:bodyPr/>
          <a:lstStyle/>
          <a:p>
            <a:r>
              <a:rPr lang="en-US" sz="2800" dirty="0"/>
              <a:t>Mapping Content from Trigger Frame to TB PPDU Preambles</a:t>
            </a:r>
          </a:p>
        </p:txBody>
      </p:sp>
      <p:sp>
        <p:nvSpPr>
          <p:cNvPr id="4" name="Slide Number Placeholder 3">
            <a:extLst>
              <a:ext uri="{FF2B5EF4-FFF2-40B4-BE49-F238E27FC236}">
                <a16:creationId xmlns:a16="http://schemas.microsoft.com/office/drawing/2014/main" id="{690995E1-08D3-4301-AC55-A8B819B7D45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7CCE45C2-F98C-4D9A-A1B3-75D954B519F4}"/>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243201D8-ABF4-433A-9C77-8F742F0E14AB}"/>
              </a:ext>
            </a:extLst>
          </p:cNvPr>
          <p:cNvSpPr>
            <a:spLocks noGrp="1"/>
          </p:cNvSpPr>
          <p:nvPr>
            <p:ph type="dt" idx="15"/>
          </p:nvPr>
        </p:nvSpPr>
        <p:spPr/>
        <p:txBody>
          <a:bodyPr/>
          <a:lstStyle/>
          <a:p>
            <a:r>
              <a:rPr lang="en-US"/>
              <a:t>January 2021</a:t>
            </a:r>
            <a:endParaRPr lang="en-GB" dirty="0"/>
          </a:p>
        </p:txBody>
      </p:sp>
      <p:pic>
        <p:nvPicPr>
          <p:cNvPr id="7" name="Picture 6">
            <a:extLst>
              <a:ext uri="{FF2B5EF4-FFF2-40B4-BE49-F238E27FC236}">
                <a16:creationId xmlns:a16="http://schemas.microsoft.com/office/drawing/2014/main" id="{1B951B53-6301-4B0F-A62D-B2C7460545F4}"/>
              </a:ext>
            </a:extLst>
          </p:cNvPr>
          <p:cNvPicPr>
            <a:picLocks noChangeAspect="1"/>
          </p:cNvPicPr>
          <p:nvPr/>
        </p:nvPicPr>
        <p:blipFill>
          <a:blip r:embed="rId2"/>
          <a:stretch>
            <a:fillRect/>
          </a:stretch>
        </p:blipFill>
        <p:spPr>
          <a:xfrm>
            <a:off x="1066800" y="1676400"/>
            <a:ext cx="7476190" cy="4885714"/>
          </a:xfrm>
          <a:prstGeom prst="rect">
            <a:avLst/>
          </a:prstGeom>
        </p:spPr>
      </p:pic>
    </p:spTree>
    <p:extLst>
      <p:ext uri="{BB962C8B-B14F-4D97-AF65-F5344CB8AC3E}">
        <p14:creationId xmlns:p14="http://schemas.microsoft.com/office/powerpoint/2010/main" val="927939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B6D52-65F1-4E70-A2F7-02C9F320AAF6}"/>
              </a:ext>
            </a:extLst>
          </p:cNvPr>
          <p:cNvSpPr>
            <a:spLocks noGrp="1"/>
          </p:cNvSpPr>
          <p:nvPr>
            <p:ph type="title"/>
          </p:nvPr>
        </p:nvSpPr>
        <p:spPr/>
        <p:txBody>
          <a:bodyPr/>
          <a:lstStyle/>
          <a:p>
            <a:r>
              <a:rPr lang="en-US" dirty="0"/>
              <a:t>802.11ax Draft Statement</a:t>
            </a:r>
          </a:p>
        </p:txBody>
      </p:sp>
      <p:sp>
        <p:nvSpPr>
          <p:cNvPr id="3" name="Content Placeholder 2">
            <a:extLst>
              <a:ext uri="{FF2B5EF4-FFF2-40B4-BE49-F238E27FC236}">
                <a16:creationId xmlns:a16="http://schemas.microsoft.com/office/drawing/2014/main" id="{A7D0313D-3C7F-4C85-BF63-FAF708B5078A}"/>
              </a:ext>
            </a:extLst>
          </p:cNvPr>
          <p:cNvSpPr>
            <a:spLocks noGrp="1"/>
          </p:cNvSpPr>
          <p:nvPr>
            <p:ph idx="1"/>
          </p:nvPr>
        </p:nvSpPr>
        <p:spPr/>
        <p:txBody>
          <a:bodyPr/>
          <a:lstStyle/>
          <a:p>
            <a:r>
              <a:rPr lang="en-US" dirty="0"/>
              <a:t>The following statement is in the 802.11ax Draft, Clause 26.5.2.2.4</a:t>
            </a:r>
          </a:p>
          <a:p>
            <a:pPr lvl="1"/>
            <a:r>
              <a:rPr lang="en-US" dirty="0"/>
              <a:t>“The AP shall place User Info fields with the AID12 subfield set to 0 or a value greater than 2007 after User Info fields with the AID12 subfield set to a value in the range 1 to 2007 (if any present).”</a:t>
            </a:r>
          </a:p>
          <a:p>
            <a:endParaRPr lang="en-US" dirty="0"/>
          </a:p>
          <a:p>
            <a:r>
              <a:rPr lang="en-US" dirty="0"/>
              <a:t>Here we propose a way of keeping the Special User Info Field right after the Common Info Field while still addressing this statement in the 802.11ax Draft</a:t>
            </a:r>
          </a:p>
          <a:p>
            <a:endParaRPr lang="en-US" dirty="0"/>
          </a:p>
        </p:txBody>
      </p:sp>
      <p:sp>
        <p:nvSpPr>
          <p:cNvPr id="4" name="Slide Number Placeholder 3">
            <a:extLst>
              <a:ext uri="{FF2B5EF4-FFF2-40B4-BE49-F238E27FC236}">
                <a16:creationId xmlns:a16="http://schemas.microsoft.com/office/drawing/2014/main" id="{7B3137A1-931F-4570-98BE-0B617EED3A5E}"/>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5988D90-FA3C-4E79-A2E3-71A101EF1E44}"/>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C4AAAD3F-A54B-4FFD-BD33-D2281BC4E22D}"/>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4239003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E5D81-A013-41EC-A4F9-6FCBBD12122D}"/>
              </a:ext>
            </a:extLst>
          </p:cNvPr>
          <p:cNvSpPr>
            <a:spLocks noGrp="1"/>
          </p:cNvSpPr>
          <p:nvPr>
            <p:ph type="title"/>
          </p:nvPr>
        </p:nvSpPr>
        <p:spPr>
          <a:xfrm>
            <a:off x="731520" y="731523"/>
            <a:ext cx="8288868" cy="487678"/>
          </a:xfrm>
        </p:spPr>
        <p:txBody>
          <a:bodyPr/>
          <a:lstStyle/>
          <a:p>
            <a:r>
              <a:rPr lang="en-US" sz="3200" dirty="0"/>
              <a:t>Proposal for AID12 Value</a:t>
            </a:r>
          </a:p>
        </p:txBody>
      </p:sp>
      <p:sp>
        <p:nvSpPr>
          <p:cNvPr id="4" name="Slide Number Placeholder 3">
            <a:extLst>
              <a:ext uri="{FF2B5EF4-FFF2-40B4-BE49-F238E27FC236}">
                <a16:creationId xmlns:a16="http://schemas.microsoft.com/office/drawing/2014/main" id="{3BFD255B-D9F2-44E4-9AD3-FF18B5761556}"/>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179F530-8227-445C-A089-980D75EE477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8F88A99A-4150-4214-A531-5D72198800BC}"/>
              </a:ext>
            </a:extLst>
          </p:cNvPr>
          <p:cNvSpPr>
            <a:spLocks noGrp="1"/>
          </p:cNvSpPr>
          <p:nvPr>
            <p:ph type="dt" idx="15"/>
          </p:nvPr>
        </p:nvSpPr>
        <p:spPr/>
        <p:txBody>
          <a:bodyPr/>
          <a:lstStyle/>
          <a:p>
            <a:r>
              <a:rPr lang="en-US"/>
              <a:t>January 2021</a:t>
            </a:r>
            <a:endParaRPr lang="en-GB" dirty="0"/>
          </a:p>
        </p:txBody>
      </p:sp>
      <p:sp>
        <p:nvSpPr>
          <p:cNvPr id="9" name="Content Placeholder 2">
            <a:extLst>
              <a:ext uri="{FF2B5EF4-FFF2-40B4-BE49-F238E27FC236}">
                <a16:creationId xmlns:a16="http://schemas.microsoft.com/office/drawing/2014/main" id="{57AAE40B-89FC-4233-895C-F71633D87E80}"/>
              </a:ext>
            </a:extLst>
          </p:cNvPr>
          <p:cNvSpPr>
            <a:spLocks noGrp="1"/>
          </p:cNvSpPr>
          <p:nvPr>
            <p:ph idx="1"/>
          </p:nvPr>
        </p:nvSpPr>
        <p:spPr>
          <a:xfrm>
            <a:off x="304800" y="1447800"/>
            <a:ext cx="9220200" cy="3962400"/>
          </a:xfrm>
        </p:spPr>
        <p:txBody>
          <a:bodyPr/>
          <a:lstStyle/>
          <a:p>
            <a:r>
              <a:rPr lang="en-US" sz="2000" dirty="0"/>
              <a:t>Instead of using one of the currently reserved AID12 values we propose to use a currently unreserved value, AID12 = 2007</a:t>
            </a:r>
          </a:p>
          <a:p>
            <a:r>
              <a:rPr lang="en-US" sz="2000" dirty="0"/>
              <a:t>Make that a special value in EHT, indicating the Special User Info Field</a:t>
            </a:r>
          </a:p>
          <a:p>
            <a:r>
              <a:rPr lang="en-US" sz="2000" dirty="0"/>
              <a:t>Place the Special User Info Field right after the Common Info Field</a:t>
            </a:r>
          </a:p>
          <a:p>
            <a:pPr lvl="1"/>
            <a:r>
              <a:rPr lang="en-US" sz="2000" dirty="0"/>
              <a:t>This is consistent with the statement in the 11ax draft, since the AID12 value is not greater than 2007</a:t>
            </a:r>
          </a:p>
          <a:p>
            <a:r>
              <a:rPr lang="en-US" sz="2000" dirty="0"/>
              <a:t>Set the Common Info Field Reserved bit (B63) to the Enhanced Trigger Frame Flag</a:t>
            </a:r>
          </a:p>
          <a:p>
            <a:pPr lvl="1"/>
            <a:r>
              <a:rPr lang="en-US" sz="2000" dirty="0"/>
              <a:t>The current value of B63 in 11ax is zero</a:t>
            </a:r>
          </a:p>
          <a:p>
            <a:pPr lvl="1"/>
            <a:r>
              <a:rPr lang="en-US" sz="2000" dirty="0"/>
              <a:t>If set to one the STA knows this is an Enhanced Trigger Frame</a:t>
            </a:r>
          </a:p>
          <a:p>
            <a:pPr lvl="1"/>
            <a:r>
              <a:rPr lang="en-US" sz="2000" dirty="0"/>
              <a:t>This indicates the presence of the Special User Info Field with AID12=2007 to convey additional Common Information, as shown below</a:t>
            </a:r>
          </a:p>
        </p:txBody>
      </p:sp>
      <p:pic>
        <p:nvPicPr>
          <p:cNvPr id="10" name="Picture 9">
            <a:extLst>
              <a:ext uri="{FF2B5EF4-FFF2-40B4-BE49-F238E27FC236}">
                <a16:creationId xmlns:a16="http://schemas.microsoft.com/office/drawing/2014/main" id="{405E974D-C87E-48D7-BDB8-6A1B236658F9}"/>
              </a:ext>
            </a:extLst>
          </p:cNvPr>
          <p:cNvPicPr>
            <a:picLocks noChangeAspect="1"/>
          </p:cNvPicPr>
          <p:nvPr/>
        </p:nvPicPr>
        <p:blipFill>
          <a:blip r:embed="rId2"/>
          <a:stretch>
            <a:fillRect/>
          </a:stretch>
        </p:blipFill>
        <p:spPr>
          <a:xfrm>
            <a:off x="1447800" y="5543715"/>
            <a:ext cx="7034762" cy="898572"/>
          </a:xfrm>
          <a:prstGeom prst="rect">
            <a:avLst/>
          </a:prstGeom>
        </p:spPr>
      </p:pic>
    </p:spTree>
    <p:extLst>
      <p:ext uri="{BB962C8B-B14F-4D97-AF65-F5344CB8AC3E}">
        <p14:creationId xmlns:p14="http://schemas.microsoft.com/office/powerpoint/2010/main" val="3413849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303A1-CCFD-4CD8-A341-4EE4239F8053}"/>
              </a:ext>
            </a:extLst>
          </p:cNvPr>
          <p:cNvSpPr>
            <a:spLocks noGrp="1"/>
          </p:cNvSpPr>
          <p:nvPr>
            <p:ph type="title"/>
          </p:nvPr>
        </p:nvSpPr>
        <p:spPr>
          <a:xfrm>
            <a:off x="731520" y="731522"/>
            <a:ext cx="8288868" cy="640077"/>
          </a:xfrm>
        </p:spPr>
        <p:txBody>
          <a:bodyPr/>
          <a:lstStyle/>
          <a:p>
            <a:r>
              <a:rPr lang="en-US" sz="2800" dirty="0"/>
              <a:t>Number of HE LTFs and Midamble Periodicity</a:t>
            </a:r>
          </a:p>
        </p:txBody>
      </p:sp>
      <p:sp>
        <p:nvSpPr>
          <p:cNvPr id="4" name="Slide Number Placeholder 3">
            <a:extLst>
              <a:ext uri="{FF2B5EF4-FFF2-40B4-BE49-F238E27FC236}">
                <a16:creationId xmlns:a16="http://schemas.microsoft.com/office/drawing/2014/main" id="{BABA3BAB-D7B6-4112-8CC7-6C19292764B2}"/>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3AACEDCE-43B5-4F75-8D31-0598370EE07D}"/>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731AEC3-A369-431C-B542-894A30103890}"/>
              </a:ext>
            </a:extLst>
          </p:cNvPr>
          <p:cNvSpPr>
            <a:spLocks noGrp="1"/>
          </p:cNvSpPr>
          <p:nvPr>
            <p:ph type="dt" idx="15"/>
          </p:nvPr>
        </p:nvSpPr>
        <p:spPr/>
        <p:txBody>
          <a:bodyPr/>
          <a:lstStyle/>
          <a:p>
            <a:r>
              <a:rPr lang="en-US"/>
              <a:t>January 2021</a:t>
            </a:r>
            <a:endParaRPr lang="en-GB" dirty="0"/>
          </a:p>
        </p:txBody>
      </p:sp>
      <p:graphicFrame>
        <p:nvGraphicFramePr>
          <p:cNvPr id="8" name="Table 4">
            <a:extLst>
              <a:ext uri="{FF2B5EF4-FFF2-40B4-BE49-F238E27FC236}">
                <a16:creationId xmlns:a16="http://schemas.microsoft.com/office/drawing/2014/main" id="{555830EF-B046-4267-9888-2600FCD34B4C}"/>
              </a:ext>
            </a:extLst>
          </p:cNvPr>
          <p:cNvGraphicFramePr>
            <a:graphicFrameLocks/>
          </p:cNvGraphicFramePr>
          <p:nvPr>
            <p:extLst>
              <p:ext uri="{D42A27DB-BD31-4B8C-83A1-F6EECF244321}">
                <p14:modId xmlns:p14="http://schemas.microsoft.com/office/powerpoint/2010/main" val="506017906"/>
              </p:ext>
            </p:extLst>
          </p:nvPr>
        </p:nvGraphicFramePr>
        <p:xfrm>
          <a:off x="381000" y="2443480"/>
          <a:ext cx="8991600" cy="4033520"/>
        </p:xfrm>
        <a:graphic>
          <a:graphicData uri="http://schemas.openxmlformats.org/drawingml/2006/table">
            <a:tbl>
              <a:tblPr firstRow="1" bandRow="1">
                <a:tableStyleId>{21E4AEA4-8DFA-4A89-87EB-49C32662AFE0}</a:tableStyleId>
              </a:tblPr>
              <a:tblGrid>
                <a:gridCol w="1623209">
                  <a:extLst>
                    <a:ext uri="{9D8B030D-6E8A-4147-A177-3AD203B41FA5}">
                      <a16:colId xmlns:a16="http://schemas.microsoft.com/office/drawing/2014/main" val="4021740231"/>
                    </a:ext>
                  </a:extLst>
                </a:gridCol>
                <a:gridCol w="1600200">
                  <a:extLst>
                    <a:ext uri="{9D8B030D-6E8A-4147-A177-3AD203B41FA5}">
                      <a16:colId xmlns:a16="http://schemas.microsoft.com/office/drawing/2014/main" val="4236181624"/>
                    </a:ext>
                  </a:extLst>
                </a:gridCol>
                <a:gridCol w="1828800">
                  <a:extLst>
                    <a:ext uri="{9D8B030D-6E8A-4147-A177-3AD203B41FA5}">
                      <a16:colId xmlns:a16="http://schemas.microsoft.com/office/drawing/2014/main" val="1030772327"/>
                    </a:ext>
                  </a:extLst>
                </a:gridCol>
                <a:gridCol w="1905000">
                  <a:extLst>
                    <a:ext uri="{9D8B030D-6E8A-4147-A177-3AD203B41FA5}">
                      <a16:colId xmlns:a16="http://schemas.microsoft.com/office/drawing/2014/main" val="2951512559"/>
                    </a:ext>
                  </a:extLst>
                </a:gridCol>
                <a:gridCol w="2034391">
                  <a:extLst>
                    <a:ext uri="{9D8B030D-6E8A-4147-A177-3AD203B41FA5}">
                      <a16:colId xmlns:a16="http://schemas.microsoft.com/office/drawing/2014/main" val="2157550206"/>
                    </a:ext>
                  </a:extLst>
                </a:gridCol>
              </a:tblGrid>
              <a:tr h="370840">
                <a:tc>
                  <a:txBody>
                    <a:bodyPr/>
                    <a:lstStyle/>
                    <a:p>
                      <a:r>
                        <a:rPr lang="en-US" sz="1600" dirty="0">
                          <a:latin typeface="Calibri" panose="020F0502020204030204" pitchFamily="34" charset="0"/>
                          <a:cs typeface="Calibri" panose="020F0502020204030204" pitchFamily="34" charset="0"/>
                        </a:rPr>
                        <a:t>Number of HE LTFs and Midamble Periodicity Value </a:t>
                      </a:r>
                    </a:p>
                  </a:txBody>
                  <a:tcPr/>
                </a:tc>
                <a:tc>
                  <a:txBody>
                    <a:bodyPr/>
                    <a:lstStyle/>
                    <a:p>
                      <a:pPr algn="ctr"/>
                      <a:r>
                        <a:rPr lang="en-US" sz="1600" dirty="0">
                          <a:latin typeface="Calibri" panose="020F0502020204030204" pitchFamily="34" charset="0"/>
                          <a:cs typeface="Calibri" panose="020F0502020204030204" pitchFamily="34" charset="0"/>
                        </a:rPr>
                        <a:t>Number of HE LTFs</a:t>
                      </a:r>
                    </a:p>
                    <a:p>
                      <a:pPr algn="ctr"/>
                      <a:r>
                        <a:rPr lang="en-US" sz="1600" dirty="0">
                          <a:latin typeface="Calibri" panose="020F0502020204030204" pitchFamily="34" charset="0"/>
                          <a:cs typeface="Calibri" panose="020F0502020204030204" pitchFamily="34" charset="0"/>
                        </a:rPr>
                        <a:t>(Doppler = 0)</a:t>
                      </a:r>
                    </a:p>
                  </a:txBody>
                  <a:tcPr/>
                </a:tc>
                <a:tc>
                  <a:txBody>
                    <a:bodyPr/>
                    <a:lstStyle/>
                    <a:p>
                      <a:pPr algn="ctr"/>
                      <a:r>
                        <a:rPr lang="en-US" sz="1600" dirty="0">
                          <a:latin typeface="Calibri" panose="020F0502020204030204" pitchFamily="34" charset="0"/>
                          <a:cs typeface="Calibri" panose="020F0502020204030204" pitchFamily="34" charset="0"/>
                        </a:rPr>
                        <a:t>Number of HE LTFs</a:t>
                      </a:r>
                    </a:p>
                    <a:p>
                      <a:pPr algn="ctr"/>
                      <a:r>
                        <a:rPr lang="en-US" sz="1600" dirty="0">
                          <a:latin typeface="Calibri" panose="020F0502020204030204" pitchFamily="34" charset="0"/>
                          <a:cs typeface="Calibri" panose="020F0502020204030204" pitchFamily="34" charset="0"/>
                        </a:rPr>
                        <a:t>Midamble Periodicity</a:t>
                      </a:r>
                    </a:p>
                    <a:p>
                      <a:pPr algn="ctr"/>
                      <a:r>
                        <a:rPr lang="en-US" sz="1600" dirty="0">
                          <a:latin typeface="Calibri" panose="020F0502020204030204" pitchFamily="34" charset="0"/>
                          <a:cs typeface="Calibri" panose="020F0502020204030204" pitchFamily="34" charset="0"/>
                        </a:rPr>
                        <a:t>(Doppler = 1)</a:t>
                      </a:r>
                    </a:p>
                  </a:txBody>
                  <a:tcPr/>
                </a:tc>
                <a:tc>
                  <a:txBody>
                    <a:bodyPr/>
                    <a:lstStyle/>
                    <a:p>
                      <a:pPr algn="ctr"/>
                      <a:r>
                        <a:rPr lang="en-US" sz="1600" dirty="0">
                          <a:solidFill>
                            <a:schemeClr val="bg1"/>
                          </a:solidFill>
                          <a:latin typeface="Calibri" panose="020F0502020204030204" pitchFamily="34" charset="0"/>
                          <a:cs typeface="Calibri" panose="020F0502020204030204" pitchFamily="34" charset="0"/>
                        </a:rPr>
                        <a:t>Number of EHT LTFs</a:t>
                      </a:r>
                    </a:p>
                    <a:p>
                      <a:pPr algn="ctr"/>
                      <a:r>
                        <a:rPr lang="en-US" sz="1600" dirty="0">
                          <a:solidFill>
                            <a:schemeClr val="bg1"/>
                          </a:solidFill>
                          <a:latin typeface="Calibri" panose="020F0502020204030204" pitchFamily="34" charset="0"/>
                          <a:cs typeface="Calibri" panose="020F0502020204030204" pitchFamily="34" charset="0"/>
                        </a:rPr>
                        <a:t>(Doppler = 0)</a:t>
                      </a:r>
                    </a:p>
                    <a:p>
                      <a:pPr algn="ctr"/>
                      <a:r>
                        <a:rPr lang="en-US" sz="1600" dirty="0">
                          <a:solidFill>
                            <a:schemeClr val="bg1"/>
                          </a:solidFill>
                          <a:latin typeface="Calibri" panose="020F0502020204030204" pitchFamily="34" charset="0"/>
                          <a:cs typeface="Calibri" panose="020F0502020204030204" pitchFamily="34" charset="0"/>
                        </a:rPr>
                        <a:t>(FOR EHT)</a:t>
                      </a:r>
                    </a:p>
                  </a:txBody>
                  <a:tcPr/>
                </a:tc>
                <a:tc>
                  <a:txBody>
                    <a:bodyPr/>
                    <a:lstStyle/>
                    <a:p>
                      <a:pPr algn="ctr"/>
                      <a:r>
                        <a:rPr lang="en-US" sz="1600" dirty="0">
                          <a:solidFill>
                            <a:schemeClr val="bg1"/>
                          </a:solidFill>
                          <a:latin typeface="Calibri" panose="020F0502020204030204" pitchFamily="34" charset="0"/>
                          <a:cs typeface="Calibri" panose="020F0502020204030204" pitchFamily="34" charset="0"/>
                        </a:rPr>
                        <a:t>Number of EHT LTFs</a:t>
                      </a:r>
                    </a:p>
                    <a:p>
                      <a:pPr algn="ctr"/>
                      <a:r>
                        <a:rPr lang="en-US" sz="1600" dirty="0">
                          <a:solidFill>
                            <a:schemeClr val="bg1"/>
                          </a:solidFill>
                          <a:latin typeface="Calibri" panose="020F0502020204030204" pitchFamily="34" charset="0"/>
                          <a:cs typeface="Calibri" panose="020F0502020204030204" pitchFamily="34" charset="0"/>
                        </a:rPr>
                        <a:t>Midamble Periodicity</a:t>
                      </a:r>
                    </a:p>
                    <a:p>
                      <a:pPr algn="ctr"/>
                      <a:r>
                        <a:rPr lang="en-US" sz="1600" dirty="0">
                          <a:solidFill>
                            <a:schemeClr val="bg1"/>
                          </a:solidFill>
                          <a:latin typeface="Calibri" panose="020F0502020204030204" pitchFamily="34" charset="0"/>
                          <a:cs typeface="Calibri" panose="020F0502020204030204" pitchFamily="34" charset="0"/>
                        </a:rPr>
                        <a:t>(Doppler = 1)</a:t>
                      </a:r>
                    </a:p>
                    <a:p>
                      <a:pPr algn="ctr"/>
                      <a:r>
                        <a:rPr lang="en-US" sz="1600" dirty="0">
                          <a:solidFill>
                            <a:schemeClr val="bg1"/>
                          </a:solidFill>
                          <a:latin typeface="Calibri" panose="020F0502020204030204" pitchFamily="34" charset="0"/>
                          <a:cs typeface="Calibri" panose="020F0502020204030204" pitchFamily="34" charset="0"/>
                        </a:rPr>
                        <a:t>(FOR EHT)</a:t>
                      </a:r>
                    </a:p>
                  </a:txBody>
                  <a:tcPr/>
                </a:tc>
                <a:extLst>
                  <a:ext uri="{0D108BD9-81ED-4DB2-BD59-A6C34878D82A}">
                    <a16:rowId xmlns:a16="http://schemas.microsoft.com/office/drawing/2014/main" val="2307758056"/>
                  </a:ext>
                </a:extLst>
              </a:tr>
              <a:tr h="370840">
                <a:tc>
                  <a:txBody>
                    <a:bodyPr/>
                    <a:lstStyle/>
                    <a:p>
                      <a:pPr algn="ctr"/>
                      <a:r>
                        <a:rPr lang="en-US" sz="1600" dirty="0">
                          <a:latin typeface="Calibri" panose="020F0502020204030204" pitchFamily="34" charset="0"/>
                          <a:cs typeface="Calibri" panose="020F0502020204030204" pitchFamily="34" charset="0"/>
                        </a:rPr>
                        <a:t>0</a:t>
                      </a:r>
                    </a:p>
                  </a:txBody>
                  <a:tcPr/>
                </a:tc>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algn="ctr"/>
                      <a:r>
                        <a:rPr lang="en-US" sz="1600" dirty="0">
                          <a:latin typeface="Calibri" panose="020F0502020204030204" pitchFamily="34" charset="0"/>
                          <a:cs typeface="Calibri" panose="020F0502020204030204" pitchFamily="34" charset="0"/>
                        </a:rPr>
                        <a:t>1  (10 symbols)</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1</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1  (10 symbols)</a:t>
                      </a:r>
                    </a:p>
                  </a:txBody>
                  <a:tcPr/>
                </a:tc>
                <a:extLst>
                  <a:ext uri="{0D108BD9-81ED-4DB2-BD59-A6C34878D82A}">
                    <a16:rowId xmlns:a16="http://schemas.microsoft.com/office/drawing/2014/main" val="1528356875"/>
                  </a:ext>
                </a:extLst>
              </a:tr>
              <a:tr h="370840">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algn="ctr"/>
                      <a:r>
                        <a:rPr lang="en-US" sz="1600" dirty="0">
                          <a:latin typeface="Calibri" panose="020F0502020204030204" pitchFamily="34" charset="0"/>
                          <a:cs typeface="Calibri" panose="020F0502020204030204" pitchFamily="34" charset="0"/>
                        </a:rPr>
                        <a:t>2</a:t>
                      </a:r>
                    </a:p>
                  </a:txBody>
                  <a:tcPr/>
                </a:tc>
                <a:tc>
                  <a:txBody>
                    <a:bodyPr/>
                    <a:lstStyle/>
                    <a:p>
                      <a:pPr algn="ctr"/>
                      <a:r>
                        <a:rPr lang="en-US" sz="1600" dirty="0">
                          <a:latin typeface="Calibri" panose="020F0502020204030204" pitchFamily="34" charset="0"/>
                          <a:cs typeface="Calibri" panose="020F0502020204030204" pitchFamily="34" charset="0"/>
                        </a:rPr>
                        <a:t>2  (10 symbols)</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2</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2  (10 symbols)</a:t>
                      </a:r>
                    </a:p>
                  </a:txBody>
                  <a:tcPr/>
                </a:tc>
                <a:extLst>
                  <a:ext uri="{0D108BD9-81ED-4DB2-BD59-A6C34878D82A}">
                    <a16:rowId xmlns:a16="http://schemas.microsoft.com/office/drawing/2014/main" val="2562872407"/>
                  </a:ext>
                </a:extLst>
              </a:tr>
              <a:tr h="370840">
                <a:tc>
                  <a:txBody>
                    <a:bodyPr/>
                    <a:lstStyle/>
                    <a:p>
                      <a:pPr algn="ctr"/>
                      <a:r>
                        <a:rPr lang="en-US" sz="1600" dirty="0">
                          <a:latin typeface="Calibri" panose="020F0502020204030204" pitchFamily="34" charset="0"/>
                          <a:cs typeface="Calibri" panose="020F0502020204030204" pitchFamily="34" charset="0"/>
                        </a:rPr>
                        <a:t>2</a:t>
                      </a:r>
                    </a:p>
                  </a:txBody>
                  <a:tcPr/>
                </a:tc>
                <a:tc>
                  <a:txBody>
                    <a:bodyPr/>
                    <a:lstStyle/>
                    <a:p>
                      <a:pPr algn="ctr"/>
                      <a:r>
                        <a:rPr lang="en-US" sz="1600" dirty="0">
                          <a:latin typeface="Calibri" panose="020F0502020204030204" pitchFamily="34" charset="0"/>
                          <a:cs typeface="Calibri" panose="020F0502020204030204" pitchFamily="34" charset="0"/>
                        </a:rPr>
                        <a:t>4</a:t>
                      </a:r>
                    </a:p>
                  </a:txBody>
                  <a:tcPr/>
                </a:tc>
                <a:tc>
                  <a:txBody>
                    <a:bodyPr/>
                    <a:lstStyle/>
                    <a:p>
                      <a:pPr algn="ctr"/>
                      <a:r>
                        <a:rPr lang="en-US" sz="1600" dirty="0">
                          <a:latin typeface="Calibri" panose="020F0502020204030204" pitchFamily="34" charset="0"/>
                          <a:cs typeface="Calibri" panose="020F0502020204030204" pitchFamily="34" charset="0"/>
                        </a:rPr>
                        <a:t>4  (10 symbols)</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4</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4  (10 symbols)</a:t>
                      </a:r>
                    </a:p>
                  </a:txBody>
                  <a:tcPr/>
                </a:tc>
                <a:extLst>
                  <a:ext uri="{0D108BD9-81ED-4DB2-BD59-A6C34878D82A}">
                    <a16:rowId xmlns:a16="http://schemas.microsoft.com/office/drawing/2014/main" val="2781837379"/>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3</a:t>
                      </a:r>
                    </a:p>
                  </a:txBody>
                  <a:tcPr/>
                </a:tc>
                <a:tc>
                  <a:txBody>
                    <a:bodyPr/>
                    <a:lstStyle/>
                    <a:p>
                      <a:pPr algn="ctr"/>
                      <a:r>
                        <a:rPr lang="en-US" sz="1600" dirty="0">
                          <a:latin typeface="Calibri" panose="020F0502020204030204" pitchFamily="34" charset="0"/>
                          <a:cs typeface="Calibri" panose="020F0502020204030204" pitchFamily="34" charset="0"/>
                        </a:rPr>
                        <a:t>6</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6</a:t>
                      </a:r>
                    </a:p>
                  </a:txBody>
                  <a:tcPr/>
                </a:tc>
                <a:tc>
                  <a:txBody>
                    <a:bodyPr/>
                    <a:lstStyle/>
                    <a:p>
                      <a:pPr algn="ctr"/>
                      <a:r>
                        <a:rPr lang="en-US" sz="1600" dirty="0">
                          <a:solidFill>
                            <a:srgbClr val="FF0000"/>
                          </a:solidFill>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3540903199"/>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4</a:t>
                      </a:r>
                    </a:p>
                  </a:txBody>
                  <a:tcPr/>
                </a:tc>
                <a:tc>
                  <a:txBody>
                    <a:bodyPr/>
                    <a:lstStyle/>
                    <a:p>
                      <a:pPr algn="ctr"/>
                      <a:r>
                        <a:rPr lang="en-US" sz="1600" dirty="0">
                          <a:latin typeface="Calibri" panose="020F0502020204030204" pitchFamily="34" charset="0"/>
                          <a:cs typeface="Calibri" panose="020F0502020204030204" pitchFamily="34" charset="0"/>
                        </a:rPr>
                        <a:t>8</a:t>
                      </a:r>
                    </a:p>
                  </a:txBody>
                  <a:tcPr/>
                </a:tc>
                <a:tc>
                  <a:txBody>
                    <a:bodyPr/>
                    <a:lstStyle/>
                    <a:p>
                      <a:pPr algn="ctr"/>
                      <a:r>
                        <a:rPr lang="en-US" sz="1600" dirty="0">
                          <a:latin typeface="Calibri" panose="020F0502020204030204" pitchFamily="34" charset="0"/>
                          <a:cs typeface="Calibri" panose="020F0502020204030204" pitchFamily="34" charset="0"/>
                        </a:rPr>
                        <a:t>1  (20 symbols)</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8</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1  (20 symbols)</a:t>
                      </a:r>
                    </a:p>
                  </a:txBody>
                  <a:tcPr/>
                </a:tc>
                <a:extLst>
                  <a:ext uri="{0D108BD9-81ED-4DB2-BD59-A6C34878D82A}">
                    <a16:rowId xmlns:a16="http://schemas.microsoft.com/office/drawing/2014/main" val="148218498"/>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5</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tc>
                  <a:txBody>
                    <a:bodyPr/>
                    <a:lstStyle/>
                    <a:p>
                      <a:pPr algn="ctr"/>
                      <a:r>
                        <a:rPr lang="en-US" sz="1600" dirty="0">
                          <a:latin typeface="Calibri" panose="020F0502020204030204" pitchFamily="34" charset="0"/>
                          <a:cs typeface="Calibri" panose="020F0502020204030204" pitchFamily="34" charset="0"/>
                        </a:rPr>
                        <a:t>2  (20 symbols)</a:t>
                      </a:r>
                    </a:p>
                  </a:txBody>
                  <a:tcPr/>
                </a:tc>
                <a:tc>
                  <a:txBody>
                    <a:bodyPr/>
                    <a:lstStyle/>
                    <a:p>
                      <a:pPr algn="ctr"/>
                      <a:r>
                        <a:rPr lang="en-US" sz="1600" dirty="0">
                          <a:solidFill>
                            <a:srgbClr val="FF0000"/>
                          </a:solidFill>
                          <a:latin typeface="Calibri" panose="020F0502020204030204" pitchFamily="34" charset="0"/>
                          <a:cs typeface="Calibri" panose="020F0502020204030204" pitchFamily="34" charset="0"/>
                        </a:rPr>
                        <a:t>12</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2  (20 symbols)</a:t>
                      </a:r>
                    </a:p>
                  </a:txBody>
                  <a:tcPr/>
                </a:tc>
                <a:extLst>
                  <a:ext uri="{0D108BD9-81ED-4DB2-BD59-A6C34878D82A}">
                    <a16:rowId xmlns:a16="http://schemas.microsoft.com/office/drawing/2014/main" val="429426053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6</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tc>
                  <a:txBody>
                    <a:bodyPr/>
                    <a:lstStyle/>
                    <a:p>
                      <a:pPr algn="ctr"/>
                      <a:r>
                        <a:rPr lang="en-US" sz="1600" dirty="0">
                          <a:latin typeface="Calibri" panose="020F0502020204030204" pitchFamily="34" charset="0"/>
                          <a:cs typeface="Calibri" panose="020F0502020204030204" pitchFamily="34" charset="0"/>
                        </a:rPr>
                        <a:t>4  (20 symbols)</a:t>
                      </a:r>
                    </a:p>
                  </a:txBody>
                  <a:tcPr/>
                </a:tc>
                <a:tc>
                  <a:txBody>
                    <a:bodyPr/>
                    <a:lstStyle/>
                    <a:p>
                      <a:pPr algn="ctr"/>
                      <a:r>
                        <a:rPr lang="en-US" sz="1600" dirty="0">
                          <a:solidFill>
                            <a:srgbClr val="FF0000"/>
                          </a:solidFill>
                          <a:latin typeface="Calibri" panose="020F0502020204030204" pitchFamily="34" charset="0"/>
                          <a:cs typeface="Calibri" panose="020F0502020204030204" pitchFamily="34" charset="0"/>
                        </a:rPr>
                        <a:t>16</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4  (20 symbols)</a:t>
                      </a:r>
                    </a:p>
                  </a:txBody>
                  <a:tcPr/>
                </a:tc>
                <a:extLst>
                  <a:ext uri="{0D108BD9-81ED-4DB2-BD59-A6C34878D82A}">
                    <a16:rowId xmlns:a16="http://schemas.microsoft.com/office/drawing/2014/main" val="119820946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7</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tc>
                  <a:txBody>
                    <a:bodyPr/>
                    <a:lstStyle/>
                    <a:p>
                      <a:pPr algn="ctr"/>
                      <a:r>
                        <a:rPr lang="en-US" sz="1600" dirty="0">
                          <a:solidFill>
                            <a:srgbClr val="FF0000"/>
                          </a:solidFill>
                          <a:latin typeface="Calibri" panose="020F0502020204030204" pitchFamily="34" charset="0"/>
                          <a:cs typeface="Calibri" panose="020F0502020204030204" pitchFamily="34" charset="0"/>
                        </a:rPr>
                        <a:t>Reserved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rgbClr val="FF0000"/>
                          </a:solidFill>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2491725713"/>
                  </a:ext>
                </a:extLst>
              </a:tr>
            </a:tbl>
          </a:graphicData>
        </a:graphic>
      </p:graphicFrame>
      <p:sp>
        <p:nvSpPr>
          <p:cNvPr id="7" name="Content Placeholder 2">
            <a:extLst>
              <a:ext uri="{FF2B5EF4-FFF2-40B4-BE49-F238E27FC236}">
                <a16:creationId xmlns:a16="http://schemas.microsoft.com/office/drawing/2014/main" id="{F8305DA0-7456-42AF-8AD5-7FD63D67AF69}"/>
              </a:ext>
            </a:extLst>
          </p:cNvPr>
          <p:cNvSpPr>
            <a:spLocks noGrp="1"/>
          </p:cNvSpPr>
          <p:nvPr>
            <p:ph idx="1"/>
          </p:nvPr>
        </p:nvSpPr>
        <p:spPr>
          <a:xfrm>
            <a:off x="831924" y="1506372"/>
            <a:ext cx="8288868" cy="782318"/>
          </a:xfrm>
        </p:spPr>
        <p:txBody>
          <a:bodyPr/>
          <a:lstStyle/>
          <a:p>
            <a:r>
              <a:rPr lang="en-US" sz="2200" dirty="0"/>
              <a:t>It is possible to expand the “Number of HE LTFs and Midamble Periodicity” subfield to support up to 16 LTFs</a:t>
            </a:r>
          </a:p>
        </p:txBody>
      </p:sp>
    </p:spTree>
    <p:extLst>
      <p:ext uri="{BB962C8B-B14F-4D97-AF65-F5344CB8AC3E}">
        <p14:creationId xmlns:p14="http://schemas.microsoft.com/office/powerpoint/2010/main" val="3322187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BFE8F-197B-4C29-B787-A3CE1295667E}"/>
              </a:ext>
            </a:extLst>
          </p:cNvPr>
          <p:cNvSpPr>
            <a:spLocks noGrp="1"/>
          </p:cNvSpPr>
          <p:nvPr>
            <p:ph type="title"/>
          </p:nvPr>
        </p:nvSpPr>
        <p:spPr>
          <a:xfrm>
            <a:off x="731520" y="731523"/>
            <a:ext cx="8288868" cy="716278"/>
          </a:xfrm>
        </p:spPr>
        <p:txBody>
          <a:bodyPr/>
          <a:lstStyle/>
          <a:p>
            <a:r>
              <a:rPr lang="en-US" dirty="0"/>
              <a:t>Common Info Summary</a:t>
            </a:r>
          </a:p>
        </p:txBody>
      </p:sp>
      <p:sp>
        <p:nvSpPr>
          <p:cNvPr id="3" name="Content Placeholder 2">
            <a:extLst>
              <a:ext uri="{FF2B5EF4-FFF2-40B4-BE49-F238E27FC236}">
                <a16:creationId xmlns:a16="http://schemas.microsoft.com/office/drawing/2014/main" id="{3EF9B058-5CE4-4658-8767-FE0C99D99291}"/>
              </a:ext>
            </a:extLst>
          </p:cNvPr>
          <p:cNvSpPr>
            <a:spLocks noGrp="1"/>
          </p:cNvSpPr>
          <p:nvPr>
            <p:ph idx="1"/>
          </p:nvPr>
        </p:nvSpPr>
        <p:spPr>
          <a:xfrm>
            <a:off x="731520" y="1828800"/>
            <a:ext cx="8564880" cy="4671910"/>
          </a:xfrm>
        </p:spPr>
        <p:txBody>
          <a:bodyPr/>
          <a:lstStyle/>
          <a:p>
            <a:r>
              <a:rPr lang="en-US" sz="2200" dirty="0"/>
              <a:t>B63 is the Enhanced Trigger Frame Flag</a:t>
            </a:r>
          </a:p>
          <a:p>
            <a:pPr lvl="1"/>
            <a:r>
              <a:rPr lang="en-US" sz="2000" dirty="0"/>
              <a:t>In 802.11ax B63 is a reserved bit and is set to zero</a:t>
            </a:r>
          </a:p>
          <a:p>
            <a:pPr lvl="1"/>
            <a:r>
              <a:rPr lang="en-US" sz="2000" dirty="0"/>
              <a:t>In 802.11be B63 is the Enhanced Trigger Frame Flag and is set to one</a:t>
            </a:r>
          </a:p>
          <a:p>
            <a:pPr lvl="2"/>
            <a:r>
              <a:rPr lang="en-US" sz="1800" b="1" dirty="0"/>
              <a:t>This indicates it is an Enhanced Trigger Frame and supports EHT</a:t>
            </a:r>
          </a:p>
          <a:p>
            <a:pPr lvl="2"/>
            <a:r>
              <a:rPr lang="en-US" sz="1800" b="1" dirty="0"/>
              <a:t>It also indicates that AID12=2007 is a Special AID12 value</a:t>
            </a:r>
          </a:p>
          <a:p>
            <a:r>
              <a:rPr lang="en-US" sz="2200" dirty="0"/>
              <a:t>A Special User Info field is placed right after the Common Info Field</a:t>
            </a:r>
          </a:p>
          <a:p>
            <a:pPr lvl="1"/>
            <a:r>
              <a:rPr lang="en-US" sz="2000" dirty="0"/>
              <a:t>It uses Special AID12=2007</a:t>
            </a:r>
          </a:p>
          <a:p>
            <a:pPr lvl="1"/>
            <a:r>
              <a:rPr lang="en-US" sz="2000" dirty="0"/>
              <a:t>It carries the non-derived information for the U-SIG in the TB PPDU</a:t>
            </a:r>
          </a:p>
          <a:p>
            <a:pPr lvl="2"/>
            <a:r>
              <a:rPr lang="en-US" b="1" dirty="0"/>
              <a:t>PHY Version Identifier, PPDU Bandwidth, Spatial Reuse 1, Spatial Reuse 2, U-SIG Reserved bits</a:t>
            </a:r>
          </a:p>
          <a:p>
            <a:r>
              <a:rPr lang="en-US" sz="2200" dirty="0"/>
              <a:t>The Number of HE LTFs and Midamble Periodicity subfield has been extended to support 12 and 16 LTFs</a:t>
            </a:r>
          </a:p>
        </p:txBody>
      </p:sp>
      <p:sp>
        <p:nvSpPr>
          <p:cNvPr id="4" name="Slide Number Placeholder 3">
            <a:extLst>
              <a:ext uri="{FF2B5EF4-FFF2-40B4-BE49-F238E27FC236}">
                <a16:creationId xmlns:a16="http://schemas.microsoft.com/office/drawing/2014/main" id="{505FA96B-FA4B-4585-94F5-B274FCD01EB9}"/>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DFE834E-3C73-430F-A984-C4DAC0796AF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95F6E2B-789C-4E22-B6D0-E121E27E0424}"/>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792826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C3D84-95DC-4DD4-BE81-1C100667438C}"/>
              </a:ext>
            </a:extLst>
          </p:cNvPr>
          <p:cNvSpPr>
            <a:spLocks noGrp="1"/>
          </p:cNvSpPr>
          <p:nvPr>
            <p:ph type="title"/>
          </p:nvPr>
        </p:nvSpPr>
        <p:spPr>
          <a:xfrm>
            <a:off x="609600" y="2667000"/>
            <a:ext cx="8288868" cy="1136227"/>
          </a:xfrm>
        </p:spPr>
        <p:txBody>
          <a:bodyPr/>
          <a:lstStyle/>
          <a:p>
            <a:r>
              <a:rPr lang="en-US" sz="4400" dirty="0"/>
              <a:t>User Information</a:t>
            </a:r>
          </a:p>
        </p:txBody>
      </p:sp>
      <p:sp>
        <p:nvSpPr>
          <p:cNvPr id="4" name="Slide Number Placeholder 3">
            <a:extLst>
              <a:ext uri="{FF2B5EF4-FFF2-40B4-BE49-F238E27FC236}">
                <a16:creationId xmlns:a16="http://schemas.microsoft.com/office/drawing/2014/main" id="{19FE80CE-53E2-4D20-BD23-57CFCAD536A7}"/>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435D6B16-2FFC-4E2B-A6F2-547724BBAB90}"/>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8082844-D2AD-4D69-B8AD-37E565F28528}"/>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159434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70C3F-7F53-4CF8-AD68-56AD452CF002}"/>
              </a:ext>
            </a:extLst>
          </p:cNvPr>
          <p:cNvSpPr>
            <a:spLocks noGrp="1"/>
          </p:cNvSpPr>
          <p:nvPr>
            <p:ph type="title"/>
          </p:nvPr>
        </p:nvSpPr>
        <p:spPr/>
        <p:txBody>
          <a:bodyPr/>
          <a:lstStyle/>
          <a:p>
            <a:r>
              <a:rPr lang="en-US" dirty="0"/>
              <a:t>Update</a:t>
            </a:r>
          </a:p>
        </p:txBody>
      </p:sp>
      <p:sp>
        <p:nvSpPr>
          <p:cNvPr id="3" name="Content Placeholder 2">
            <a:extLst>
              <a:ext uri="{FF2B5EF4-FFF2-40B4-BE49-F238E27FC236}">
                <a16:creationId xmlns:a16="http://schemas.microsoft.com/office/drawing/2014/main" id="{A03DF524-0FC3-4B57-8E75-D5E7A6AB5A60}"/>
              </a:ext>
            </a:extLst>
          </p:cNvPr>
          <p:cNvSpPr>
            <a:spLocks noGrp="1"/>
          </p:cNvSpPr>
          <p:nvPr>
            <p:ph idx="1"/>
          </p:nvPr>
        </p:nvSpPr>
        <p:spPr/>
        <p:txBody>
          <a:bodyPr/>
          <a:lstStyle/>
          <a:p>
            <a:r>
              <a:rPr lang="en-US" dirty="0"/>
              <a:t>The update proposal for the User Info Field includes the following changes</a:t>
            </a:r>
          </a:p>
          <a:p>
            <a:pPr marL="944893" lvl="1" indent="-457200">
              <a:buFont typeface="+mj-lt"/>
              <a:buAutoNum type="arabicPeriod"/>
            </a:pPr>
            <a:r>
              <a:rPr lang="en-US" dirty="0"/>
              <a:t>Change RU Allocation table bits (LU, B0) from Lower/Upper meaning to Primary/Secondary meaning</a:t>
            </a:r>
          </a:p>
          <a:p>
            <a:pPr marL="944893" lvl="1" indent="-457200">
              <a:buFont typeface="+mj-lt"/>
              <a:buAutoNum type="arabicPeriod"/>
            </a:pPr>
            <a:r>
              <a:rPr lang="en-US" dirty="0"/>
              <a:t>Remove the HE/EHT bit from the User Info Field</a:t>
            </a:r>
          </a:p>
          <a:p>
            <a:r>
              <a:rPr lang="en-US" dirty="0"/>
              <a:t>This approach provides backward compatibility with 11ax and provides an EHT Reserved bit</a:t>
            </a:r>
          </a:p>
          <a:p>
            <a:r>
              <a:rPr lang="en-US" dirty="0"/>
              <a:t>Material from the earlier proposal is in the Backup</a:t>
            </a:r>
          </a:p>
        </p:txBody>
      </p:sp>
      <p:sp>
        <p:nvSpPr>
          <p:cNvPr id="4" name="Slide Number Placeholder 3">
            <a:extLst>
              <a:ext uri="{FF2B5EF4-FFF2-40B4-BE49-F238E27FC236}">
                <a16:creationId xmlns:a16="http://schemas.microsoft.com/office/drawing/2014/main" id="{87E35990-E21C-4AC3-A05E-6825B38A7C42}"/>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3BE4EB8B-D081-46FA-B4B2-DFE0D6FF5A3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0F1B5C3-3FC5-45DE-A5B1-885FE2231423}"/>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4543368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B1E7F-A399-466F-A27E-87E89C09BFEE}"/>
              </a:ext>
            </a:extLst>
          </p:cNvPr>
          <p:cNvSpPr>
            <a:spLocks noGrp="1"/>
          </p:cNvSpPr>
          <p:nvPr>
            <p:ph type="title"/>
          </p:nvPr>
        </p:nvSpPr>
        <p:spPr>
          <a:xfrm>
            <a:off x="731520" y="731523"/>
            <a:ext cx="8288868" cy="792478"/>
          </a:xfrm>
        </p:spPr>
        <p:txBody>
          <a:bodyPr/>
          <a:lstStyle/>
          <a:p>
            <a:r>
              <a:rPr lang="en-US" sz="3200" dirty="0"/>
              <a:t>Clarification of HE/EHT User Info Field Format</a:t>
            </a:r>
          </a:p>
        </p:txBody>
      </p:sp>
      <p:sp>
        <p:nvSpPr>
          <p:cNvPr id="3" name="Content Placeholder 2">
            <a:extLst>
              <a:ext uri="{FF2B5EF4-FFF2-40B4-BE49-F238E27FC236}">
                <a16:creationId xmlns:a16="http://schemas.microsoft.com/office/drawing/2014/main" id="{535F4AF7-B7F5-4D7E-AFCC-8328674EF0FD}"/>
              </a:ext>
            </a:extLst>
          </p:cNvPr>
          <p:cNvSpPr>
            <a:spLocks noGrp="1"/>
          </p:cNvSpPr>
          <p:nvPr>
            <p:ph idx="1"/>
          </p:nvPr>
        </p:nvSpPr>
        <p:spPr>
          <a:xfrm>
            <a:off x="533400" y="1669626"/>
            <a:ext cx="8902651" cy="4914051"/>
          </a:xfrm>
        </p:spPr>
        <p:txBody>
          <a:bodyPr/>
          <a:lstStyle/>
          <a:p>
            <a:r>
              <a:rPr lang="en-US" dirty="0"/>
              <a:t>HE STAs</a:t>
            </a:r>
          </a:p>
          <a:p>
            <a:pPr lvl="1"/>
            <a:r>
              <a:rPr lang="en-US" dirty="0"/>
              <a:t>User Info Field is always the HE format</a:t>
            </a:r>
          </a:p>
          <a:p>
            <a:r>
              <a:rPr lang="en-US" dirty="0"/>
              <a:t>R1 EHT STAs</a:t>
            </a:r>
          </a:p>
          <a:p>
            <a:pPr lvl="1"/>
            <a:r>
              <a:rPr lang="en-US" dirty="0"/>
              <a:t>If Enhanced Trigger Frame Flag is zero, User Info Field is HE format</a:t>
            </a:r>
          </a:p>
          <a:p>
            <a:pPr lvl="2"/>
            <a:r>
              <a:rPr lang="en-US" sz="2200" b="1" dirty="0"/>
              <a:t>EHT STA transmits HE TB PPDU</a:t>
            </a:r>
          </a:p>
          <a:p>
            <a:pPr lvl="1"/>
            <a:r>
              <a:rPr lang="en-US" dirty="0"/>
              <a:t>If Enhanced Trigger Frame Flag is one, User Info Field is EHT Format</a:t>
            </a:r>
          </a:p>
          <a:p>
            <a:pPr lvl="2"/>
            <a:r>
              <a:rPr lang="en-US" sz="2200" b="1" dirty="0"/>
              <a:t>EHT STA transmits EHT TB PPDU</a:t>
            </a:r>
          </a:p>
          <a:p>
            <a:r>
              <a:rPr lang="en-US" dirty="0"/>
              <a:t>R2 EHT STAs</a:t>
            </a:r>
          </a:p>
          <a:p>
            <a:pPr lvl="1"/>
            <a:r>
              <a:rPr lang="en-US" dirty="0"/>
              <a:t>It is possible to support both HE or EHT User Info Field formats in one Trigger Frame to support A-PPDU in R2</a:t>
            </a:r>
          </a:p>
        </p:txBody>
      </p:sp>
      <p:sp>
        <p:nvSpPr>
          <p:cNvPr id="4" name="Slide Number Placeholder 3">
            <a:extLst>
              <a:ext uri="{FF2B5EF4-FFF2-40B4-BE49-F238E27FC236}">
                <a16:creationId xmlns:a16="http://schemas.microsoft.com/office/drawing/2014/main" id="{B2E813C3-6F6D-49D8-A01E-2093B4F4EAF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1EC0E2F0-F8B1-4C6E-B238-7F17129BCB5E}"/>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9EA6DFC4-A6E3-400E-A299-60545D29E4E8}"/>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707365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8D7AE-2C86-4A03-9F6F-EA801C3385AF}"/>
              </a:ext>
            </a:extLst>
          </p:cNvPr>
          <p:cNvSpPr>
            <a:spLocks noGrp="1"/>
          </p:cNvSpPr>
          <p:nvPr>
            <p:ph type="title"/>
          </p:nvPr>
        </p:nvSpPr>
        <p:spPr>
          <a:xfrm>
            <a:off x="743373" y="689189"/>
            <a:ext cx="8288868" cy="987212"/>
          </a:xfrm>
        </p:spPr>
        <p:txBody>
          <a:bodyPr/>
          <a:lstStyle/>
          <a:p>
            <a:r>
              <a:rPr lang="en-US" dirty="0"/>
              <a:t>User Info Field Subfields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0E5FC67-470A-4683-B5CA-45359095475B}"/>
                  </a:ext>
                </a:extLst>
              </p:cNvPr>
              <p:cNvSpPr>
                <a:spLocks noGrp="1"/>
              </p:cNvSpPr>
              <p:nvPr>
                <p:ph idx="1"/>
              </p:nvPr>
            </p:nvSpPr>
            <p:spPr>
              <a:xfrm>
                <a:off x="854335" y="5029200"/>
                <a:ext cx="8288868" cy="1524000"/>
              </a:xfrm>
            </p:spPr>
            <p:txBody>
              <a:bodyPr/>
              <a:lstStyle/>
              <a:p>
                <a:r>
                  <a:rPr lang="en-US" dirty="0"/>
                  <a:t>B25 </a:t>
                </a:r>
                <a14:m>
                  <m:oMath xmlns:m="http://schemas.openxmlformats.org/officeDocument/2006/math">
                    <m:r>
                      <a:rPr lang="en-US" b="1" i="1" smtClean="0">
                        <a:latin typeface="Cambria Math" panose="02040503050406030204" pitchFamily="18" charset="0"/>
                      </a:rPr>
                      <m:t>→</m:t>
                    </m:r>
                  </m:oMath>
                </a14:m>
                <a:r>
                  <a:rPr lang="en-US" dirty="0"/>
                  <a:t> EHT Reserved Bit</a:t>
                </a:r>
              </a:p>
              <a:p>
                <a:pPr lvl="1"/>
                <a:r>
                  <a:rPr lang="en-US" dirty="0"/>
                  <a:t>Set to zero in R1</a:t>
                </a:r>
              </a:p>
              <a:p>
                <a:r>
                  <a:rPr lang="en-US" dirty="0"/>
                  <a:t>B39 </a:t>
                </a:r>
                <a14:m>
                  <m:oMath xmlns:m="http://schemas.openxmlformats.org/officeDocument/2006/math">
                    <m:r>
                      <a:rPr lang="en-US" b="1" i="1" smtClean="0">
                        <a:latin typeface="Cambria Math" panose="02040503050406030204" pitchFamily="18" charset="0"/>
                      </a:rPr>
                      <m:t>→</m:t>
                    </m:r>
                  </m:oMath>
                </a14:m>
                <a:r>
                  <a:rPr lang="en-US" dirty="0"/>
                  <a:t> PS160 Bit </a:t>
                </a:r>
              </a:p>
              <a:p>
                <a:endParaRPr lang="en-US" dirty="0"/>
              </a:p>
            </p:txBody>
          </p:sp>
        </mc:Choice>
        <mc:Fallback xmlns="">
          <p:sp>
            <p:nvSpPr>
              <p:cNvPr id="3" name="Content Placeholder 2">
                <a:extLst>
                  <a:ext uri="{FF2B5EF4-FFF2-40B4-BE49-F238E27FC236}">
                    <a16:creationId xmlns:a16="http://schemas.microsoft.com/office/drawing/2014/main" id="{A0E5FC67-470A-4683-B5CA-45359095475B}"/>
                  </a:ext>
                </a:extLst>
              </p:cNvPr>
              <p:cNvSpPr>
                <a:spLocks noGrp="1" noRot="1" noChangeAspect="1" noMove="1" noResize="1" noEditPoints="1" noAdjustHandles="1" noChangeArrowheads="1" noChangeShapeType="1" noTextEdit="1"/>
              </p:cNvSpPr>
              <p:nvPr>
                <p:ph idx="1"/>
              </p:nvPr>
            </p:nvSpPr>
            <p:spPr>
              <a:xfrm>
                <a:off x="854335" y="5029200"/>
                <a:ext cx="8288868" cy="1524000"/>
              </a:xfrm>
              <a:blipFill>
                <a:blip r:embed="rId2"/>
                <a:stretch>
                  <a:fillRect l="-956" t="-3200"/>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B1CFDEED-94FD-4E04-8CC9-91FBA87E4EA4}"/>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C00D5C0-8EAF-4FEA-A98C-F35DD076328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098E79D4-7211-4246-BDA7-D2C5800537BF}"/>
              </a:ext>
            </a:extLst>
          </p:cNvPr>
          <p:cNvSpPr>
            <a:spLocks noGrp="1"/>
          </p:cNvSpPr>
          <p:nvPr>
            <p:ph type="dt" idx="15"/>
          </p:nvPr>
        </p:nvSpPr>
        <p:spPr/>
        <p:txBody>
          <a:bodyPr/>
          <a:lstStyle/>
          <a:p>
            <a:r>
              <a:rPr lang="en-US"/>
              <a:t>January 2021</a:t>
            </a:r>
            <a:endParaRPr lang="en-GB" dirty="0"/>
          </a:p>
        </p:txBody>
      </p:sp>
      <p:pic>
        <p:nvPicPr>
          <p:cNvPr id="7" name="Picture 6">
            <a:extLst>
              <a:ext uri="{FF2B5EF4-FFF2-40B4-BE49-F238E27FC236}">
                <a16:creationId xmlns:a16="http://schemas.microsoft.com/office/drawing/2014/main" id="{8DBC88D6-F003-43C5-B436-2F98384BAC4F}"/>
              </a:ext>
            </a:extLst>
          </p:cNvPr>
          <p:cNvPicPr>
            <a:picLocks noChangeAspect="1"/>
          </p:cNvPicPr>
          <p:nvPr/>
        </p:nvPicPr>
        <p:blipFill>
          <a:blip r:embed="rId3"/>
          <a:stretch>
            <a:fillRect/>
          </a:stretch>
        </p:blipFill>
        <p:spPr>
          <a:xfrm>
            <a:off x="284467" y="1917014"/>
            <a:ext cx="9100000" cy="2835714"/>
          </a:xfrm>
          <a:prstGeom prst="rect">
            <a:avLst/>
          </a:prstGeom>
        </p:spPr>
      </p:pic>
    </p:spTree>
    <p:extLst>
      <p:ext uri="{BB962C8B-B14F-4D97-AF65-F5344CB8AC3E}">
        <p14:creationId xmlns:p14="http://schemas.microsoft.com/office/powerpoint/2010/main" val="1714208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1D088-A28A-42AA-87C5-2D516182B7E6}"/>
              </a:ext>
            </a:extLst>
          </p:cNvPr>
          <p:cNvSpPr>
            <a:spLocks noGrp="1"/>
          </p:cNvSpPr>
          <p:nvPr>
            <p:ph type="title"/>
          </p:nvPr>
        </p:nvSpPr>
        <p:spPr>
          <a:xfrm>
            <a:off x="731520" y="731522"/>
            <a:ext cx="8288868" cy="716278"/>
          </a:xfrm>
        </p:spPr>
        <p:txBody>
          <a:bodyPr/>
          <a:lstStyle/>
          <a:p>
            <a:r>
              <a:rPr lang="en-US" sz="3200" dirty="0"/>
              <a:t>Introduction</a:t>
            </a:r>
          </a:p>
        </p:txBody>
      </p:sp>
      <p:sp>
        <p:nvSpPr>
          <p:cNvPr id="3" name="Content Placeholder 2">
            <a:extLst>
              <a:ext uri="{FF2B5EF4-FFF2-40B4-BE49-F238E27FC236}">
                <a16:creationId xmlns:a16="http://schemas.microsoft.com/office/drawing/2014/main" id="{D7D13A60-79DB-400B-9F93-E0ECDA3CE649}"/>
              </a:ext>
            </a:extLst>
          </p:cNvPr>
          <p:cNvSpPr>
            <a:spLocks noGrp="1"/>
          </p:cNvSpPr>
          <p:nvPr>
            <p:ph idx="1"/>
          </p:nvPr>
        </p:nvSpPr>
        <p:spPr>
          <a:xfrm>
            <a:off x="609599" y="1752600"/>
            <a:ext cx="8763001" cy="4911256"/>
          </a:xfrm>
        </p:spPr>
        <p:txBody>
          <a:bodyPr/>
          <a:lstStyle/>
          <a:p>
            <a:r>
              <a:rPr lang="en-US" dirty="0"/>
              <a:t>Here we propose an Enhanced Trigger Frame that is backward compatible with HE STAs with additional support for EHT STAs</a:t>
            </a:r>
          </a:p>
          <a:p>
            <a:r>
              <a:rPr lang="en-US" dirty="0"/>
              <a:t>Benefits of this Design</a:t>
            </a:r>
          </a:p>
          <a:p>
            <a:pPr lvl="1"/>
            <a:r>
              <a:rPr lang="en-US" dirty="0"/>
              <a:t>Leverage 802.11ax Trigger Frame Design</a:t>
            </a:r>
          </a:p>
          <a:p>
            <a:r>
              <a:rPr lang="en-US" u="sng" dirty="0"/>
              <a:t>Updates in this revision</a:t>
            </a:r>
          </a:p>
          <a:p>
            <a:pPr lvl="1"/>
            <a:r>
              <a:rPr lang="en-US" dirty="0"/>
              <a:t>Given we are developing a better understanding of the U-SIG in the TB PPDU, we show how the information needed for the U-SIG in the TB PPDU can be carried in the Trigger Frame</a:t>
            </a:r>
          </a:p>
          <a:p>
            <a:pPr lvl="1"/>
            <a:r>
              <a:rPr lang="en-US" dirty="0"/>
              <a:t>For the User Info Field RU Allocation Table, we consider using Primary/Secondary Channels versus Lower/Upper Channels</a:t>
            </a:r>
          </a:p>
        </p:txBody>
      </p:sp>
      <p:sp>
        <p:nvSpPr>
          <p:cNvPr id="4" name="Slide Number Placeholder 3">
            <a:extLst>
              <a:ext uri="{FF2B5EF4-FFF2-40B4-BE49-F238E27FC236}">
                <a16:creationId xmlns:a16="http://schemas.microsoft.com/office/drawing/2014/main" id="{9F0C3748-CC81-4B2E-9AB8-123C11F20E94}"/>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8BBEF520-B9BA-4349-BFEC-D645EEFAAF5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0B677F76-D2BE-47D4-A218-A1141F740E7A}"/>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5737749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737FD-54BF-4DD9-A6CC-430551335B2C}"/>
              </a:ext>
            </a:extLst>
          </p:cNvPr>
          <p:cNvSpPr>
            <a:spLocks noGrp="1"/>
          </p:cNvSpPr>
          <p:nvPr>
            <p:ph type="title"/>
          </p:nvPr>
        </p:nvSpPr>
        <p:spPr>
          <a:xfrm>
            <a:off x="76200" y="731522"/>
            <a:ext cx="9525000" cy="868677"/>
          </a:xfrm>
        </p:spPr>
        <p:txBody>
          <a:bodyPr/>
          <a:lstStyle/>
          <a:p>
            <a:r>
              <a:rPr lang="en-US" sz="3200" dirty="0"/>
              <a:t>Primary/Secondary Definition for B0 and Additional bit</a:t>
            </a:r>
          </a:p>
        </p:txBody>
      </p:sp>
      <p:sp>
        <p:nvSpPr>
          <p:cNvPr id="3" name="Content Placeholder 2">
            <a:extLst>
              <a:ext uri="{FF2B5EF4-FFF2-40B4-BE49-F238E27FC236}">
                <a16:creationId xmlns:a16="http://schemas.microsoft.com/office/drawing/2014/main" id="{165078A6-E519-4F9F-9535-05326223B610}"/>
              </a:ext>
            </a:extLst>
          </p:cNvPr>
          <p:cNvSpPr>
            <a:spLocks noGrp="1"/>
          </p:cNvSpPr>
          <p:nvPr>
            <p:ph idx="1"/>
          </p:nvPr>
        </p:nvSpPr>
        <p:spPr/>
        <p:txBody>
          <a:bodyPr/>
          <a:lstStyle/>
          <a:p>
            <a:r>
              <a:rPr lang="en-US" dirty="0"/>
              <a:t>B0 is the Primary/Secondary 80 MHz bit for RUs/MRUs less than or equal to 80 MHz</a:t>
            </a:r>
          </a:p>
          <a:p>
            <a:pPr lvl="1"/>
            <a:r>
              <a:rPr lang="en-US" dirty="0"/>
              <a:t>For larger MRUs, B0 is a bit used in the indication of the specific MRU, and no longer has a primary/secondary meaning</a:t>
            </a:r>
          </a:p>
          <a:p>
            <a:endParaRPr lang="en-US" dirty="0"/>
          </a:p>
          <a:p>
            <a:r>
              <a:rPr lang="en-US" dirty="0"/>
              <a:t>PS160 is the Primary/Secondary 160 MHz bit for RUs/MRUs less than or equal to 160 MHz</a:t>
            </a:r>
          </a:p>
          <a:p>
            <a:pPr lvl="1"/>
            <a:r>
              <a:rPr lang="en-US" dirty="0"/>
              <a:t>For larger MRUs PS160, is a bit used in the indication of the specific MRU, and no longer has a primary/secondary meaning</a:t>
            </a:r>
          </a:p>
          <a:p>
            <a:endParaRPr lang="en-US" dirty="0"/>
          </a:p>
        </p:txBody>
      </p:sp>
      <p:sp>
        <p:nvSpPr>
          <p:cNvPr id="4" name="Slide Number Placeholder 3">
            <a:extLst>
              <a:ext uri="{FF2B5EF4-FFF2-40B4-BE49-F238E27FC236}">
                <a16:creationId xmlns:a16="http://schemas.microsoft.com/office/drawing/2014/main" id="{95116DCA-B052-4E7D-9182-F02EDAE6ED51}"/>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4FF087AD-5B47-4EE9-9983-FD87FDB8291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4FEC41ED-FF76-439F-A4F6-B7940854F3C9}"/>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8845158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9EA08-2E36-4B04-8582-343A1CE6EF7C}"/>
              </a:ext>
            </a:extLst>
          </p:cNvPr>
          <p:cNvSpPr>
            <a:spLocks noGrp="1"/>
          </p:cNvSpPr>
          <p:nvPr>
            <p:ph type="title"/>
          </p:nvPr>
        </p:nvSpPr>
        <p:spPr/>
        <p:txBody>
          <a:bodyPr/>
          <a:lstStyle/>
          <a:p>
            <a:r>
              <a:rPr lang="en-US" dirty="0"/>
              <a:t>Backward Compatibility with 802.11ax</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EFF623D-326D-4F2D-A5EB-7FD8C5C8670D}"/>
                  </a:ext>
                </a:extLst>
              </p:cNvPr>
              <p:cNvSpPr>
                <a:spLocks noGrp="1"/>
              </p:cNvSpPr>
              <p:nvPr>
                <p:ph idx="1"/>
              </p:nvPr>
            </p:nvSpPr>
            <p:spPr/>
            <p:txBody>
              <a:bodyPr/>
              <a:lstStyle/>
              <a:p>
                <a:r>
                  <a:rPr lang="en-US" sz="2200" dirty="0"/>
                  <a:t>Here we show it is possible for an STA to determine its RU/MRU location, looking only at the User Info Field, without knowing </a:t>
                </a:r>
                <a:r>
                  <a:rPr lang="en-US" sz="2200" i="1" dirty="0"/>
                  <a:t>a priori </a:t>
                </a:r>
                <a:r>
                  <a:rPr lang="en-US" sz="2200" dirty="0"/>
                  <a:t>if the User Info Field is, HE or EHT Format</a:t>
                </a:r>
              </a:p>
              <a:p>
                <a:r>
                  <a:rPr lang="en-US" sz="2200" dirty="0"/>
                  <a:t>If this is possible, then in R2 we can use that RU/MRU location in combination with A-PPDU signaling in the Common Info about which 80 MHz is HE and which is EHT to determine if the EHT STA is to transmit an HE or EHT TB PPDU</a:t>
                </a:r>
              </a:p>
              <a:p>
                <a:r>
                  <a:rPr lang="en-US" sz="2200" dirty="0"/>
                  <a:t>We begin with the following bit definitions in the User Info Field</a:t>
                </a:r>
              </a:p>
              <a:p>
                <a:pPr lvl="1"/>
                <a:r>
                  <a:rPr lang="en-US" dirty="0"/>
                  <a:t>B0 </a:t>
                </a:r>
                <a14:m>
                  <m:oMath xmlns:m="http://schemas.openxmlformats.org/officeDocument/2006/math">
                    <m:r>
                      <a:rPr lang="en-US" b="1" i="1" smtClean="0">
                        <a:latin typeface="Cambria Math" panose="02040503050406030204" pitchFamily="18" charset="0"/>
                      </a:rPr>
                      <m:t>→</m:t>
                    </m:r>
                  </m:oMath>
                </a14:m>
                <a:r>
                  <a:rPr lang="en-US" dirty="0"/>
                  <a:t> P80/S80</a:t>
                </a:r>
              </a:p>
              <a:p>
                <a:pPr lvl="1"/>
                <a:r>
                  <a:rPr lang="en-US" dirty="0"/>
                  <a:t>HE Reserved Bit (B39) </a:t>
                </a:r>
                <a14:m>
                  <m:oMath xmlns:m="http://schemas.openxmlformats.org/officeDocument/2006/math">
                    <m:r>
                      <a:rPr lang="en-US" b="1" i="1" smtClean="0">
                        <a:latin typeface="Cambria Math" panose="02040503050406030204" pitchFamily="18" charset="0"/>
                      </a:rPr>
                      <m:t>→</m:t>
                    </m:r>
                  </m:oMath>
                </a14:m>
                <a:r>
                  <a:rPr lang="en-US" dirty="0"/>
                  <a:t> P160/S160, call this the PS160 bit</a:t>
                </a:r>
              </a:p>
              <a:p>
                <a:endParaRPr lang="en-US" dirty="0"/>
              </a:p>
            </p:txBody>
          </p:sp>
        </mc:Choice>
        <mc:Fallback xmlns="">
          <p:sp>
            <p:nvSpPr>
              <p:cNvPr id="3" name="Content Placeholder 2">
                <a:extLst>
                  <a:ext uri="{FF2B5EF4-FFF2-40B4-BE49-F238E27FC236}">
                    <a16:creationId xmlns:a16="http://schemas.microsoft.com/office/drawing/2014/main" id="{EEFF623D-326D-4F2D-A5EB-7FD8C5C8670D}"/>
                  </a:ext>
                </a:extLst>
              </p:cNvPr>
              <p:cNvSpPr>
                <a:spLocks noGrp="1" noRot="1" noChangeAspect="1" noMove="1" noResize="1" noEditPoints="1" noAdjustHandles="1" noChangeArrowheads="1" noChangeShapeType="1" noTextEdit="1"/>
              </p:cNvSpPr>
              <p:nvPr>
                <p:ph idx="1"/>
              </p:nvPr>
            </p:nvSpPr>
            <p:spPr>
              <a:blipFill>
                <a:blip r:embed="rId2"/>
                <a:stretch>
                  <a:fillRect l="-809" t="-974"/>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3BD00078-1292-4358-A6F6-87D185252816}"/>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AFE042A5-9266-4C64-9268-6C0FA53243A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C006752-15C7-4ABF-AC66-FCB44C4004B3}"/>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8494536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9B630-B18F-441E-A938-D7745C8F4EF0}"/>
              </a:ext>
            </a:extLst>
          </p:cNvPr>
          <p:cNvSpPr>
            <a:spLocks noGrp="1"/>
          </p:cNvSpPr>
          <p:nvPr>
            <p:ph type="title"/>
          </p:nvPr>
        </p:nvSpPr>
        <p:spPr>
          <a:xfrm>
            <a:off x="731520" y="655320"/>
            <a:ext cx="8288868" cy="487680"/>
          </a:xfrm>
        </p:spPr>
        <p:txBody>
          <a:bodyPr/>
          <a:lstStyle/>
          <a:p>
            <a:r>
              <a:rPr lang="en-US" sz="2800" dirty="0"/>
              <a:t>Logic – Primary/Secondary Approach</a:t>
            </a:r>
          </a:p>
        </p:txBody>
      </p:sp>
      <p:sp>
        <p:nvSpPr>
          <p:cNvPr id="4" name="Slide Number Placeholder 3">
            <a:extLst>
              <a:ext uri="{FF2B5EF4-FFF2-40B4-BE49-F238E27FC236}">
                <a16:creationId xmlns:a16="http://schemas.microsoft.com/office/drawing/2014/main" id="{CD6C4959-0260-41BE-BCF5-FA0AA578CB45}"/>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D7104DC-5122-45DC-9A8A-C231259997E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9AD066C-E2BA-4E70-BEA3-AF9CA7D7B5FF}"/>
              </a:ext>
            </a:extLst>
          </p:cNvPr>
          <p:cNvSpPr>
            <a:spLocks noGrp="1"/>
          </p:cNvSpPr>
          <p:nvPr>
            <p:ph type="dt" idx="15"/>
          </p:nvPr>
        </p:nvSpPr>
        <p:spPr/>
        <p:txBody>
          <a:bodyPr/>
          <a:lstStyle/>
          <a:p>
            <a:r>
              <a:rPr lang="en-US"/>
              <a:t>January 2021</a:t>
            </a:r>
            <a:endParaRPr lang="en-GB" dirty="0"/>
          </a:p>
        </p:txBody>
      </p:sp>
      <mc:AlternateContent xmlns:mc="http://schemas.openxmlformats.org/markup-compatibility/2006" xmlns:a14="http://schemas.microsoft.com/office/drawing/2010/main">
        <mc:Choice Requires="a14">
          <p:graphicFrame>
            <p:nvGraphicFramePr>
              <p:cNvPr id="7" name="Table 7">
                <a:extLst>
                  <a:ext uri="{FF2B5EF4-FFF2-40B4-BE49-F238E27FC236}">
                    <a16:creationId xmlns:a16="http://schemas.microsoft.com/office/drawing/2014/main" id="{8006314A-46F9-4FE6-A38D-3A9ED24AB7E9}"/>
                  </a:ext>
                </a:extLst>
              </p:cNvPr>
              <p:cNvGraphicFramePr>
                <a:graphicFrameLocks noGrp="1"/>
              </p:cNvGraphicFramePr>
              <p:nvPr>
                <p:ph idx="1"/>
                <p:extLst>
                  <p:ext uri="{D42A27DB-BD31-4B8C-83A1-F6EECF244321}">
                    <p14:modId xmlns:p14="http://schemas.microsoft.com/office/powerpoint/2010/main" val="84986129"/>
                  </p:ext>
                </p:extLst>
              </p:nvPr>
            </p:nvGraphicFramePr>
            <p:xfrm>
              <a:off x="266700" y="1173480"/>
              <a:ext cx="9220200" cy="3779520"/>
            </p:xfrm>
            <a:graphic>
              <a:graphicData uri="http://schemas.openxmlformats.org/drawingml/2006/table">
                <a:tbl>
                  <a:tblPr firstRow="1" bandRow="1">
                    <a:tableStyleId>{21E4AEA4-8DFA-4A89-87EB-49C32662AFE0}</a:tableStyleId>
                  </a:tblPr>
                  <a:tblGrid>
                    <a:gridCol w="838200">
                      <a:extLst>
                        <a:ext uri="{9D8B030D-6E8A-4147-A177-3AD203B41FA5}">
                          <a16:colId xmlns:a16="http://schemas.microsoft.com/office/drawing/2014/main" val="2302084950"/>
                        </a:ext>
                      </a:extLst>
                    </a:gridCol>
                    <a:gridCol w="1219200">
                      <a:extLst>
                        <a:ext uri="{9D8B030D-6E8A-4147-A177-3AD203B41FA5}">
                          <a16:colId xmlns:a16="http://schemas.microsoft.com/office/drawing/2014/main" val="3941560036"/>
                        </a:ext>
                      </a:extLst>
                    </a:gridCol>
                    <a:gridCol w="7162800">
                      <a:extLst>
                        <a:ext uri="{9D8B030D-6E8A-4147-A177-3AD203B41FA5}">
                          <a16:colId xmlns:a16="http://schemas.microsoft.com/office/drawing/2014/main" val="1544573459"/>
                        </a:ext>
                      </a:extLst>
                    </a:gridCol>
                  </a:tblGrid>
                  <a:tr h="370840">
                    <a:tc>
                      <a:txBody>
                        <a:bodyPr/>
                        <a:lstStyle/>
                        <a:p>
                          <a:pPr algn="ctr"/>
                          <a:r>
                            <a:rPr lang="en-US" sz="1600" dirty="0">
                              <a:latin typeface="Calibri" panose="020F0502020204030204" pitchFamily="34" charset="0"/>
                              <a:cs typeface="Calibri" panose="020F0502020204030204" pitchFamily="34" charset="0"/>
                            </a:rPr>
                            <a:t>PS160</a:t>
                          </a:r>
                        </a:p>
                      </a:txBody>
                      <a:tcPr/>
                    </a:tc>
                    <a:tc>
                      <a:txBody>
                        <a:bodyPr/>
                        <a:lstStyle/>
                        <a:p>
                          <a:pPr algn="ctr"/>
                          <a:r>
                            <a:rPr lang="en-US" sz="1600" dirty="0">
                              <a:latin typeface="Calibri" panose="020F0502020204030204" pitchFamily="34" charset="0"/>
                              <a:cs typeface="Calibri" panose="020F0502020204030204" pitchFamily="34" charset="0"/>
                            </a:rPr>
                            <a:t>Value of (R7-R1)</a:t>
                          </a:r>
                        </a:p>
                      </a:txBody>
                      <a:tcPr/>
                    </a:tc>
                    <a:tc>
                      <a:txBody>
                        <a:bodyPr/>
                        <a:lstStyle/>
                        <a:p>
                          <a:r>
                            <a:rPr lang="en-US" sz="1600" dirty="0">
                              <a:latin typeface="Calibri" panose="020F0502020204030204" pitchFamily="34" charset="0"/>
                              <a:cs typeface="Calibri" panose="020F0502020204030204" pitchFamily="34" charset="0"/>
                            </a:rPr>
                            <a:t>Implication</a:t>
                          </a:r>
                        </a:p>
                      </a:txBody>
                      <a:tcPr/>
                    </a:tc>
                    <a:extLst>
                      <a:ext uri="{0D108BD9-81ED-4DB2-BD59-A6C34878D82A}">
                        <a16:rowId xmlns:a16="http://schemas.microsoft.com/office/drawing/2014/main" val="1177864363"/>
                      </a:ext>
                    </a:extLst>
                  </a:tr>
                  <a:tr h="370840">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algn="ctr"/>
                          <a:endParaRPr lang="en-US" sz="1600" dirty="0">
                            <a:latin typeface="Calibri" panose="020F0502020204030204" pitchFamily="34" charset="0"/>
                            <a:cs typeface="Calibri" panose="020F0502020204030204" pitchFamily="34" charset="0"/>
                          </a:endParaRPr>
                        </a:p>
                      </a:txBody>
                      <a:tcPr/>
                    </a:tc>
                    <a:tc>
                      <a:txBody>
                        <a:bodyPr/>
                        <a:lstStyle/>
                        <a:p>
                          <a:r>
                            <a:rPr lang="en-US" sz="1600" dirty="0">
                              <a:latin typeface="Calibri" panose="020F0502020204030204" pitchFamily="34" charset="0"/>
                              <a:cs typeface="Calibri" panose="020F0502020204030204" pitchFamily="34" charset="0"/>
                            </a:rPr>
                            <a:t>STA knows that this is an EHT Formatted User Info Field</a:t>
                          </a:r>
                        </a:p>
                        <a:p>
                          <a:r>
                            <a:rPr lang="en-US" sz="1600" dirty="0">
                              <a:latin typeface="Calibri" panose="020F0502020204030204" pitchFamily="34" charset="0"/>
                              <a:cs typeface="Calibri" panose="020F0502020204030204" pitchFamily="34" charset="0"/>
                            </a:rPr>
                            <a:t>(Reserved bit is set to zero in HE)</a:t>
                          </a:r>
                        </a:p>
                      </a:txBody>
                      <a:tcPr/>
                    </a:tc>
                    <a:extLst>
                      <a:ext uri="{0D108BD9-81ED-4DB2-BD59-A6C34878D82A}">
                        <a16:rowId xmlns:a16="http://schemas.microsoft.com/office/drawing/2014/main" val="2713778991"/>
                      </a:ext>
                    </a:extLst>
                  </a:tr>
                  <a:tr h="370840">
                    <a:tc>
                      <a:txBody>
                        <a:bodyPr/>
                        <a:lstStyle/>
                        <a:p>
                          <a:pPr algn="ctr"/>
                          <a:r>
                            <a:rPr lang="en-US" sz="1600" dirty="0">
                              <a:latin typeface="Calibri" panose="020F0502020204030204" pitchFamily="34" charset="0"/>
                              <a:cs typeface="Calibri" panose="020F0502020204030204" pitchFamily="34" charset="0"/>
                            </a:rPr>
                            <a:t>0</a:t>
                          </a:r>
                        </a:p>
                      </a:txBody>
                      <a:tcPr/>
                    </a:tc>
                    <a:tc>
                      <a:txBody>
                        <a:bodyPr/>
                        <a:lstStyle/>
                        <a:p>
                          <a:pPr algn="ctr"/>
                          <a:r>
                            <a:rPr lang="en-US" sz="1600" dirty="0">
                              <a:latin typeface="Calibri" panose="020F0502020204030204" pitchFamily="34" charset="0"/>
                              <a:cs typeface="Calibri" panose="020F0502020204030204" pitchFamily="34" charset="0"/>
                            </a:rPr>
                            <a:t>&gt; 68</a:t>
                          </a:r>
                        </a:p>
                      </a:txBody>
                      <a:tcPr/>
                    </a:tc>
                    <a:tc>
                      <a:txBody>
                        <a:bodyPr/>
                        <a:lstStyle/>
                        <a:p>
                          <a:r>
                            <a:rPr lang="en-US" sz="1600" dirty="0">
                              <a:latin typeface="Calibri" panose="020F0502020204030204" pitchFamily="34" charset="0"/>
                              <a:cs typeface="Calibri" panose="020F0502020204030204" pitchFamily="34" charset="0"/>
                            </a:rPr>
                            <a:t>STA knows that this is an EHT Formatted User Info Field</a:t>
                          </a:r>
                        </a:p>
                        <a:p>
                          <a:r>
                            <a:rPr lang="en-US" sz="1600" dirty="0">
                              <a:latin typeface="Calibri" panose="020F0502020204030204" pitchFamily="34" charset="0"/>
                              <a:cs typeface="Calibri" panose="020F0502020204030204" pitchFamily="34" charset="0"/>
                            </a:rPr>
                            <a:t>(This is a reserved value of (R7-R1) in HE)</a:t>
                          </a:r>
                        </a:p>
                      </a:txBody>
                      <a:tcPr/>
                    </a:tc>
                    <a:extLst>
                      <a:ext uri="{0D108BD9-81ED-4DB2-BD59-A6C34878D82A}">
                        <a16:rowId xmlns:a16="http://schemas.microsoft.com/office/drawing/2014/main" val="1812298040"/>
                      </a:ext>
                    </a:extLst>
                  </a:tr>
                  <a:tr h="370840">
                    <a:tc>
                      <a:txBody>
                        <a:bodyPr/>
                        <a:lstStyle/>
                        <a:p>
                          <a:pPr algn="ctr"/>
                          <a:r>
                            <a:rPr lang="en-US" sz="1600" dirty="0">
                              <a:latin typeface="Calibri" panose="020F0502020204030204" pitchFamily="34" charset="0"/>
                              <a:cs typeface="Calibri" panose="020F0502020204030204" pitchFamily="34" charset="0"/>
                            </a:rPr>
                            <a:t>0</a:t>
                          </a:r>
                        </a:p>
                      </a:txBody>
                      <a:tcPr/>
                    </a:tc>
                    <a:tc>
                      <a:txBody>
                        <a:bodyPr/>
                        <a:lstStyle/>
                        <a:p>
                          <a:pPr algn="ctr"/>
                          <a14:m>
                            <m:oMath xmlns:m="http://schemas.openxmlformats.org/officeDocument/2006/math">
                              <m:r>
                                <a:rPr lang="en-US" sz="1600" b="0" i="1" smtClean="0">
                                  <a:latin typeface="Cambria Math" panose="02040503050406030204" pitchFamily="18" charset="0"/>
                                  <a:cs typeface="Calibri" panose="020F0502020204030204" pitchFamily="34" charset="0"/>
                                </a:rPr>
                                <m:t>≤</m:t>
                              </m:r>
                            </m:oMath>
                          </a14:m>
                          <a:r>
                            <a:rPr lang="en-US" sz="1600" dirty="0">
                              <a:latin typeface="Calibri" panose="020F0502020204030204" pitchFamily="34" charset="0"/>
                              <a:cs typeface="Calibri" panose="020F0502020204030204" pitchFamily="34" charset="0"/>
                            </a:rPr>
                            <a:t> 68</a:t>
                          </a:r>
                        </a:p>
                      </a:txBody>
                      <a:tcPr/>
                    </a:tc>
                    <a:tc>
                      <a:txBody>
                        <a:bodyPr/>
                        <a:lstStyle/>
                        <a:p>
                          <a:r>
                            <a:rPr lang="en-US" sz="1600" dirty="0">
                              <a:latin typeface="Calibri" panose="020F0502020204030204" pitchFamily="34" charset="0"/>
                              <a:cs typeface="Calibri" panose="020F0502020204030204" pitchFamily="34" charset="0"/>
                            </a:rPr>
                            <a:t>From SP160 and the value of (R7-R1) the STA does not know the User Info Field Format</a:t>
                          </a:r>
                        </a:p>
                        <a:p>
                          <a:r>
                            <a:rPr lang="en-US" sz="1600" dirty="0">
                              <a:latin typeface="Calibri" panose="020F0502020204030204" pitchFamily="34" charset="0"/>
                              <a:cs typeface="Calibri" panose="020F0502020204030204" pitchFamily="34" charset="0"/>
                            </a:rPr>
                            <a:t>However, the RU is the same for both HE and EHT because,</a:t>
                          </a:r>
                        </a:p>
                        <a:p>
                          <a:pPr marL="285750" marR="0" lvl="0" indent="-285750" algn="l" defTabSz="97538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latin typeface="Calibri" panose="020F0502020204030204" pitchFamily="34" charset="0"/>
                              <a:ea typeface="+mn-ea"/>
                              <a:cs typeface="Calibri" panose="020F0502020204030204" pitchFamily="34" charset="0"/>
                            </a:rPr>
                            <a:t>Since (PS160 == 0) , then that indicates P160, so that is the same for HE and EHT Format</a:t>
                          </a:r>
                        </a:p>
                        <a:p>
                          <a:pPr marL="285750" marR="0" lvl="0" indent="-285750" algn="l" defTabSz="97538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latin typeface="Calibri" panose="020F0502020204030204" pitchFamily="34" charset="0"/>
                              <a:ea typeface="+mn-ea"/>
                              <a:cs typeface="Calibri" panose="020F0502020204030204" pitchFamily="34" charset="0"/>
                            </a:rPr>
                            <a:t>Since B0 indicates P80/S80, that is the same for HE and EHT Format</a:t>
                          </a:r>
                        </a:p>
                        <a:p>
                          <a:pPr marL="285750" marR="0" lvl="0" indent="-285750" algn="l" defTabSz="97538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latin typeface="Calibri" panose="020F0502020204030204" pitchFamily="34" charset="0"/>
                              <a:ea typeface="+mn-ea"/>
                              <a:cs typeface="Calibri" panose="020F0502020204030204" pitchFamily="34" charset="0"/>
                            </a:rPr>
                            <a:t>Since (B7-B1) ≤ 68, and the RU Allocation Table is Backward compatible, the table values are the same</a:t>
                          </a:r>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666043981"/>
                      </a:ext>
                    </a:extLst>
                  </a:tr>
                </a:tbl>
              </a:graphicData>
            </a:graphic>
          </p:graphicFrame>
        </mc:Choice>
        <mc:Fallback xmlns="">
          <p:graphicFrame>
            <p:nvGraphicFramePr>
              <p:cNvPr id="7" name="Table 7">
                <a:extLst>
                  <a:ext uri="{FF2B5EF4-FFF2-40B4-BE49-F238E27FC236}">
                    <a16:creationId xmlns:a16="http://schemas.microsoft.com/office/drawing/2014/main" id="{8006314A-46F9-4FE6-A38D-3A9ED24AB7E9}"/>
                  </a:ext>
                </a:extLst>
              </p:cNvPr>
              <p:cNvGraphicFramePr>
                <a:graphicFrameLocks noGrp="1"/>
              </p:cNvGraphicFramePr>
              <p:nvPr>
                <p:ph idx="1"/>
                <p:extLst>
                  <p:ext uri="{D42A27DB-BD31-4B8C-83A1-F6EECF244321}">
                    <p14:modId xmlns:p14="http://schemas.microsoft.com/office/powerpoint/2010/main" val="84986129"/>
                  </p:ext>
                </p:extLst>
              </p:nvPr>
            </p:nvGraphicFramePr>
            <p:xfrm>
              <a:off x="266700" y="1173480"/>
              <a:ext cx="9220200" cy="3779520"/>
            </p:xfrm>
            <a:graphic>
              <a:graphicData uri="http://schemas.openxmlformats.org/drawingml/2006/table">
                <a:tbl>
                  <a:tblPr firstRow="1" bandRow="1">
                    <a:tableStyleId>{21E4AEA4-8DFA-4A89-87EB-49C32662AFE0}</a:tableStyleId>
                  </a:tblPr>
                  <a:tblGrid>
                    <a:gridCol w="838200">
                      <a:extLst>
                        <a:ext uri="{9D8B030D-6E8A-4147-A177-3AD203B41FA5}">
                          <a16:colId xmlns:a16="http://schemas.microsoft.com/office/drawing/2014/main" val="2302084950"/>
                        </a:ext>
                      </a:extLst>
                    </a:gridCol>
                    <a:gridCol w="1219200">
                      <a:extLst>
                        <a:ext uri="{9D8B030D-6E8A-4147-A177-3AD203B41FA5}">
                          <a16:colId xmlns:a16="http://schemas.microsoft.com/office/drawing/2014/main" val="3941560036"/>
                        </a:ext>
                      </a:extLst>
                    </a:gridCol>
                    <a:gridCol w="7162800">
                      <a:extLst>
                        <a:ext uri="{9D8B030D-6E8A-4147-A177-3AD203B41FA5}">
                          <a16:colId xmlns:a16="http://schemas.microsoft.com/office/drawing/2014/main" val="1544573459"/>
                        </a:ext>
                      </a:extLst>
                    </a:gridCol>
                  </a:tblGrid>
                  <a:tr h="579120">
                    <a:tc>
                      <a:txBody>
                        <a:bodyPr/>
                        <a:lstStyle/>
                        <a:p>
                          <a:pPr algn="ctr"/>
                          <a:r>
                            <a:rPr lang="en-US" sz="1600" dirty="0">
                              <a:latin typeface="Calibri" panose="020F0502020204030204" pitchFamily="34" charset="0"/>
                              <a:cs typeface="Calibri" panose="020F0502020204030204" pitchFamily="34" charset="0"/>
                            </a:rPr>
                            <a:t>PS160</a:t>
                          </a:r>
                        </a:p>
                      </a:txBody>
                      <a:tcPr/>
                    </a:tc>
                    <a:tc>
                      <a:txBody>
                        <a:bodyPr/>
                        <a:lstStyle/>
                        <a:p>
                          <a:pPr algn="ctr"/>
                          <a:r>
                            <a:rPr lang="en-US" sz="1600" dirty="0">
                              <a:latin typeface="Calibri" panose="020F0502020204030204" pitchFamily="34" charset="0"/>
                              <a:cs typeface="Calibri" panose="020F0502020204030204" pitchFamily="34" charset="0"/>
                            </a:rPr>
                            <a:t>Value of (R7-R1)</a:t>
                          </a:r>
                        </a:p>
                      </a:txBody>
                      <a:tcPr/>
                    </a:tc>
                    <a:tc>
                      <a:txBody>
                        <a:bodyPr/>
                        <a:lstStyle/>
                        <a:p>
                          <a:r>
                            <a:rPr lang="en-US" sz="1600" dirty="0">
                              <a:latin typeface="Calibri" panose="020F0502020204030204" pitchFamily="34" charset="0"/>
                              <a:cs typeface="Calibri" panose="020F0502020204030204" pitchFamily="34" charset="0"/>
                            </a:rPr>
                            <a:t>Implication</a:t>
                          </a:r>
                        </a:p>
                      </a:txBody>
                      <a:tcPr/>
                    </a:tc>
                    <a:extLst>
                      <a:ext uri="{0D108BD9-81ED-4DB2-BD59-A6C34878D82A}">
                        <a16:rowId xmlns:a16="http://schemas.microsoft.com/office/drawing/2014/main" val="1177864363"/>
                      </a:ext>
                    </a:extLst>
                  </a:tr>
                  <a:tr h="579120">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algn="ctr"/>
                          <a:endParaRPr lang="en-US" sz="1600" dirty="0">
                            <a:latin typeface="Calibri" panose="020F0502020204030204" pitchFamily="34" charset="0"/>
                            <a:cs typeface="Calibri" panose="020F0502020204030204" pitchFamily="34" charset="0"/>
                          </a:endParaRPr>
                        </a:p>
                      </a:txBody>
                      <a:tcPr/>
                    </a:tc>
                    <a:tc>
                      <a:txBody>
                        <a:bodyPr/>
                        <a:lstStyle/>
                        <a:p>
                          <a:r>
                            <a:rPr lang="en-US" sz="1600" dirty="0">
                              <a:latin typeface="Calibri" panose="020F0502020204030204" pitchFamily="34" charset="0"/>
                              <a:cs typeface="Calibri" panose="020F0502020204030204" pitchFamily="34" charset="0"/>
                            </a:rPr>
                            <a:t>STA knows that this is an EHT Formatted User Info Field</a:t>
                          </a:r>
                        </a:p>
                        <a:p>
                          <a:r>
                            <a:rPr lang="en-US" sz="1600" dirty="0">
                              <a:latin typeface="Calibri" panose="020F0502020204030204" pitchFamily="34" charset="0"/>
                              <a:cs typeface="Calibri" panose="020F0502020204030204" pitchFamily="34" charset="0"/>
                            </a:rPr>
                            <a:t>(Reserved bit is set to zero in HE)</a:t>
                          </a:r>
                        </a:p>
                      </a:txBody>
                      <a:tcPr/>
                    </a:tc>
                    <a:extLst>
                      <a:ext uri="{0D108BD9-81ED-4DB2-BD59-A6C34878D82A}">
                        <a16:rowId xmlns:a16="http://schemas.microsoft.com/office/drawing/2014/main" val="2713778991"/>
                      </a:ext>
                    </a:extLst>
                  </a:tr>
                  <a:tr h="579120">
                    <a:tc>
                      <a:txBody>
                        <a:bodyPr/>
                        <a:lstStyle/>
                        <a:p>
                          <a:pPr algn="ctr"/>
                          <a:r>
                            <a:rPr lang="en-US" sz="1600" dirty="0">
                              <a:latin typeface="Calibri" panose="020F0502020204030204" pitchFamily="34" charset="0"/>
                              <a:cs typeface="Calibri" panose="020F0502020204030204" pitchFamily="34" charset="0"/>
                            </a:rPr>
                            <a:t>0</a:t>
                          </a:r>
                        </a:p>
                      </a:txBody>
                      <a:tcPr/>
                    </a:tc>
                    <a:tc>
                      <a:txBody>
                        <a:bodyPr/>
                        <a:lstStyle/>
                        <a:p>
                          <a:pPr algn="ctr"/>
                          <a:r>
                            <a:rPr lang="en-US" sz="1600" dirty="0">
                              <a:latin typeface="Calibri" panose="020F0502020204030204" pitchFamily="34" charset="0"/>
                              <a:cs typeface="Calibri" panose="020F0502020204030204" pitchFamily="34" charset="0"/>
                            </a:rPr>
                            <a:t>&gt; 68</a:t>
                          </a:r>
                        </a:p>
                      </a:txBody>
                      <a:tcPr/>
                    </a:tc>
                    <a:tc>
                      <a:txBody>
                        <a:bodyPr/>
                        <a:lstStyle/>
                        <a:p>
                          <a:r>
                            <a:rPr lang="en-US" sz="1600" dirty="0">
                              <a:latin typeface="Calibri" panose="020F0502020204030204" pitchFamily="34" charset="0"/>
                              <a:cs typeface="Calibri" panose="020F0502020204030204" pitchFamily="34" charset="0"/>
                            </a:rPr>
                            <a:t>STA knows that this is an EHT Formatted User Info Field</a:t>
                          </a:r>
                        </a:p>
                        <a:p>
                          <a:r>
                            <a:rPr lang="en-US" sz="1600" dirty="0">
                              <a:latin typeface="Calibri" panose="020F0502020204030204" pitchFamily="34" charset="0"/>
                              <a:cs typeface="Calibri" panose="020F0502020204030204" pitchFamily="34" charset="0"/>
                            </a:rPr>
                            <a:t>(This is a reserved value of (R7-R1) in HE)</a:t>
                          </a:r>
                        </a:p>
                      </a:txBody>
                      <a:tcPr/>
                    </a:tc>
                    <a:extLst>
                      <a:ext uri="{0D108BD9-81ED-4DB2-BD59-A6C34878D82A}">
                        <a16:rowId xmlns:a16="http://schemas.microsoft.com/office/drawing/2014/main" val="1812298040"/>
                      </a:ext>
                    </a:extLst>
                  </a:tr>
                  <a:tr h="2042160">
                    <a:tc>
                      <a:txBody>
                        <a:bodyPr/>
                        <a:lstStyle/>
                        <a:p>
                          <a:pPr algn="ctr"/>
                          <a:r>
                            <a:rPr lang="en-US" sz="1600" dirty="0">
                              <a:latin typeface="Calibri" panose="020F0502020204030204" pitchFamily="34" charset="0"/>
                              <a:cs typeface="Calibri" panose="020F0502020204030204" pitchFamily="34" charset="0"/>
                            </a:rPr>
                            <a:t>0</a:t>
                          </a:r>
                        </a:p>
                      </a:txBody>
                      <a:tcPr/>
                    </a:tc>
                    <a:tc>
                      <a:txBody>
                        <a:bodyPr/>
                        <a:lstStyle/>
                        <a:p>
                          <a:endParaRPr lang="en-US"/>
                        </a:p>
                      </a:txBody>
                      <a:tcPr>
                        <a:blipFill>
                          <a:blip r:embed="rId2"/>
                          <a:stretch>
                            <a:fillRect l="-69500" t="-85417" r="-590000" b="-3571"/>
                          </a:stretch>
                        </a:blipFill>
                      </a:tcPr>
                    </a:tc>
                    <a:tc>
                      <a:txBody>
                        <a:bodyPr/>
                        <a:lstStyle/>
                        <a:p>
                          <a:r>
                            <a:rPr lang="en-US" sz="1600" dirty="0">
                              <a:latin typeface="Calibri" panose="020F0502020204030204" pitchFamily="34" charset="0"/>
                              <a:cs typeface="Calibri" panose="020F0502020204030204" pitchFamily="34" charset="0"/>
                            </a:rPr>
                            <a:t>From SP160 and the value of (R7-R1) the STA does not know the User Info Field Format</a:t>
                          </a:r>
                        </a:p>
                        <a:p>
                          <a:r>
                            <a:rPr lang="en-US" sz="1600" dirty="0">
                              <a:latin typeface="Calibri" panose="020F0502020204030204" pitchFamily="34" charset="0"/>
                              <a:cs typeface="Calibri" panose="020F0502020204030204" pitchFamily="34" charset="0"/>
                            </a:rPr>
                            <a:t>However, the RU is the same for both HE and EHT because,</a:t>
                          </a:r>
                        </a:p>
                        <a:p>
                          <a:pPr marL="285750" marR="0" lvl="0" indent="-285750" algn="l" defTabSz="97538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latin typeface="Calibri" panose="020F0502020204030204" pitchFamily="34" charset="0"/>
                              <a:ea typeface="+mn-ea"/>
                              <a:cs typeface="Calibri" panose="020F0502020204030204" pitchFamily="34" charset="0"/>
                            </a:rPr>
                            <a:t>Since (PS160 == 0) , then that indicates P160, so that is the same for HE and EHT Format</a:t>
                          </a:r>
                        </a:p>
                        <a:p>
                          <a:pPr marL="285750" marR="0" lvl="0" indent="-285750" algn="l" defTabSz="97538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latin typeface="Calibri" panose="020F0502020204030204" pitchFamily="34" charset="0"/>
                              <a:ea typeface="+mn-ea"/>
                              <a:cs typeface="Calibri" panose="020F0502020204030204" pitchFamily="34" charset="0"/>
                            </a:rPr>
                            <a:t>Since B0 indicates P80/S80, that is the same for HE and EHT Format</a:t>
                          </a:r>
                        </a:p>
                        <a:p>
                          <a:pPr marL="285750" marR="0" lvl="0" indent="-285750" algn="l" defTabSz="97538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latin typeface="Calibri" panose="020F0502020204030204" pitchFamily="34" charset="0"/>
                              <a:ea typeface="+mn-ea"/>
                              <a:cs typeface="Calibri" panose="020F0502020204030204" pitchFamily="34" charset="0"/>
                            </a:rPr>
                            <a:t>Since (B7-B1) ≤ 68, and the RU Allocation Table is Backward compatible, the table values are the same</a:t>
                          </a:r>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666043981"/>
                      </a:ext>
                    </a:extLst>
                  </a:tr>
                </a:tbl>
              </a:graphicData>
            </a:graphic>
          </p:graphicFrame>
        </mc:Fallback>
      </mc:AlternateContent>
      <p:sp>
        <p:nvSpPr>
          <p:cNvPr id="8" name="Content Placeholder 2">
            <a:extLst>
              <a:ext uri="{FF2B5EF4-FFF2-40B4-BE49-F238E27FC236}">
                <a16:creationId xmlns:a16="http://schemas.microsoft.com/office/drawing/2014/main" id="{399AA4B2-293E-49D0-B1C6-4C8ECE9EF5F2}"/>
              </a:ext>
            </a:extLst>
          </p:cNvPr>
          <p:cNvSpPr txBox="1">
            <a:spLocks/>
          </p:cNvSpPr>
          <p:nvPr/>
        </p:nvSpPr>
        <p:spPr bwMode="auto">
          <a:xfrm>
            <a:off x="457200" y="5057386"/>
            <a:ext cx="8845127" cy="184972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1800" kern="0" dirty="0"/>
              <a:t>Hence the STA can determine the exact RU/MRU location looking only at {PS160, B0, B7-B1}</a:t>
            </a:r>
          </a:p>
          <a:p>
            <a:r>
              <a:rPr lang="en-US" sz="1800" kern="0" dirty="0"/>
              <a:t>This means in R2 we can signal which 80 MHz is HE and which is EHT to support A-PPDU</a:t>
            </a:r>
          </a:p>
          <a:p>
            <a:pPr lvl="1"/>
            <a:r>
              <a:rPr lang="en-US" sz="1800" kern="0" dirty="0"/>
              <a:t>Exact signaling for A-PPDU TB PPDU to be deferred to R2</a:t>
            </a:r>
          </a:p>
          <a:p>
            <a:r>
              <a:rPr lang="en-US" sz="2000" kern="0" dirty="0"/>
              <a:t>In R1 the User Info Field is always formatted for EHT</a:t>
            </a:r>
          </a:p>
        </p:txBody>
      </p:sp>
    </p:spTree>
    <p:extLst>
      <p:ext uri="{BB962C8B-B14F-4D97-AF65-F5344CB8AC3E}">
        <p14:creationId xmlns:p14="http://schemas.microsoft.com/office/powerpoint/2010/main" val="4524796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C3164F5C-B40C-4786-A2CF-E757B4FB10A6}"/>
                  </a:ext>
                </a:extLst>
              </p:cNvPr>
              <p:cNvSpPr>
                <a:spLocks noGrp="1"/>
              </p:cNvSpPr>
              <p:nvPr>
                <p:ph type="title"/>
              </p:nvPr>
            </p:nvSpPr>
            <p:spPr>
              <a:xfrm>
                <a:off x="731520" y="731523"/>
                <a:ext cx="8288868" cy="868678"/>
              </a:xfrm>
            </p:spPr>
            <p:txBody>
              <a:bodyPr/>
              <a:lstStyle/>
              <a:p>
                <a:r>
                  <a:rPr lang="en-US" sz="3200" dirty="0"/>
                  <a:t>Clarification – RU Allocation Table</a:t>
                </a:r>
                <a:br>
                  <a:rPr lang="en-US" sz="3200" dirty="0"/>
                </a:br>
                <a:r>
                  <a:rPr lang="en-US" sz="3200" dirty="0"/>
                  <a:t>(RUs/MRUs </a:t>
                </a:r>
                <a14:m>
                  <m:oMath xmlns:m="http://schemas.openxmlformats.org/officeDocument/2006/math">
                    <m:r>
                      <a:rPr lang="en-US" sz="3200" b="1" i="1" smtClean="0">
                        <a:latin typeface="Cambria Math" panose="02040503050406030204" pitchFamily="18" charset="0"/>
                      </a:rPr>
                      <m:t>≤</m:t>
                    </m:r>
                  </m:oMath>
                </a14:m>
                <a:r>
                  <a:rPr lang="en-US" sz="3200" dirty="0"/>
                  <a:t> 80 MHz)</a:t>
                </a:r>
              </a:p>
            </p:txBody>
          </p:sp>
        </mc:Choice>
        <mc:Fallback xmlns="">
          <p:sp>
            <p:nvSpPr>
              <p:cNvPr id="2" name="Title 1">
                <a:extLst>
                  <a:ext uri="{FF2B5EF4-FFF2-40B4-BE49-F238E27FC236}">
                    <a16:creationId xmlns:a16="http://schemas.microsoft.com/office/drawing/2014/main" id="{C3164F5C-B40C-4786-A2CF-E757B4FB10A6}"/>
                  </a:ext>
                </a:extLst>
              </p:cNvPr>
              <p:cNvSpPr>
                <a:spLocks noGrp="1" noRot="1" noChangeAspect="1" noMove="1" noResize="1" noEditPoints="1" noAdjustHandles="1" noChangeArrowheads="1" noChangeShapeType="1" noTextEdit="1"/>
              </p:cNvSpPr>
              <p:nvPr>
                <p:ph type="title"/>
              </p:nvPr>
            </p:nvSpPr>
            <p:spPr>
              <a:xfrm>
                <a:off x="731520" y="731523"/>
                <a:ext cx="8288868" cy="868678"/>
              </a:xfrm>
              <a:blipFill>
                <a:blip r:embed="rId2"/>
                <a:stretch>
                  <a:fillRect t="-20280" b="-34965"/>
                </a:stretch>
              </a:blipFill>
            </p:spPr>
            <p:txBody>
              <a:bodyPr/>
              <a:lstStyle/>
              <a:p>
                <a:r>
                  <a:rPr lang="en-US">
                    <a:noFill/>
                  </a:rPr>
                  <a:t> </a:t>
                </a:r>
              </a:p>
            </p:txBody>
          </p:sp>
        </mc:Fallback>
      </mc:AlternateContent>
      <p:sp>
        <p:nvSpPr>
          <p:cNvPr id="3" name="Content Placeholder 2">
            <a:extLst>
              <a:ext uri="{FF2B5EF4-FFF2-40B4-BE49-F238E27FC236}">
                <a16:creationId xmlns:a16="http://schemas.microsoft.com/office/drawing/2014/main" id="{899D7154-BFD3-42C5-9C85-76C50B4689DD}"/>
              </a:ext>
            </a:extLst>
          </p:cNvPr>
          <p:cNvSpPr>
            <a:spLocks noGrp="1"/>
          </p:cNvSpPr>
          <p:nvPr>
            <p:ph idx="1"/>
          </p:nvPr>
        </p:nvSpPr>
        <p:spPr/>
        <p:txBody>
          <a:bodyPr/>
          <a:lstStyle/>
          <a:p>
            <a:r>
              <a:rPr lang="en-US" dirty="0"/>
              <a:t>B0 indicates P80/S80</a:t>
            </a:r>
          </a:p>
          <a:p>
            <a:r>
              <a:rPr lang="en-US" dirty="0"/>
              <a:t>PS160 indicates P160/S160</a:t>
            </a:r>
          </a:p>
          <a:p>
            <a:endParaRPr lang="en-US" b="1" dirty="0"/>
          </a:p>
          <a:p>
            <a:r>
              <a:rPr lang="en-US" b="1" dirty="0"/>
              <a:t>For all RUs/MRUs that fit in 80 MHz, these two bits uniquely identify the 80 MHz segment</a:t>
            </a:r>
          </a:p>
        </p:txBody>
      </p:sp>
      <p:sp>
        <p:nvSpPr>
          <p:cNvPr id="4" name="Slide Number Placeholder 3">
            <a:extLst>
              <a:ext uri="{FF2B5EF4-FFF2-40B4-BE49-F238E27FC236}">
                <a16:creationId xmlns:a16="http://schemas.microsoft.com/office/drawing/2014/main" id="{B680B7EE-8FA8-4E2C-858B-11552ADC6E46}"/>
              </a:ext>
            </a:extLst>
          </p:cNvPr>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EE556125-7103-4E36-90DE-37274C8B5440}"/>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0C246620-66E0-42B0-8C28-50AD9879F968}"/>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3280166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EB7E3681-2930-49F9-AC3C-F39EA6670EED}"/>
                  </a:ext>
                </a:extLst>
              </p:cNvPr>
              <p:cNvSpPr>
                <a:spLocks noGrp="1"/>
              </p:cNvSpPr>
              <p:nvPr>
                <p:ph type="title"/>
              </p:nvPr>
            </p:nvSpPr>
            <p:spPr>
              <a:xfrm>
                <a:off x="731520" y="660726"/>
                <a:ext cx="8288868" cy="927770"/>
              </a:xfrm>
            </p:spPr>
            <p:txBody>
              <a:bodyPr/>
              <a:lstStyle/>
              <a:p>
                <a:r>
                  <a:rPr lang="en-US" sz="2800" dirty="0"/>
                  <a:t>Clarification – RU Allocation Table</a:t>
                </a:r>
                <a:br>
                  <a:rPr lang="en-US" sz="2800" dirty="0"/>
                </a:br>
                <a:r>
                  <a:rPr lang="en-US" sz="2800" dirty="0"/>
                  <a:t>(80 MHz &lt; RUs/MRUs </a:t>
                </a:r>
                <a14:m>
                  <m:oMath xmlns:m="http://schemas.openxmlformats.org/officeDocument/2006/math">
                    <m:r>
                      <a:rPr lang="en-US" sz="2800" b="1" i="1" smtClean="0">
                        <a:latin typeface="Cambria Math" panose="02040503050406030204" pitchFamily="18" charset="0"/>
                      </a:rPr>
                      <m:t>≤</m:t>
                    </m:r>
                  </m:oMath>
                </a14:m>
                <a:r>
                  <a:rPr lang="en-US" sz="2800" dirty="0"/>
                  <a:t> 160 MHz)</a:t>
                </a:r>
              </a:p>
            </p:txBody>
          </p:sp>
        </mc:Choice>
        <mc:Fallback xmlns="">
          <p:sp>
            <p:nvSpPr>
              <p:cNvPr id="2" name="Title 1">
                <a:extLst>
                  <a:ext uri="{FF2B5EF4-FFF2-40B4-BE49-F238E27FC236}">
                    <a16:creationId xmlns:a16="http://schemas.microsoft.com/office/drawing/2014/main" id="{EB7E3681-2930-49F9-AC3C-F39EA6670EED}"/>
                  </a:ext>
                </a:extLst>
              </p:cNvPr>
              <p:cNvSpPr>
                <a:spLocks noGrp="1" noRot="1" noChangeAspect="1" noMove="1" noResize="1" noEditPoints="1" noAdjustHandles="1" noChangeArrowheads="1" noChangeShapeType="1" noTextEdit="1"/>
              </p:cNvSpPr>
              <p:nvPr>
                <p:ph type="title"/>
              </p:nvPr>
            </p:nvSpPr>
            <p:spPr>
              <a:xfrm>
                <a:off x="731520" y="660726"/>
                <a:ext cx="8288868" cy="927770"/>
              </a:xfrm>
              <a:blipFill>
                <a:blip r:embed="rId2"/>
                <a:stretch>
                  <a:fillRect t="-7190" b="-19608"/>
                </a:stretch>
              </a:blipFill>
            </p:spPr>
            <p:txBody>
              <a:bodyPr/>
              <a:lstStyle/>
              <a:p>
                <a:r>
                  <a:rPr lang="en-US">
                    <a:noFill/>
                  </a:rPr>
                  <a:t> </a:t>
                </a:r>
              </a:p>
            </p:txBody>
          </p:sp>
        </mc:Fallback>
      </mc:AlternateContent>
      <p:sp>
        <p:nvSpPr>
          <p:cNvPr id="3" name="Content Placeholder 2">
            <a:extLst>
              <a:ext uri="{FF2B5EF4-FFF2-40B4-BE49-F238E27FC236}">
                <a16:creationId xmlns:a16="http://schemas.microsoft.com/office/drawing/2014/main" id="{CD8A8D91-A9E2-4E39-A58F-3CAB9A471DED}"/>
              </a:ext>
            </a:extLst>
          </p:cNvPr>
          <p:cNvSpPr>
            <a:spLocks noGrp="1"/>
          </p:cNvSpPr>
          <p:nvPr>
            <p:ph idx="1"/>
          </p:nvPr>
        </p:nvSpPr>
        <p:spPr>
          <a:xfrm>
            <a:off x="978646" y="6165432"/>
            <a:ext cx="8288868" cy="640078"/>
          </a:xfrm>
        </p:spPr>
        <p:txBody>
          <a:bodyPr/>
          <a:lstStyle/>
          <a:p>
            <a:pPr>
              <a:lnSpc>
                <a:spcPct val="80000"/>
              </a:lnSpc>
            </a:pPr>
            <a:r>
              <a:rPr lang="en-US" sz="2000" dirty="0"/>
              <a:t>B0 and B7-B1 indicate MRU within 160 MHz</a:t>
            </a:r>
          </a:p>
          <a:p>
            <a:pPr>
              <a:lnSpc>
                <a:spcPct val="80000"/>
              </a:lnSpc>
            </a:pPr>
            <a:r>
              <a:rPr lang="en-US" sz="2000" dirty="0">
                <a:solidFill>
                  <a:srgbClr val="FF0000"/>
                </a:solidFill>
              </a:rPr>
              <a:t>PS160 indicates whether this is in P160 or S160</a:t>
            </a:r>
          </a:p>
          <a:p>
            <a:endParaRPr lang="en-US" sz="2000" dirty="0"/>
          </a:p>
        </p:txBody>
      </p:sp>
      <p:sp>
        <p:nvSpPr>
          <p:cNvPr id="4" name="Slide Number Placeholder 3">
            <a:extLst>
              <a:ext uri="{FF2B5EF4-FFF2-40B4-BE49-F238E27FC236}">
                <a16:creationId xmlns:a16="http://schemas.microsoft.com/office/drawing/2014/main" id="{F7D542C4-73C3-469C-9AAE-61339ADF28B6}"/>
              </a:ext>
            </a:extLst>
          </p:cNvPr>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02CAFE0A-1D88-4D54-ADF6-A93DB5A08BB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0A2C66EB-AB99-44DE-AE83-97A06DFFC253}"/>
              </a:ext>
            </a:extLst>
          </p:cNvPr>
          <p:cNvSpPr>
            <a:spLocks noGrp="1"/>
          </p:cNvSpPr>
          <p:nvPr>
            <p:ph type="dt" idx="15"/>
          </p:nvPr>
        </p:nvSpPr>
        <p:spPr/>
        <p:txBody>
          <a:bodyPr/>
          <a:lstStyle/>
          <a:p>
            <a:r>
              <a:rPr lang="en-US"/>
              <a:t>January 2021</a:t>
            </a:r>
            <a:endParaRPr lang="en-GB" dirty="0"/>
          </a:p>
        </p:txBody>
      </p:sp>
      <p:grpSp>
        <p:nvGrpSpPr>
          <p:cNvPr id="7" name="Group 6">
            <a:extLst>
              <a:ext uri="{FF2B5EF4-FFF2-40B4-BE49-F238E27FC236}">
                <a16:creationId xmlns:a16="http://schemas.microsoft.com/office/drawing/2014/main" id="{6AA54E70-2069-4582-8882-57F4FEE59153}"/>
              </a:ext>
            </a:extLst>
          </p:cNvPr>
          <p:cNvGrpSpPr>
            <a:grpSpLocks noChangeAspect="1"/>
          </p:cNvGrpSpPr>
          <p:nvPr/>
        </p:nvGrpSpPr>
        <p:grpSpPr>
          <a:xfrm>
            <a:off x="1450062" y="1679337"/>
            <a:ext cx="6203225" cy="4340463"/>
            <a:chOff x="444502" y="1158099"/>
            <a:chExt cx="7754032" cy="5425578"/>
          </a:xfrm>
        </p:grpSpPr>
        <p:pic>
          <p:nvPicPr>
            <p:cNvPr id="8" name="Picture 7">
              <a:extLst>
                <a:ext uri="{FF2B5EF4-FFF2-40B4-BE49-F238E27FC236}">
                  <a16:creationId xmlns:a16="http://schemas.microsoft.com/office/drawing/2014/main" id="{4F82DE8D-FFBD-4A92-A673-EE495057F153}"/>
                </a:ext>
              </a:extLst>
            </p:cNvPr>
            <p:cNvPicPr>
              <a:picLocks noChangeAspect="1"/>
            </p:cNvPicPr>
            <p:nvPr/>
          </p:nvPicPr>
          <p:blipFill>
            <a:blip r:embed="rId3"/>
            <a:stretch>
              <a:fillRect/>
            </a:stretch>
          </p:blipFill>
          <p:spPr>
            <a:xfrm>
              <a:off x="2198534" y="1637011"/>
              <a:ext cx="6000000" cy="4946666"/>
            </a:xfrm>
            <a:prstGeom prst="rect">
              <a:avLst/>
            </a:prstGeom>
          </p:spPr>
        </p:pic>
        <p:sp>
          <p:nvSpPr>
            <p:cNvPr id="9" name="TextBox 8">
              <a:extLst>
                <a:ext uri="{FF2B5EF4-FFF2-40B4-BE49-F238E27FC236}">
                  <a16:creationId xmlns:a16="http://schemas.microsoft.com/office/drawing/2014/main" id="{1F405F6D-AE0B-4D1D-9E99-85B9C90AFA0B}"/>
                </a:ext>
              </a:extLst>
            </p:cNvPr>
            <p:cNvSpPr txBox="1"/>
            <p:nvPr/>
          </p:nvSpPr>
          <p:spPr>
            <a:xfrm>
              <a:off x="444502" y="1171546"/>
              <a:ext cx="453970" cy="400110"/>
            </a:xfrm>
            <a:prstGeom prst="rect">
              <a:avLst/>
            </a:prstGeom>
            <a:noFill/>
          </p:spPr>
          <p:txBody>
            <a:bodyPr wrap="none" rtlCol="0">
              <a:spAutoFit/>
            </a:bodyPr>
            <a:lstStyle/>
            <a:p>
              <a:r>
                <a:rPr lang="en-US" sz="2000" u="sng" dirty="0">
                  <a:solidFill>
                    <a:schemeClr val="tx1"/>
                  </a:solidFill>
                  <a:latin typeface="Calibri" panose="020F0502020204030204" pitchFamily="34" charset="0"/>
                  <a:cs typeface="Calibri" panose="020F0502020204030204" pitchFamily="34" charset="0"/>
                </a:rPr>
                <a:t>B0</a:t>
              </a:r>
            </a:p>
          </p:txBody>
        </p:sp>
        <p:sp>
          <p:nvSpPr>
            <p:cNvPr id="10" name="TextBox 9">
              <a:extLst>
                <a:ext uri="{FF2B5EF4-FFF2-40B4-BE49-F238E27FC236}">
                  <a16:creationId xmlns:a16="http://schemas.microsoft.com/office/drawing/2014/main" id="{55113227-18C7-4B1E-BEEB-907C7A7F4D78}"/>
                </a:ext>
              </a:extLst>
            </p:cNvPr>
            <p:cNvSpPr txBox="1"/>
            <p:nvPr/>
          </p:nvSpPr>
          <p:spPr>
            <a:xfrm>
              <a:off x="1374299" y="1158099"/>
              <a:ext cx="801823" cy="400110"/>
            </a:xfrm>
            <a:prstGeom prst="rect">
              <a:avLst/>
            </a:prstGeom>
            <a:noFill/>
          </p:spPr>
          <p:txBody>
            <a:bodyPr wrap="none" rtlCol="0">
              <a:spAutoFit/>
            </a:bodyPr>
            <a:lstStyle/>
            <a:p>
              <a:r>
                <a:rPr lang="en-US" sz="2000" u="sng" dirty="0">
                  <a:solidFill>
                    <a:schemeClr val="tx1"/>
                  </a:solidFill>
                  <a:latin typeface="Calibri" panose="020F0502020204030204" pitchFamily="34" charset="0"/>
                  <a:cs typeface="Calibri" panose="020F0502020204030204" pitchFamily="34" charset="0"/>
                </a:rPr>
                <a:t>B7-B1</a:t>
              </a:r>
            </a:p>
          </p:txBody>
        </p:sp>
        <p:sp>
          <p:nvSpPr>
            <p:cNvPr id="11" name="TextBox 10">
              <a:extLst>
                <a:ext uri="{FF2B5EF4-FFF2-40B4-BE49-F238E27FC236}">
                  <a16:creationId xmlns:a16="http://schemas.microsoft.com/office/drawing/2014/main" id="{5F29E1EC-5877-4AA2-9296-63860B0A0FBA}"/>
                </a:ext>
              </a:extLst>
            </p:cNvPr>
            <p:cNvSpPr txBox="1"/>
            <p:nvPr/>
          </p:nvSpPr>
          <p:spPr>
            <a:xfrm>
              <a:off x="514232" y="2343090"/>
              <a:ext cx="314510"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0</a:t>
              </a:r>
            </a:p>
          </p:txBody>
        </p:sp>
        <p:sp>
          <p:nvSpPr>
            <p:cNvPr id="12" name="TextBox 11">
              <a:extLst>
                <a:ext uri="{FF2B5EF4-FFF2-40B4-BE49-F238E27FC236}">
                  <a16:creationId xmlns:a16="http://schemas.microsoft.com/office/drawing/2014/main" id="{895DFDF8-E680-44E1-81FB-6801B553F117}"/>
                </a:ext>
              </a:extLst>
            </p:cNvPr>
            <p:cNvSpPr txBox="1"/>
            <p:nvPr/>
          </p:nvSpPr>
          <p:spPr>
            <a:xfrm>
              <a:off x="536099" y="1762036"/>
              <a:ext cx="314510"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0</a:t>
              </a:r>
            </a:p>
          </p:txBody>
        </p:sp>
        <p:sp>
          <p:nvSpPr>
            <p:cNvPr id="13" name="TextBox 12">
              <a:extLst>
                <a:ext uri="{FF2B5EF4-FFF2-40B4-BE49-F238E27FC236}">
                  <a16:creationId xmlns:a16="http://schemas.microsoft.com/office/drawing/2014/main" id="{72785624-2E70-41DD-9AC0-A7A11FE1A726}"/>
                </a:ext>
              </a:extLst>
            </p:cNvPr>
            <p:cNvSpPr txBox="1"/>
            <p:nvPr/>
          </p:nvSpPr>
          <p:spPr>
            <a:xfrm>
              <a:off x="1503445" y="1762036"/>
              <a:ext cx="444352"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96</a:t>
              </a:r>
            </a:p>
          </p:txBody>
        </p:sp>
        <p:sp>
          <p:nvSpPr>
            <p:cNvPr id="14" name="TextBox 13">
              <a:extLst>
                <a:ext uri="{FF2B5EF4-FFF2-40B4-BE49-F238E27FC236}">
                  <a16:creationId xmlns:a16="http://schemas.microsoft.com/office/drawing/2014/main" id="{F2E9113C-09D1-468F-95FF-4366D770AA7E}"/>
                </a:ext>
              </a:extLst>
            </p:cNvPr>
            <p:cNvSpPr txBox="1"/>
            <p:nvPr/>
          </p:nvSpPr>
          <p:spPr>
            <a:xfrm>
              <a:off x="1503445" y="2343090"/>
              <a:ext cx="444352"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97</a:t>
              </a:r>
            </a:p>
          </p:txBody>
        </p:sp>
        <p:sp>
          <p:nvSpPr>
            <p:cNvPr id="15" name="TextBox 14">
              <a:extLst>
                <a:ext uri="{FF2B5EF4-FFF2-40B4-BE49-F238E27FC236}">
                  <a16:creationId xmlns:a16="http://schemas.microsoft.com/office/drawing/2014/main" id="{E2AB357F-A4C9-452E-8A83-A157BDBB2462}"/>
                </a:ext>
              </a:extLst>
            </p:cNvPr>
            <p:cNvSpPr txBox="1"/>
            <p:nvPr/>
          </p:nvSpPr>
          <p:spPr>
            <a:xfrm>
              <a:off x="513534" y="3638490"/>
              <a:ext cx="314510"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0</a:t>
              </a:r>
            </a:p>
          </p:txBody>
        </p:sp>
        <p:sp>
          <p:nvSpPr>
            <p:cNvPr id="16" name="TextBox 15">
              <a:extLst>
                <a:ext uri="{FF2B5EF4-FFF2-40B4-BE49-F238E27FC236}">
                  <a16:creationId xmlns:a16="http://schemas.microsoft.com/office/drawing/2014/main" id="{A8D7F819-78DE-4423-A62B-0F8ACE52699C}"/>
                </a:ext>
              </a:extLst>
            </p:cNvPr>
            <p:cNvSpPr txBox="1"/>
            <p:nvPr/>
          </p:nvSpPr>
          <p:spPr>
            <a:xfrm>
              <a:off x="535401" y="2979584"/>
              <a:ext cx="314510"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0</a:t>
              </a:r>
            </a:p>
          </p:txBody>
        </p:sp>
        <p:sp>
          <p:nvSpPr>
            <p:cNvPr id="17" name="TextBox 16">
              <a:extLst>
                <a:ext uri="{FF2B5EF4-FFF2-40B4-BE49-F238E27FC236}">
                  <a16:creationId xmlns:a16="http://schemas.microsoft.com/office/drawing/2014/main" id="{405674E6-844E-4A9E-AFAF-CF0C45AF9B42}"/>
                </a:ext>
              </a:extLst>
            </p:cNvPr>
            <p:cNvSpPr txBox="1"/>
            <p:nvPr/>
          </p:nvSpPr>
          <p:spPr>
            <a:xfrm>
              <a:off x="1502747" y="2971800"/>
              <a:ext cx="444352"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98</a:t>
              </a:r>
            </a:p>
          </p:txBody>
        </p:sp>
        <p:sp>
          <p:nvSpPr>
            <p:cNvPr id="18" name="TextBox 17">
              <a:extLst>
                <a:ext uri="{FF2B5EF4-FFF2-40B4-BE49-F238E27FC236}">
                  <a16:creationId xmlns:a16="http://schemas.microsoft.com/office/drawing/2014/main" id="{13280A8B-1994-4B25-8E3D-1B0EB22B2013}"/>
                </a:ext>
              </a:extLst>
            </p:cNvPr>
            <p:cNvSpPr txBox="1"/>
            <p:nvPr/>
          </p:nvSpPr>
          <p:spPr>
            <a:xfrm>
              <a:off x="1502747" y="3638490"/>
              <a:ext cx="444352"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99</a:t>
              </a:r>
            </a:p>
          </p:txBody>
        </p:sp>
        <p:sp>
          <p:nvSpPr>
            <p:cNvPr id="19" name="TextBox 18">
              <a:extLst>
                <a:ext uri="{FF2B5EF4-FFF2-40B4-BE49-F238E27FC236}">
                  <a16:creationId xmlns:a16="http://schemas.microsoft.com/office/drawing/2014/main" id="{B0A194D5-D951-4FF4-90B5-CF4B06B245F9}"/>
                </a:ext>
              </a:extLst>
            </p:cNvPr>
            <p:cNvSpPr txBox="1"/>
            <p:nvPr/>
          </p:nvSpPr>
          <p:spPr>
            <a:xfrm>
              <a:off x="504723" y="4888167"/>
              <a:ext cx="314510"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a:t>
              </a:r>
            </a:p>
          </p:txBody>
        </p:sp>
        <p:sp>
          <p:nvSpPr>
            <p:cNvPr id="20" name="TextBox 19">
              <a:extLst>
                <a:ext uri="{FF2B5EF4-FFF2-40B4-BE49-F238E27FC236}">
                  <a16:creationId xmlns:a16="http://schemas.microsoft.com/office/drawing/2014/main" id="{9C0F0646-1B38-4624-8484-F771DCED3C21}"/>
                </a:ext>
              </a:extLst>
            </p:cNvPr>
            <p:cNvSpPr txBox="1"/>
            <p:nvPr/>
          </p:nvSpPr>
          <p:spPr>
            <a:xfrm>
              <a:off x="526590" y="4307113"/>
              <a:ext cx="314510"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a:t>
              </a:r>
            </a:p>
          </p:txBody>
        </p:sp>
        <p:sp>
          <p:nvSpPr>
            <p:cNvPr id="21" name="TextBox 20">
              <a:extLst>
                <a:ext uri="{FF2B5EF4-FFF2-40B4-BE49-F238E27FC236}">
                  <a16:creationId xmlns:a16="http://schemas.microsoft.com/office/drawing/2014/main" id="{7796927F-0175-4988-8388-721E1B7C7766}"/>
                </a:ext>
              </a:extLst>
            </p:cNvPr>
            <p:cNvSpPr txBox="1"/>
            <p:nvPr/>
          </p:nvSpPr>
          <p:spPr>
            <a:xfrm>
              <a:off x="1493936" y="4307113"/>
              <a:ext cx="444352"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96</a:t>
              </a:r>
            </a:p>
          </p:txBody>
        </p:sp>
        <p:sp>
          <p:nvSpPr>
            <p:cNvPr id="22" name="TextBox 21">
              <a:extLst>
                <a:ext uri="{FF2B5EF4-FFF2-40B4-BE49-F238E27FC236}">
                  <a16:creationId xmlns:a16="http://schemas.microsoft.com/office/drawing/2014/main" id="{88488D3A-60F2-4FB6-BBA4-6BE1B70BC39D}"/>
                </a:ext>
              </a:extLst>
            </p:cNvPr>
            <p:cNvSpPr txBox="1"/>
            <p:nvPr/>
          </p:nvSpPr>
          <p:spPr>
            <a:xfrm>
              <a:off x="1493936" y="4888167"/>
              <a:ext cx="444352"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97</a:t>
              </a:r>
            </a:p>
          </p:txBody>
        </p:sp>
        <p:sp>
          <p:nvSpPr>
            <p:cNvPr id="23" name="TextBox 22">
              <a:extLst>
                <a:ext uri="{FF2B5EF4-FFF2-40B4-BE49-F238E27FC236}">
                  <a16:creationId xmlns:a16="http://schemas.microsoft.com/office/drawing/2014/main" id="{09020313-08DC-41BE-9E41-E6F0704A63FF}"/>
                </a:ext>
              </a:extLst>
            </p:cNvPr>
            <p:cNvSpPr txBox="1"/>
            <p:nvPr/>
          </p:nvSpPr>
          <p:spPr>
            <a:xfrm>
              <a:off x="504025" y="6183567"/>
              <a:ext cx="314510"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a:t>
              </a:r>
            </a:p>
          </p:txBody>
        </p:sp>
        <p:sp>
          <p:nvSpPr>
            <p:cNvPr id="24" name="TextBox 23">
              <a:extLst>
                <a:ext uri="{FF2B5EF4-FFF2-40B4-BE49-F238E27FC236}">
                  <a16:creationId xmlns:a16="http://schemas.microsoft.com/office/drawing/2014/main" id="{9068571F-DBF5-40BB-9B97-E007C4F589BF}"/>
                </a:ext>
              </a:extLst>
            </p:cNvPr>
            <p:cNvSpPr txBox="1"/>
            <p:nvPr/>
          </p:nvSpPr>
          <p:spPr>
            <a:xfrm>
              <a:off x="525892" y="5524661"/>
              <a:ext cx="314510"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a:t>
              </a:r>
            </a:p>
          </p:txBody>
        </p:sp>
        <p:sp>
          <p:nvSpPr>
            <p:cNvPr id="25" name="TextBox 24">
              <a:extLst>
                <a:ext uri="{FF2B5EF4-FFF2-40B4-BE49-F238E27FC236}">
                  <a16:creationId xmlns:a16="http://schemas.microsoft.com/office/drawing/2014/main" id="{B6BED458-0D65-43E2-B088-B394E4E61A2A}"/>
                </a:ext>
              </a:extLst>
            </p:cNvPr>
            <p:cNvSpPr txBox="1"/>
            <p:nvPr/>
          </p:nvSpPr>
          <p:spPr>
            <a:xfrm>
              <a:off x="1493238" y="5516877"/>
              <a:ext cx="444352"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98</a:t>
              </a:r>
            </a:p>
          </p:txBody>
        </p:sp>
        <p:sp>
          <p:nvSpPr>
            <p:cNvPr id="26" name="TextBox 25">
              <a:extLst>
                <a:ext uri="{FF2B5EF4-FFF2-40B4-BE49-F238E27FC236}">
                  <a16:creationId xmlns:a16="http://schemas.microsoft.com/office/drawing/2014/main" id="{16C7F110-C1AC-4765-ABB8-0E88154B8186}"/>
                </a:ext>
              </a:extLst>
            </p:cNvPr>
            <p:cNvSpPr txBox="1"/>
            <p:nvPr/>
          </p:nvSpPr>
          <p:spPr>
            <a:xfrm>
              <a:off x="1493238" y="6183567"/>
              <a:ext cx="444352"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99</a:t>
              </a:r>
            </a:p>
          </p:txBody>
        </p:sp>
      </p:grpSp>
    </p:spTree>
    <p:extLst>
      <p:ext uri="{BB962C8B-B14F-4D97-AF65-F5344CB8AC3E}">
        <p14:creationId xmlns:p14="http://schemas.microsoft.com/office/powerpoint/2010/main" val="21234370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38FB5B5A-1461-4D24-BFC0-159D83303966}"/>
                  </a:ext>
                </a:extLst>
              </p:cNvPr>
              <p:cNvSpPr>
                <a:spLocks noGrp="1"/>
              </p:cNvSpPr>
              <p:nvPr>
                <p:ph type="title"/>
              </p:nvPr>
            </p:nvSpPr>
            <p:spPr>
              <a:xfrm>
                <a:off x="743373" y="664637"/>
                <a:ext cx="8288868" cy="878766"/>
              </a:xfrm>
            </p:spPr>
            <p:txBody>
              <a:bodyPr/>
              <a:lstStyle/>
              <a:p>
                <a:r>
                  <a:rPr lang="en-US" sz="2800" dirty="0"/>
                  <a:t>Clarification – RU Allocation Table</a:t>
                </a:r>
                <a:br>
                  <a:rPr lang="en-US" sz="2800" dirty="0"/>
                </a:br>
                <a:r>
                  <a:rPr lang="en-US" sz="2800" dirty="0"/>
                  <a:t>(160 MHz &lt; RUs/MRUs </a:t>
                </a:r>
                <a14:m>
                  <m:oMath xmlns:m="http://schemas.openxmlformats.org/officeDocument/2006/math">
                    <m:r>
                      <a:rPr lang="en-US" sz="2800" b="1" i="1" smtClean="0">
                        <a:latin typeface="Cambria Math" panose="02040503050406030204" pitchFamily="18" charset="0"/>
                      </a:rPr>
                      <m:t>≤</m:t>
                    </m:r>
                  </m:oMath>
                </a14:m>
                <a:r>
                  <a:rPr lang="en-US" sz="2800" dirty="0"/>
                  <a:t> 320 MHz)</a:t>
                </a:r>
              </a:p>
            </p:txBody>
          </p:sp>
        </mc:Choice>
        <mc:Fallback xmlns="">
          <p:sp>
            <p:nvSpPr>
              <p:cNvPr id="2" name="Title 1">
                <a:extLst>
                  <a:ext uri="{FF2B5EF4-FFF2-40B4-BE49-F238E27FC236}">
                    <a16:creationId xmlns:a16="http://schemas.microsoft.com/office/drawing/2014/main" id="{38FB5B5A-1461-4D24-BFC0-159D83303966}"/>
                  </a:ext>
                </a:extLst>
              </p:cNvPr>
              <p:cNvSpPr>
                <a:spLocks noGrp="1" noRot="1" noChangeAspect="1" noMove="1" noResize="1" noEditPoints="1" noAdjustHandles="1" noChangeArrowheads="1" noChangeShapeType="1" noTextEdit="1"/>
              </p:cNvSpPr>
              <p:nvPr>
                <p:ph type="title"/>
              </p:nvPr>
            </p:nvSpPr>
            <p:spPr>
              <a:xfrm>
                <a:off x="743373" y="664637"/>
                <a:ext cx="8288868" cy="878766"/>
              </a:xfrm>
              <a:blipFill>
                <a:blip r:embed="rId2"/>
                <a:stretch>
                  <a:fillRect t="-10417" b="-24306"/>
                </a:stretch>
              </a:blipFill>
            </p:spPr>
            <p:txBody>
              <a:bodyPr/>
              <a:lstStyle/>
              <a:p>
                <a:r>
                  <a:rPr lang="en-US">
                    <a:noFill/>
                  </a:rPr>
                  <a:t> </a:t>
                </a:r>
              </a:p>
            </p:txBody>
          </p:sp>
        </mc:Fallback>
      </mc:AlternateContent>
      <p:sp>
        <p:nvSpPr>
          <p:cNvPr id="3" name="Content Placeholder 2">
            <a:extLst>
              <a:ext uri="{FF2B5EF4-FFF2-40B4-BE49-F238E27FC236}">
                <a16:creationId xmlns:a16="http://schemas.microsoft.com/office/drawing/2014/main" id="{311155CA-B09D-4ACA-9BCC-CBE8415AE09D}"/>
              </a:ext>
            </a:extLst>
          </p:cNvPr>
          <p:cNvSpPr>
            <a:spLocks noGrp="1"/>
          </p:cNvSpPr>
          <p:nvPr>
            <p:ph idx="1"/>
          </p:nvPr>
        </p:nvSpPr>
        <p:spPr>
          <a:xfrm>
            <a:off x="732365" y="5550294"/>
            <a:ext cx="8379461" cy="1155306"/>
          </a:xfrm>
        </p:spPr>
        <p:txBody>
          <a:bodyPr/>
          <a:lstStyle/>
          <a:p>
            <a:r>
              <a:rPr lang="en-US" sz="2000" dirty="0"/>
              <a:t>For MRUs larger than 160 MHz, the bits B0 and PS160 are just bits identifying the specific MRU and have no meaning of Primary/Secondary</a:t>
            </a:r>
          </a:p>
          <a:p>
            <a:endParaRPr lang="en-US" sz="2000" dirty="0"/>
          </a:p>
        </p:txBody>
      </p:sp>
      <p:sp>
        <p:nvSpPr>
          <p:cNvPr id="4" name="Slide Number Placeholder 3">
            <a:extLst>
              <a:ext uri="{FF2B5EF4-FFF2-40B4-BE49-F238E27FC236}">
                <a16:creationId xmlns:a16="http://schemas.microsoft.com/office/drawing/2014/main" id="{49C2CF84-3824-4311-B23E-30CAE6C8E5CF}"/>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01D3DB6E-9524-4516-8AFA-EFD11D1343A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82E674D8-DD21-4FF8-982A-1FF3C428CB94}"/>
              </a:ext>
            </a:extLst>
          </p:cNvPr>
          <p:cNvSpPr>
            <a:spLocks noGrp="1"/>
          </p:cNvSpPr>
          <p:nvPr>
            <p:ph type="dt" idx="15"/>
          </p:nvPr>
        </p:nvSpPr>
        <p:spPr/>
        <p:txBody>
          <a:bodyPr/>
          <a:lstStyle/>
          <a:p>
            <a:r>
              <a:rPr lang="en-US"/>
              <a:t>January 2021</a:t>
            </a:r>
            <a:endParaRPr lang="en-GB" dirty="0"/>
          </a:p>
        </p:txBody>
      </p:sp>
      <p:grpSp>
        <p:nvGrpSpPr>
          <p:cNvPr id="7" name="Group 6">
            <a:extLst>
              <a:ext uri="{FF2B5EF4-FFF2-40B4-BE49-F238E27FC236}">
                <a16:creationId xmlns:a16="http://schemas.microsoft.com/office/drawing/2014/main" id="{BA5D1EFC-40E3-4BF6-B1DE-084938402E46}"/>
              </a:ext>
            </a:extLst>
          </p:cNvPr>
          <p:cNvGrpSpPr/>
          <p:nvPr/>
        </p:nvGrpSpPr>
        <p:grpSpPr>
          <a:xfrm>
            <a:off x="228600" y="1752600"/>
            <a:ext cx="9206232" cy="2801597"/>
            <a:chOff x="228600" y="1752600"/>
            <a:chExt cx="9206232" cy="2801597"/>
          </a:xfrm>
        </p:grpSpPr>
        <p:pic>
          <p:nvPicPr>
            <p:cNvPr id="8" name="Picture 7">
              <a:extLst>
                <a:ext uri="{FF2B5EF4-FFF2-40B4-BE49-F238E27FC236}">
                  <a16:creationId xmlns:a16="http://schemas.microsoft.com/office/drawing/2014/main" id="{97C6503D-48C5-45D5-996C-519ACCEABA79}"/>
                </a:ext>
              </a:extLst>
            </p:cNvPr>
            <p:cNvPicPr>
              <a:picLocks noChangeAspect="1"/>
            </p:cNvPicPr>
            <p:nvPr/>
          </p:nvPicPr>
          <p:blipFill>
            <a:blip r:embed="rId3"/>
            <a:stretch>
              <a:fillRect/>
            </a:stretch>
          </p:blipFill>
          <p:spPr>
            <a:xfrm>
              <a:off x="2226589" y="2266926"/>
              <a:ext cx="7208243" cy="2287271"/>
            </a:xfrm>
            <a:prstGeom prst="rect">
              <a:avLst/>
            </a:prstGeom>
          </p:spPr>
        </p:pic>
        <p:sp>
          <p:nvSpPr>
            <p:cNvPr id="9" name="TextBox 8">
              <a:extLst>
                <a:ext uri="{FF2B5EF4-FFF2-40B4-BE49-F238E27FC236}">
                  <a16:creationId xmlns:a16="http://schemas.microsoft.com/office/drawing/2014/main" id="{9A73CF55-D5F9-4A70-80D5-9336E3F11A2E}"/>
                </a:ext>
              </a:extLst>
            </p:cNvPr>
            <p:cNvSpPr txBox="1"/>
            <p:nvPr/>
          </p:nvSpPr>
          <p:spPr>
            <a:xfrm>
              <a:off x="1040532" y="1764906"/>
              <a:ext cx="420402" cy="366149"/>
            </a:xfrm>
            <a:prstGeom prst="rect">
              <a:avLst/>
            </a:prstGeom>
            <a:noFill/>
          </p:spPr>
          <p:txBody>
            <a:bodyPr wrap="none" rtlCol="0">
              <a:spAutoFit/>
            </a:bodyPr>
            <a:lstStyle/>
            <a:p>
              <a:r>
                <a:rPr lang="en-US" sz="2000" u="sng" dirty="0">
                  <a:solidFill>
                    <a:schemeClr val="tx1"/>
                  </a:solidFill>
                  <a:latin typeface="Calibri" panose="020F0502020204030204" pitchFamily="34" charset="0"/>
                  <a:cs typeface="Calibri" panose="020F0502020204030204" pitchFamily="34" charset="0"/>
                </a:rPr>
                <a:t>B0</a:t>
              </a:r>
            </a:p>
          </p:txBody>
        </p:sp>
        <p:sp>
          <p:nvSpPr>
            <p:cNvPr id="10" name="TextBox 9">
              <a:extLst>
                <a:ext uri="{FF2B5EF4-FFF2-40B4-BE49-F238E27FC236}">
                  <a16:creationId xmlns:a16="http://schemas.microsoft.com/office/drawing/2014/main" id="{A828D7F3-2124-4455-B21A-1F5DD53C9B23}"/>
                </a:ext>
              </a:extLst>
            </p:cNvPr>
            <p:cNvSpPr txBox="1"/>
            <p:nvPr/>
          </p:nvSpPr>
          <p:spPr>
            <a:xfrm>
              <a:off x="1419242" y="1752600"/>
              <a:ext cx="742533" cy="366149"/>
            </a:xfrm>
            <a:prstGeom prst="rect">
              <a:avLst/>
            </a:prstGeom>
            <a:noFill/>
          </p:spPr>
          <p:txBody>
            <a:bodyPr wrap="none" rtlCol="0">
              <a:spAutoFit/>
            </a:bodyPr>
            <a:lstStyle/>
            <a:p>
              <a:r>
                <a:rPr lang="en-US" sz="2000" u="sng" dirty="0">
                  <a:solidFill>
                    <a:schemeClr val="tx1"/>
                  </a:solidFill>
                  <a:latin typeface="Calibri" panose="020F0502020204030204" pitchFamily="34" charset="0"/>
                  <a:cs typeface="Calibri" panose="020F0502020204030204" pitchFamily="34" charset="0"/>
                </a:rPr>
                <a:t>B7-B1</a:t>
              </a:r>
            </a:p>
          </p:txBody>
        </p:sp>
        <p:sp>
          <p:nvSpPr>
            <p:cNvPr id="11" name="TextBox 10">
              <a:extLst>
                <a:ext uri="{FF2B5EF4-FFF2-40B4-BE49-F238E27FC236}">
                  <a16:creationId xmlns:a16="http://schemas.microsoft.com/office/drawing/2014/main" id="{AA4C19CD-A535-46D1-85D3-2E36AC3C865A}"/>
                </a:ext>
              </a:extLst>
            </p:cNvPr>
            <p:cNvSpPr txBox="1"/>
            <p:nvPr/>
          </p:nvSpPr>
          <p:spPr>
            <a:xfrm>
              <a:off x="1105106" y="2880622"/>
              <a:ext cx="291254"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a:t>
              </a:r>
            </a:p>
          </p:txBody>
        </p:sp>
        <p:sp>
          <p:nvSpPr>
            <p:cNvPr id="12" name="TextBox 11">
              <a:extLst>
                <a:ext uri="{FF2B5EF4-FFF2-40B4-BE49-F238E27FC236}">
                  <a16:creationId xmlns:a16="http://schemas.microsoft.com/office/drawing/2014/main" id="{19957BE9-1596-4E91-BA9E-045CE80C89DF}"/>
                </a:ext>
              </a:extLst>
            </p:cNvPr>
            <p:cNvSpPr txBox="1"/>
            <p:nvPr/>
          </p:nvSpPr>
          <p:spPr>
            <a:xfrm>
              <a:off x="1125356" y="2305276"/>
              <a:ext cx="291254"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0</a:t>
              </a:r>
            </a:p>
          </p:txBody>
        </p:sp>
        <p:sp>
          <p:nvSpPr>
            <p:cNvPr id="13" name="TextBox 12">
              <a:extLst>
                <a:ext uri="{FF2B5EF4-FFF2-40B4-BE49-F238E27FC236}">
                  <a16:creationId xmlns:a16="http://schemas.microsoft.com/office/drawing/2014/main" id="{53B558C2-2A32-4564-B8AD-B490D1306283}"/>
                </a:ext>
              </a:extLst>
            </p:cNvPr>
            <p:cNvSpPr txBox="1"/>
            <p:nvPr/>
          </p:nvSpPr>
          <p:spPr>
            <a:xfrm>
              <a:off x="1538839" y="2305276"/>
              <a:ext cx="531738"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104</a:t>
              </a:r>
            </a:p>
          </p:txBody>
        </p:sp>
        <p:sp>
          <p:nvSpPr>
            <p:cNvPr id="14" name="TextBox 13">
              <a:extLst>
                <a:ext uri="{FF2B5EF4-FFF2-40B4-BE49-F238E27FC236}">
                  <a16:creationId xmlns:a16="http://schemas.microsoft.com/office/drawing/2014/main" id="{EB5950E5-12DA-4F12-A64E-520C99165EFA}"/>
                </a:ext>
              </a:extLst>
            </p:cNvPr>
            <p:cNvSpPr txBox="1"/>
            <p:nvPr/>
          </p:nvSpPr>
          <p:spPr>
            <a:xfrm>
              <a:off x="1538839" y="2880622"/>
              <a:ext cx="531738"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104</a:t>
              </a:r>
            </a:p>
          </p:txBody>
        </p:sp>
        <p:sp>
          <p:nvSpPr>
            <p:cNvPr id="15" name="TextBox 14">
              <a:extLst>
                <a:ext uri="{FF2B5EF4-FFF2-40B4-BE49-F238E27FC236}">
                  <a16:creationId xmlns:a16="http://schemas.microsoft.com/office/drawing/2014/main" id="{52055C3E-E998-40CC-8D9B-F3E37339E1F8}"/>
                </a:ext>
              </a:extLst>
            </p:cNvPr>
            <p:cNvSpPr txBox="1"/>
            <p:nvPr/>
          </p:nvSpPr>
          <p:spPr>
            <a:xfrm>
              <a:off x="1104460" y="4166878"/>
              <a:ext cx="291254"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a:t>
              </a:r>
            </a:p>
          </p:txBody>
        </p:sp>
        <p:sp>
          <p:nvSpPr>
            <p:cNvPr id="16" name="TextBox 15">
              <a:extLst>
                <a:ext uri="{FF2B5EF4-FFF2-40B4-BE49-F238E27FC236}">
                  <a16:creationId xmlns:a16="http://schemas.microsoft.com/office/drawing/2014/main" id="{B4EFC8BD-F11E-4F3F-A698-697A4AF1EC9B}"/>
                </a:ext>
              </a:extLst>
            </p:cNvPr>
            <p:cNvSpPr txBox="1"/>
            <p:nvPr/>
          </p:nvSpPr>
          <p:spPr>
            <a:xfrm>
              <a:off x="1124710" y="3539288"/>
              <a:ext cx="291254"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0</a:t>
              </a:r>
            </a:p>
          </p:txBody>
        </p:sp>
        <p:sp>
          <p:nvSpPr>
            <p:cNvPr id="17" name="TextBox 16">
              <a:extLst>
                <a:ext uri="{FF2B5EF4-FFF2-40B4-BE49-F238E27FC236}">
                  <a16:creationId xmlns:a16="http://schemas.microsoft.com/office/drawing/2014/main" id="{D1ACAF76-E234-462E-BD61-5A33AFD44909}"/>
                </a:ext>
              </a:extLst>
            </p:cNvPr>
            <p:cNvSpPr txBox="1"/>
            <p:nvPr/>
          </p:nvSpPr>
          <p:spPr>
            <a:xfrm>
              <a:off x="1538192" y="3532164"/>
              <a:ext cx="531738"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104</a:t>
              </a:r>
            </a:p>
          </p:txBody>
        </p:sp>
        <p:sp>
          <p:nvSpPr>
            <p:cNvPr id="18" name="TextBox 17">
              <a:extLst>
                <a:ext uri="{FF2B5EF4-FFF2-40B4-BE49-F238E27FC236}">
                  <a16:creationId xmlns:a16="http://schemas.microsoft.com/office/drawing/2014/main" id="{B73B18B9-526F-4356-8801-525C37DD65BE}"/>
                </a:ext>
              </a:extLst>
            </p:cNvPr>
            <p:cNvSpPr txBox="1"/>
            <p:nvPr/>
          </p:nvSpPr>
          <p:spPr>
            <a:xfrm>
              <a:off x="1538192" y="4166878"/>
              <a:ext cx="531738"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104</a:t>
              </a:r>
            </a:p>
          </p:txBody>
        </p:sp>
        <p:sp>
          <p:nvSpPr>
            <p:cNvPr id="19" name="TextBox 18">
              <a:extLst>
                <a:ext uri="{FF2B5EF4-FFF2-40B4-BE49-F238E27FC236}">
                  <a16:creationId xmlns:a16="http://schemas.microsoft.com/office/drawing/2014/main" id="{C832FBE5-840C-4639-A217-F0BC7AE6DD08}"/>
                </a:ext>
              </a:extLst>
            </p:cNvPr>
            <p:cNvSpPr txBox="1"/>
            <p:nvPr/>
          </p:nvSpPr>
          <p:spPr>
            <a:xfrm>
              <a:off x="228600" y="1752600"/>
              <a:ext cx="835735" cy="400110"/>
            </a:xfrm>
            <a:prstGeom prst="rect">
              <a:avLst/>
            </a:prstGeom>
            <a:noFill/>
          </p:spPr>
          <p:txBody>
            <a:bodyPr wrap="none" rtlCol="0">
              <a:spAutoFit/>
            </a:bodyPr>
            <a:lstStyle/>
            <a:p>
              <a:r>
                <a:rPr lang="en-US" sz="2000" u="sng" dirty="0">
                  <a:solidFill>
                    <a:srgbClr val="FF0000"/>
                  </a:solidFill>
                  <a:latin typeface="Calibri" panose="020F0502020204030204" pitchFamily="34" charset="0"/>
                  <a:cs typeface="Calibri" panose="020F0502020204030204" pitchFamily="34" charset="0"/>
                </a:rPr>
                <a:t>PS160</a:t>
              </a:r>
            </a:p>
          </p:txBody>
        </p:sp>
        <p:sp>
          <p:nvSpPr>
            <p:cNvPr id="20" name="TextBox 19">
              <a:extLst>
                <a:ext uri="{FF2B5EF4-FFF2-40B4-BE49-F238E27FC236}">
                  <a16:creationId xmlns:a16="http://schemas.microsoft.com/office/drawing/2014/main" id="{5153A6B3-6796-4BE0-9DA4-692195752AFE}"/>
                </a:ext>
              </a:extLst>
            </p:cNvPr>
            <p:cNvSpPr txBox="1"/>
            <p:nvPr/>
          </p:nvSpPr>
          <p:spPr>
            <a:xfrm>
              <a:off x="457847" y="2880622"/>
              <a:ext cx="291254"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0</a:t>
              </a:r>
            </a:p>
          </p:txBody>
        </p:sp>
        <p:sp>
          <p:nvSpPr>
            <p:cNvPr id="21" name="TextBox 20">
              <a:extLst>
                <a:ext uri="{FF2B5EF4-FFF2-40B4-BE49-F238E27FC236}">
                  <a16:creationId xmlns:a16="http://schemas.microsoft.com/office/drawing/2014/main" id="{ADBD4EE4-17D2-4FAE-AE13-E11819B3C189}"/>
                </a:ext>
              </a:extLst>
            </p:cNvPr>
            <p:cNvSpPr txBox="1"/>
            <p:nvPr/>
          </p:nvSpPr>
          <p:spPr>
            <a:xfrm>
              <a:off x="478097" y="2326445"/>
              <a:ext cx="291254"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0</a:t>
              </a:r>
            </a:p>
          </p:txBody>
        </p:sp>
        <p:sp>
          <p:nvSpPr>
            <p:cNvPr id="22" name="TextBox 21">
              <a:extLst>
                <a:ext uri="{FF2B5EF4-FFF2-40B4-BE49-F238E27FC236}">
                  <a16:creationId xmlns:a16="http://schemas.microsoft.com/office/drawing/2014/main" id="{A57F3C4E-F503-4BFF-A708-3A6246ABF9E5}"/>
                </a:ext>
              </a:extLst>
            </p:cNvPr>
            <p:cNvSpPr txBox="1"/>
            <p:nvPr/>
          </p:nvSpPr>
          <p:spPr>
            <a:xfrm>
              <a:off x="457200" y="4188048"/>
              <a:ext cx="291254"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a:t>
              </a:r>
            </a:p>
          </p:txBody>
        </p:sp>
        <p:sp>
          <p:nvSpPr>
            <p:cNvPr id="23" name="TextBox 22">
              <a:extLst>
                <a:ext uri="{FF2B5EF4-FFF2-40B4-BE49-F238E27FC236}">
                  <a16:creationId xmlns:a16="http://schemas.microsoft.com/office/drawing/2014/main" id="{C1DFCB52-964F-45F4-982D-DB0621BD165D}"/>
                </a:ext>
              </a:extLst>
            </p:cNvPr>
            <p:cNvSpPr txBox="1"/>
            <p:nvPr/>
          </p:nvSpPr>
          <p:spPr>
            <a:xfrm>
              <a:off x="477451" y="3560457"/>
              <a:ext cx="291254"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a:t>
              </a:r>
            </a:p>
          </p:txBody>
        </p:sp>
      </p:grpSp>
    </p:spTree>
    <p:extLst>
      <p:ext uri="{BB962C8B-B14F-4D97-AF65-F5344CB8AC3E}">
        <p14:creationId xmlns:p14="http://schemas.microsoft.com/office/powerpoint/2010/main" val="19780058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3F60D-CA8D-49A8-8216-97232CD4D071}"/>
              </a:ext>
            </a:extLst>
          </p:cNvPr>
          <p:cNvSpPr>
            <a:spLocks noGrp="1"/>
          </p:cNvSpPr>
          <p:nvPr>
            <p:ph type="title"/>
          </p:nvPr>
        </p:nvSpPr>
        <p:spPr>
          <a:xfrm>
            <a:off x="731520" y="731523"/>
            <a:ext cx="8288868" cy="716278"/>
          </a:xfrm>
        </p:spPr>
        <p:txBody>
          <a:bodyPr/>
          <a:lstStyle/>
          <a:p>
            <a:r>
              <a:rPr lang="en-US" sz="3200" dirty="0"/>
              <a:t>SS Allocation Subfield</a:t>
            </a:r>
          </a:p>
        </p:txBody>
      </p:sp>
      <p:sp>
        <p:nvSpPr>
          <p:cNvPr id="3" name="Content Placeholder 2">
            <a:extLst>
              <a:ext uri="{FF2B5EF4-FFF2-40B4-BE49-F238E27FC236}">
                <a16:creationId xmlns:a16="http://schemas.microsoft.com/office/drawing/2014/main" id="{9CCE9E72-CF66-4709-8474-A34D08A7C205}"/>
              </a:ext>
            </a:extLst>
          </p:cNvPr>
          <p:cNvSpPr>
            <a:spLocks noGrp="1"/>
          </p:cNvSpPr>
          <p:nvPr>
            <p:ph idx="1"/>
          </p:nvPr>
        </p:nvSpPr>
        <p:spPr>
          <a:xfrm>
            <a:off x="608705" y="4749797"/>
            <a:ext cx="8763895" cy="1651003"/>
          </a:xfrm>
        </p:spPr>
        <p:txBody>
          <a:bodyPr/>
          <a:lstStyle/>
          <a:p>
            <a:r>
              <a:rPr lang="en-US" sz="2200" dirty="0"/>
              <a:t>Four bits allow indexing the starting spatial stream over the full 16-bit range, supporting up to a total of 16 spatial streams in UL MU-MIMO</a:t>
            </a:r>
          </a:p>
          <a:p>
            <a:r>
              <a:rPr lang="en-US" sz="2200" dirty="0"/>
              <a:t>Two bits for the Number of Spatial Streams supports up to 4 spatial streams per-user</a:t>
            </a:r>
          </a:p>
        </p:txBody>
      </p:sp>
      <p:sp>
        <p:nvSpPr>
          <p:cNvPr id="4" name="Slide Number Placeholder 3">
            <a:extLst>
              <a:ext uri="{FF2B5EF4-FFF2-40B4-BE49-F238E27FC236}">
                <a16:creationId xmlns:a16="http://schemas.microsoft.com/office/drawing/2014/main" id="{1BC69A6E-25D3-4A05-B58E-BB3A0E64966B}"/>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4952808B-07F7-4732-88D5-ED6BF1C01C1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779A002-1C13-4542-BB87-430B3C7FEA0E}"/>
              </a:ext>
            </a:extLst>
          </p:cNvPr>
          <p:cNvSpPr>
            <a:spLocks noGrp="1"/>
          </p:cNvSpPr>
          <p:nvPr>
            <p:ph type="dt" idx="15"/>
          </p:nvPr>
        </p:nvSpPr>
        <p:spPr/>
        <p:txBody>
          <a:bodyPr/>
          <a:lstStyle/>
          <a:p>
            <a:r>
              <a:rPr lang="en-US"/>
              <a:t>January 2021</a:t>
            </a:r>
            <a:endParaRPr lang="en-GB" dirty="0"/>
          </a:p>
        </p:txBody>
      </p:sp>
      <p:pic>
        <p:nvPicPr>
          <p:cNvPr id="10" name="Picture 9">
            <a:extLst>
              <a:ext uri="{FF2B5EF4-FFF2-40B4-BE49-F238E27FC236}">
                <a16:creationId xmlns:a16="http://schemas.microsoft.com/office/drawing/2014/main" id="{8110847C-A067-4A23-A08A-873C91A3ED24}"/>
              </a:ext>
            </a:extLst>
          </p:cNvPr>
          <p:cNvPicPr>
            <a:picLocks noChangeAspect="1"/>
          </p:cNvPicPr>
          <p:nvPr/>
        </p:nvPicPr>
        <p:blipFill>
          <a:blip r:embed="rId2"/>
          <a:stretch>
            <a:fillRect/>
          </a:stretch>
        </p:blipFill>
        <p:spPr>
          <a:xfrm>
            <a:off x="1905000" y="1905000"/>
            <a:ext cx="5489524" cy="1843809"/>
          </a:xfrm>
          <a:prstGeom prst="rect">
            <a:avLst/>
          </a:prstGeom>
        </p:spPr>
      </p:pic>
    </p:spTree>
    <p:extLst>
      <p:ext uri="{BB962C8B-B14F-4D97-AF65-F5344CB8AC3E}">
        <p14:creationId xmlns:p14="http://schemas.microsoft.com/office/powerpoint/2010/main" val="29613941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BFE8F-197B-4C29-B787-A3CE1295667E}"/>
              </a:ext>
            </a:extLst>
          </p:cNvPr>
          <p:cNvSpPr>
            <a:spLocks noGrp="1"/>
          </p:cNvSpPr>
          <p:nvPr>
            <p:ph type="title"/>
          </p:nvPr>
        </p:nvSpPr>
        <p:spPr>
          <a:xfrm>
            <a:off x="731520" y="731523"/>
            <a:ext cx="8288868" cy="716278"/>
          </a:xfrm>
        </p:spPr>
        <p:txBody>
          <a:bodyPr/>
          <a:lstStyle/>
          <a:p>
            <a:r>
              <a:rPr lang="en-US" sz="3200" dirty="0"/>
              <a:t>User Info Field Summary</a:t>
            </a:r>
          </a:p>
        </p:txBody>
      </p:sp>
      <p:sp>
        <p:nvSpPr>
          <p:cNvPr id="3" name="Content Placeholder 2">
            <a:extLst>
              <a:ext uri="{FF2B5EF4-FFF2-40B4-BE49-F238E27FC236}">
                <a16:creationId xmlns:a16="http://schemas.microsoft.com/office/drawing/2014/main" id="{3EF9B058-5CE4-4658-8767-FE0C99D99291}"/>
              </a:ext>
            </a:extLst>
          </p:cNvPr>
          <p:cNvSpPr>
            <a:spLocks noGrp="1"/>
          </p:cNvSpPr>
          <p:nvPr>
            <p:ph idx="1"/>
          </p:nvPr>
        </p:nvSpPr>
        <p:spPr>
          <a:xfrm>
            <a:off x="609600" y="1828800"/>
            <a:ext cx="8534400" cy="4876800"/>
          </a:xfrm>
        </p:spPr>
        <p:txBody>
          <a:bodyPr/>
          <a:lstStyle/>
          <a:p>
            <a:r>
              <a:rPr lang="en-US" sz="2200" dirty="0"/>
              <a:t>B25 is an EHT Reserved bit.  In R1 it is set to zero.</a:t>
            </a:r>
          </a:p>
          <a:p>
            <a:r>
              <a:rPr lang="en-US" sz="2200" dirty="0"/>
              <a:t>B39 is the PS160 Bit</a:t>
            </a:r>
          </a:p>
          <a:p>
            <a:pPr lvl="1"/>
            <a:r>
              <a:rPr lang="en-US" sz="2000" dirty="0"/>
              <a:t>Used in the RU Allocation Table</a:t>
            </a:r>
          </a:p>
          <a:p>
            <a:r>
              <a:rPr lang="en-US" sz="2200" dirty="0"/>
              <a:t>B26-29 is a 4-bit subfield indicating the Starting Spatial Stream Number</a:t>
            </a:r>
          </a:p>
          <a:p>
            <a:r>
              <a:rPr lang="en-US" sz="2200" dirty="0"/>
              <a:t>B30-B31 is a 2-bit subfield indicating the number of per-User Spatial Streams</a:t>
            </a:r>
          </a:p>
          <a:p>
            <a:endParaRPr lang="en-US" sz="2200" dirty="0"/>
          </a:p>
          <a:p>
            <a:r>
              <a:rPr lang="en-US" sz="2200" dirty="0"/>
              <a:t>As described earlier</a:t>
            </a:r>
          </a:p>
          <a:p>
            <a:pPr lvl="1"/>
            <a:r>
              <a:rPr lang="en-US" sz="2000" dirty="0"/>
              <a:t>In R2 TB A-PPDU signaling can be included in the Common Info</a:t>
            </a:r>
          </a:p>
          <a:p>
            <a:pPr lvl="1"/>
            <a:r>
              <a:rPr lang="en-US" sz="2000" dirty="0"/>
              <a:t>Since the STA can determine its RU/MRU location processing only the User Info Field, without knowing </a:t>
            </a:r>
            <a:r>
              <a:rPr lang="en-US" sz="2000" i="1" dirty="0"/>
              <a:t>a priori </a:t>
            </a:r>
            <a:r>
              <a:rPr lang="en-US" sz="2000" dirty="0"/>
              <a:t>if the User Info Field is, HE or EHT format</a:t>
            </a:r>
          </a:p>
        </p:txBody>
      </p:sp>
      <p:sp>
        <p:nvSpPr>
          <p:cNvPr id="4" name="Slide Number Placeholder 3">
            <a:extLst>
              <a:ext uri="{FF2B5EF4-FFF2-40B4-BE49-F238E27FC236}">
                <a16:creationId xmlns:a16="http://schemas.microsoft.com/office/drawing/2014/main" id="{505FA96B-FA4B-4585-94F5-B274FCD01EB9}"/>
              </a:ext>
            </a:extLst>
          </p:cNvPr>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0DFE834E-3C73-430F-A984-C4DAC0796AF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95F6E2B-789C-4E22-B6D0-E121E27E0424}"/>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5886968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AF837-8861-4274-9E43-190A93440496}"/>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6F688A15-0E38-4654-95AE-AD6F5D5EBC85}"/>
              </a:ext>
            </a:extLst>
          </p:cNvPr>
          <p:cNvSpPr>
            <a:spLocks noGrp="1"/>
          </p:cNvSpPr>
          <p:nvPr>
            <p:ph idx="1"/>
          </p:nvPr>
        </p:nvSpPr>
        <p:spPr>
          <a:xfrm>
            <a:off x="659006" y="1885678"/>
            <a:ext cx="8488680" cy="4668518"/>
          </a:xfrm>
        </p:spPr>
        <p:txBody>
          <a:bodyPr/>
          <a:lstStyle/>
          <a:p>
            <a:r>
              <a:rPr lang="en-US" dirty="0"/>
              <a:t>Do you agree that in a Trigger Frame that solicits an EHT TB PPDU, a Special User Info Field is placed immediately after the Common Info Field and the Special User Info Field carries the following non-derived subfields of the U-SIG in the TB PPDU,</a:t>
            </a:r>
          </a:p>
          <a:p>
            <a:pPr lvl="1"/>
            <a:r>
              <a:rPr lang="en-US" dirty="0"/>
              <a:t>PHY Version ID (3 bits)</a:t>
            </a:r>
          </a:p>
          <a:p>
            <a:pPr lvl="1"/>
            <a:r>
              <a:rPr lang="en-US" dirty="0"/>
              <a:t>PPDU Bandwidth Extension Field (2 bits)</a:t>
            </a:r>
          </a:p>
          <a:p>
            <a:pPr lvl="1"/>
            <a:r>
              <a:rPr lang="en-US" dirty="0"/>
              <a:t>Spatial Reuse 1 (4 bits)</a:t>
            </a:r>
          </a:p>
          <a:p>
            <a:pPr lvl="1"/>
            <a:r>
              <a:rPr lang="en-US" dirty="0"/>
              <a:t>Spatial Reuse 2 (4 bits)</a:t>
            </a:r>
          </a:p>
          <a:p>
            <a:pPr lvl="1"/>
            <a:r>
              <a:rPr lang="en-US" dirty="0"/>
              <a:t>U-SIG Reserved Bits (12 bits)</a:t>
            </a:r>
          </a:p>
          <a:p>
            <a:r>
              <a:rPr lang="en-US" dirty="0"/>
              <a:t>The length of the Special User Info Field is the same length as the length of the other User Info Fields in the Trigger Frame</a:t>
            </a:r>
          </a:p>
        </p:txBody>
      </p:sp>
      <p:sp>
        <p:nvSpPr>
          <p:cNvPr id="4" name="Slide Number Placeholder 3">
            <a:extLst>
              <a:ext uri="{FF2B5EF4-FFF2-40B4-BE49-F238E27FC236}">
                <a16:creationId xmlns:a16="http://schemas.microsoft.com/office/drawing/2014/main" id="{B9E39215-22FD-42C6-8606-63072E5FE8F3}"/>
              </a:ext>
            </a:extLst>
          </p:cNvPr>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B6CCE382-FC2D-41C2-A769-D97AC83C045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F28A3D66-632E-452C-B920-598A5139E6C9}"/>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0650168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3BCF4-FC03-493B-A192-C6F9EBFBCD5E}"/>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883C7E6C-0963-4ADE-84BC-B0552C890CC9}"/>
              </a:ext>
            </a:extLst>
          </p:cNvPr>
          <p:cNvSpPr>
            <a:spLocks noGrp="1"/>
          </p:cNvSpPr>
          <p:nvPr>
            <p:ph idx="1"/>
          </p:nvPr>
        </p:nvSpPr>
        <p:spPr/>
        <p:txBody>
          <a:bodyPr/>
          <a:lstStyle/>
          <a:p>
            <a:r>
              <a:rPr lang="en-US" dirty="0"/>
              <a:t>Do you agree that,</a:t>
            </a:r>
          </a:p>
          <a:p>
            <a:pPr lvl="1"/>
            <a:r>
              <a:rPr lang="en-US" dirty="0"/>
              <a:t>If the Special User Info Field is not present in the Trigger Frame, then the User Info Field is the HE format and the </a:t>
            </a:r>
            <a:r>
              <a:rPr lang="en-US" sz="2200" b="1" dirty="0"/>
              <a:t>EHT STA transmits an HE TB PPDU</a:t>
            </a:r>
          </a:p>
          <a:p>
            <a:pPr lvl="1"/>
            <a:r>
              <a:rPr lang="en-US" dirty="0"/>
              <a:t>In R1, if the Special User Info Field is present in the Trigger Frame, the User Info Field is the EHT Format and the </a:t>
            </a:r>
            <a:r>
              <a:rPr lang="en-US" sz="2200" b="1" dirty="0"/>
              <a:t>EHT STA transmits an EHT TB PPDU</a:t>
            </a:r>
            <a:endParaRPr lang="en-US" b="1" dirty="0"/>
          </a:p>
          <a:p>
            <a:pPr marL="487693" lvl="1" indent="0">
              <a:buNone/>
            </a:pPr>
            <a:endParaRPr lang="en-US" sz="2400" dirty="0"/>
          </a:p>
          <a:p>
            <a:pPr lvl="1"/>
            <a:endParaRPr lang="en-US" sz="2400" b="1" dirty="0"/>
          </a:p>
          <a:p>
            <a:endParaRPr lang="en-US" dirty="0"/>
          </a:p>
        </p:txBody>
      </p:sp>
      <p:sp>
        <p:nvSpPr>
          <p:cNvPr id="4" name="Slide Number Placeholder 3">
            <a:extLst>
              <a:ext uri="{FF2B5EF4-FFF2-40B4-BE49-F238E27FC236}">
                <a16:creationId xmlns:a16="http://schemas.microsoft.com/office/drawing/2014/main" id="{DD12C17F-8811-43B7-867B-6764CCC68B56}"/>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F8782C61-66E5-43F9-85D7-DE09A842A725}"/>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37F97ED2-AB41-43BE-9BA7-EDFBA4266408}"/>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852849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EC6FD-F890-48E8-B444-EF688E1F523F}"/>
              </a:ext>
            </a:extLst>
          </p:cNvPr>
          <p:cNvSpPr>
            <a:spLocks noGrp="1"/>
          </p:cNvSpPr>
          <p:nvPr>
            <p:ph type="title"/>
          </p:nvPr>
        </p:nvSpPr>
        <p:spPr>
          <a:xfrm>
            <a:off x="731520" y="731522"/>
            <a:ext cx="8288868" cy="868677"/>
          </a:xfrm>
        </p:spPr>
        <p:txBody>
          <a:bodyPr/>
          <a:lstStyle/>
          <a:p>
            <a:r>
              <a:rPr lang="en-US" sz="3200" dirty="0"/>
              <a:t>Requirements</a:t>
            </a:r>
          </a:p>
        </p:txBody>
      </p:sp>
      <p:sp>
        <p:nvSpPr>
          <p:cNvPr id="4" name="Slide Number Placeholder 3">
            <a:extLst>
              <a:ext uri="{FF2B5EF4-FFF2-40B4-BE49-F238E27FC236}">
                <a16:creationId xmlns:a16="http://schemas.microsoft.com/office/drawing/2014/main" id="{0EEEDFC9-7B5D-45BD-9F64-B0DAC18B9BE0}"/>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3E92747-E80C-4E11-9341-80DB37ED68F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E13D948-0390-4465-8265-2817810DF065}"/>
              </a:ext>
            </a:extLst>
          </p:cNvPr>
          <p:cNvSpPr>
            <a:spLocks noGrp="1"/>
          </p:cNvSpPr>
          <p:nvPr>
            <p:ph type="dt" idx="15"/>
          </p:nvPr>
        </p:nvSpPr>
        <p:spPr/>
        <p:txBody>
          <a:bodyPr/>
          <a:lstStyle/>
          <a:p>
            <a:r>
              <a:rPr lang="en-US"/>
              <a:t>January 2021</a:t>
            </a:r>
            <a:endParaRPr lang="en-GB" dirty="0"/>
          </a:p>
        </p:txBody>
      </p:sp>
      <p:graphicFrame>
        <p:nvGraphicFramePr>
          <p:cNvPr id="8" name="Table 4">
            <a:extLst>
              <a:ext uri="{FF2B5EF4-FFF2-40B4-BE49-F238E27FC236}">
                <a16:creationId xmlns:a16="http://schemas.microsoft.com/office/drawing/2014/main" id="{697B4CFD-A9D1-48C2-B017-E975B23DFE37}"/>
              </a:ext>
            </a:extLst>
          </p:cNvPr>
          <p:cNvGraphicFramePr>
            <a:graphicFrameLocks/>
          </p:cNvGraphicFramePr>
          <p:nvPr>
            <p:extLst>
              <p:ext uri="{D42A27DB-BD31-4B8C-83A1-F6EECF244321}">
                <p14:modId xmlns:p14="http://schemas.microsoft.com/office/powerpoint/2010/main" val="4260675641"/>
              </p:ext>
            </p:extLst>
          </p:nvPr>
        </p:nvGraphicFramePr>
        <p:xfrm>
          <a:off x="316653" y="1752600"/>
          <a:ext cx="9208347" cy="3576320"/>
        </p:xfrm>
        <a:graphic>
          <a:graphicData uri="http://schemas.openxmlformats.org/drawingml/2006/table">
            <a:tbl>
              <a:tblPr firstRow="1" bandRow="1">
                <a:tableStyleId>{21E4AEA4-8DFA-4A89-87EB-49C32662AFE0}</a:tableStyleId>
              </a:tblPr>
              <a:tblGrid>
                <a:gridCol w="1953184">
                  <a:extLst>
                    <a:ext uri="{9D8B030D-6E8A-4147-A177-3AD203B41FA5}">
                      <a16:colId xmlns:a16="http://schemas.microsoft.com/office/drawing/2014/main" val="2700264813"/>
                    </a:ext>
                  </a:extLst>
                </a:gridCol>
                <a:gridCol w="7255163">
                  <a:extLst>
                    <a:ext uri="{9D8B030D-6E8A-4147-A177-3AD203B41FA5}">
                      <a16:colId xmlns:a16="http://schemas.microsoft.com/office/drawing/2014/main" val="1193370105"/>
                    </a:ext>
                  </a:extLst>
                </a:gridCol>
              </a:tblGrid>
              <a:tr h="370840">
                <a:tc>
                  <a:txBody>
                    <a:bodyPr/>
                    <a:lstStyle/>
                    <a:p>
                      <a:r>
                        <a:rPr lang="en-US" sz="1800" dirty="0">
                          <a:latin typeface="Calibri" panose="020F0502020204030204" pitchFamily="34" charset="0"/>
                          <a:cs typeface="Calibri" panose="020F0502020204030204" pitchFamily="34" charset="0"/>
                        </a:rPr>
                        <a:t>Item</a:t>
                      </a:r>
                    </a:p>
                  </a:txBody>
                  <a:tcPr/>
                </a:tc>
                <a:tc>
                  <a:txBody>
                    <a:bodyPr/>
                    <a:lstStyle/>
                    <a:p>
                      <a:r>
                        <a:rPr lang="en-US" sz="1800" dirty="0">
                          <a:latin typeface="Calibri" panose="020F0502020204030204" pitchFamily="34" charset="0"/>
                          <a:cs typeface="Calibri" panose="020F0502020204030204" pitchFamily="34" charset="0"/>
                        </a:rPr>
                        <a:t>Requirement</a:t>
                      </a:r>
                    </a:p>
                  </a:txBody>
                  <a:tcPr/>
                </a:tc>
                <a:extLst>
                  <a:ext uri="{0D108BD9-81ED-4DB2-BD59-A6C34878D82A}">
                    <a16:rowId xmlns:a16="http://schemas.microsoft.com/office/drawing/2014/main" val="2237980994"/>
                  </a:ext>
                </a:extLst>
              </a:tr>
              <a:tr h="370840">
                <a:tc>
                  <a:txBody>
                    <a:bodyPr/>
                    <a:lstStyle/>
                    <a:p>
                      <a:r>
                        <a:rPr lang="en-US" sz="1800" dirty="0">
                          <a:latin typeface="Calibri" panose="020F0502020204030204" pitchFamily="34" charset="0"/>
                          <a:cs typeface="Calibri" panose="020F0502020204030204" pitchFamily="34" charset="0"/>
                        </a:rPr>
                        <a:t>Backward Compatibility</a:t>
                      </a:r>
                    </a:p>
                  </a:txBody>
                  <a:tcPr/>
                </a:tc>
                <a:tc>
                  <a:txBody>
                    <a:bodyPr/>
                    <a:lstStyle/>
                    <a:p>
                      <a:r>
                        <a:rPr lang="en-US" sz="1800" dirty="0">
                          <a:latin typeface="Calibri" panose="020F0502020204030204" pitchFamily="34" charset="0"/>
                          <a:cs typeface="Calibri" panose="020F0502020204030204" pitchFamily="34" charset="0"/>
                        </a:rPr>
                        <a:t>An HE STA decoding the Enhanced Trigger Frame will not have any modified behavior</a:t>
                      </a:r>
                    </a:p>
                  </a:txBody>
                  <a:tcPr/>
                </a:tc>
                <a:extLst>
                  <a:ext uri="{0D108BD9-81ED-4DB2-BD59-A6C34878D82A}">
                    <a16:rowId xmlns:a16="http://schemas.microsoft.com/office/drawing/2014/main" val="1364403786"/>
                  </a:ext>
                </a:extLst>
              </a:tr>
              <a:tr h="370840">
                <a:tc>
                  <a:txBody>
                    <a:bodyPr/>
                    <a:lstStyle/>
                    <a:p>
                      <a:r>
                        <a:rPr lang="en-US" sz="1800" dirty="0">
                          <a:latin typeface="Calibri" panose="020F0502020204030204" pitchFamily="34" charset="0"/>
                          <a:cs typeface="Calibri" panose="020F0502020204030204" pitchFamily="34" charset="0"/>
                        </a:rPr>
                        <a:t>EHT Support</a:t>
                      </a:r>
                    </a:p>
                  </a:txBody>
                  <a:tcPr/>
                </a:tc>
                <a:tc>
                  <a:txBody>
                    <a:bodyPr/>
                    <a:lstStyle/>
                    <a:p>
                      <a:r>
                        <a:rPr lang="en-US" sz="1800" dirty="0">
                          <a:latin typeface="Calibri" panose="020F0502020204030204" pitchFamily="34" charset="0"/>
                          <a:cs typeface="Calibri" panose="020F0502020204030204" pitchFamily="34" charset="0"/>
                        </a:rPr>
                        <a:t>An EHT STA can decode the Enhanced Trigger Frame and support new EHT Features</a:t>
                      </a:r>
                    </a:p>
                  </a:txBody>
                  <a:tcPr/>
                </a:tc>
                <a:extLst>
                  <a:ext uri="{0D108BD9-81ED-4DB2-BD59-A6C34878D82A}">
                    <a16:rowId xmlns:a16="http://schemas.microsoft.com/office/drawing/2014/main" val="1858252459"/>
                  </a:ext>
                </a:extLst>
              </a:tr>
              <a:tr h="370840">
                <a:tc>
                  <a:txBody>
                    <a:bodyPr/>
                    <a:lstStyle/>
                    <a:p>
                      <a:r>
                        <a:rPr lang="en-US" sz="1800" dirty="0">
                          <a:latin typeface="Calibri" panose="020F0502020204030204" pitchFamily="34" charset="0"/>
                          <a:cs typeface="Calibri" panose="020F0502020204030204" pitchFamily="34" charset="0"/>
                        </a:rPr>
                        <a:t>320 MHz Support</a:t>
                      </a:r>
                    </a:p>
                  </a:txBody>
                  <a:tcPr/>
                </a:tc>
                <a:tc>
                  <a:txBody>
                    <a:bodyPr/>
                    <a:lstStyle/>
                    <a:p>
                      <a:r>
                        <a:rPr lang="en-US" sz="1800" dirty="0">
                          <a:latin typeface="Calibri" panose="020F0502020204030204" pitchFamily="34" charset="0"/>
                          <a:cs typeface="Calibri" panose="020F0502020204030204" pitchFamily="34" charset="0"/>
                        </a:rPr>
                        <a:t>The Enhanced Trigger Frame signals 320 MHz for EHT STAs</a:t>
                      </a:r>
                    </a:p>
                  </a:txBody>
                  <a:tcPr/>
                </a:tc>
                <a:extLst>
                  <a:ext uri="{0D108BD9-81ED-4DB2-BD59-A6C34878D82A}">
                    <a16:rowId xmlns:a16="http://schemas.microsoft.com/office/drawing/2014/main" val="273420455"/>
                  </a:ext>
                </a:extLst>
              </a:tr>
              <a:tr h="370840">
                <a:tc>
                  <a:txBody>
                    <a:bodyPr/>
                    <a:lstStyle/>
                    <a:p>
                      <a:r>
                        <a:rPr lang="en-US" sz="1800" dirty="0">
                          <a:latin typeface="Calibri" panose="020F0502020204030204" pitchFamily="34" charset="0"/>
                          <a:cs typeface="Calibri" panose="020F0502020204030204" pitchFamily="34" charset="0"/>
                        </a:rPr>
                        <a:t>16 Spatial Stream Support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cs typeface="Calibri" panose="020F0502020204030204" pitchFamily="34" charset="0"/>
                        </a:rPr>
                        <a:t>The Enhanced Trigger Frame signals up to 16 Total Spatial Streams for EHT STAs</a:t>
                      </a:r>
                    </a:p>
                    <a:p>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08776520"/>
                  </a:ext>
                </a:extLst>
              </a:tr>
              <a:tr h="370840">
                <a:tc>
                  <a:txBody>
                    <a:bodyPr/>
                    <a:lstStyle/>
                    <a:p>
                      <a:r>
                        <a:rPr lang="en-US" sz="1800" dirty="0">
                          <a:latin typeface="Calibri" panose="020F0502020204030204" pitchFamily="34" charset="0"/>
                          <a:cs typeface="Calibri" panose="020F0502020204030204" pitchFamily="34" charset="0"/>
                        </a:rPr>
                        <a:t>RU Allocation</a:t>
                      </a:r>
                    </a:p>
                  </a:txBody>
                  <a:tcPr/>
                </a:tc>
                <a:tc>
                  <a:txBody>
                    <a:bodyPr/>
                    <a:lstStyle/>
                    <a:p>
                      <a:r>
                        <a:rPr lang="en-US" sz="1800" dirty="0">
                          <a:latin typeface="Calibri" panose="020F0502020204030204" pitchFamily="34" charset="0"/>
                          <a:cs typeface="Calibri" panose="020F0502020204030204" pitchFamily="34" charset="0"/>
                        </a:rPr>
                        <a:t>The Enhanced Trigger Frame supports EHT RU Allocations including MRU allocations</a:t>
                      </a:r>
                    </a:p>
                  </a:txBody>
                  <a:tcPr/>
                </a:tc>
                <a:extLst>
                  <a:ext uri="{0D108BD9-81ED-4DB2-BD59-A6C34878D82A}">
                    <a16:rowId xmlns:a16="http://schemas.microsoft.com/office/drawing/2014/main" val="243110021"/>
                  </a:ext>
                </a:extLst>
              </a:tr>
            </a:tbl>
          </a:graphicData>
        </a:graphic>
      </p:graphicFrame>
    </p:spTree>
    <p:extLst>
      <p:ext uri="{BB962C8B-B14F-4D97-AF65-F5344CB8AC3E}">
        <p14:creationId xmlns:p14="http://schemas.microsoft.com/office/powerpoint/2010/main" val="35626247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0C0C5-684E-4FDF-96CE-25C71B2E0733}"/>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2143D9A1-0DA3-4E27-B617-FE81B849BAB5}"/>
              </a:ext>
            </a:extLst>
          </p:cNvPr>
          <p:cNvSpPr>
            <a:spLocks noGrp="1"/>
          </p:cNvSpPr>
          <p:nvPr>
            <p:ph idx="1"/>
          </p:nvPr>
        </p:nvSpPr>
        <p:spPr/>
        <p:txBody>
          <a:bodyPr/>
          <a:lstStyle/>
          <a:p>
            <a:r>
              <a:rPr lang="en-US" dirty="0"/>
              <a:t>Do you agree to identify the Special User Info Field (that carries the non-derived subfields of the U-SIG) by using the value 2007 in the AID12 subfield?</a:t>
            </a:r>
          </a:p>
          <a:p>
            <a:pPr lvl="1"/>
            <a:r>
              <a:rPr lang="en-US" dirty="0"/>
              <a:t>An EHT AP shall not use the value 2007 as an association identifier (AID) for any STA</a:t>
            </a:r>
          </a:p>
          <a:p>
            <a:endParaRPr lang="en-US" dirty="0"/>
          </a:p>
          <a:p>
            <a:pPr marL="0" indent="0">
              <a:buNone/>
            </a:pPr>
            <a:r>
              <a:rPr lang="en-US" dirty="0"/>
              <a:t> </a:t>
            </a:r>
          </a:p>
        </p:txBody>
      </p:sp>
      <p:sp>
        <p:nvSpPr>
          <p:cNvPr id="4" name="Slide Number Placeholder 3">
            <a:extLst>
              <a:ext uri="{FF2B5EF4-FFF2-40B4-BE49-F238E27FC236}">
                <a16:creationId xmlns:a16="http://schemas.microsoft.com/office/drawing/2014/main" id="{C3700FB4-2425-4743-8DBA-B155EA3EC7A2}"/>
              </a:ext>
            </a:extLst>
          </p:cNvPr>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B4073354-B607-44E8-9439-57597DF4954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CAC0DD6F-1AD0-44D7-8DC7-20795273D13A}"/>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6584023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8D7AE-2C86-4A03-9F6F-EA801C3385AF}"/>
              </a:ext>
            </a:extLst>
          </p:cNvPr>
          <p:cNvSpPr>
            <a:spLocks noGrp="1"/>
          </p:cNvSpPr>
          <p:nvPr>
            <p:ph type="title"/>
          </p:nvPr>
        </p:nvSpPr>
        <p:spPr>
          <a:xfrm>
            <a:off x="381000" y="689189"/>
            <a:ext cx="9067800" cy="987212"/>
          </a:xfrm>
        </p:spPr>
        <p:txBody>
          <a:bodyPr/>
          <a:lstStyle/>
          <a:p>
            <a:r>
              <a:rPr lang="en-US" sz="3200" dirty="0"/>
              <a:t>Reference: Trigger Frame User Info Field Subfields</a:t>
            </a:r>
          </a:p>
        </p:txBody>
      </p:sp>
      <p:sp>
        <p:nvSpPr>
          <p:cNvPr id="4" name="Slide Number Placeholder 3">
            <a:extLst>
              <a:ext uri="{FF2B5EF4-FFF2-40B4-BE49-F238E27FC236}">
                <a16:creationId xmlns:a16="http://schemas.microsoft.com/office/drawing/2014/main" id="{B1CFDEED-94FD-4E04-8CC9-91FBA87E4EA4}"/>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BC00D5C0-8EAF-4FEA-A98C-F35DD076328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098E79D4-7211-4246-BDA7-D2C5800537BF}"/>
              </a:ext>
            </a:extLst>
          </p:cNvPr>
          <p:cNvSpPr>
            <a:spLocks noGrp="1"/>
          </p:cNvSpPr>
          <p:nvPr>
            <p:ph type="dt" idx="15"/>
          </p:nvPr>
        </p:nvSpPr>
        <p:spPr/>
        <p:txBody>
          <a:bodyPr/>
          <a:lstStyle/>
          <a:p>
            <a:r>
              <a:rPr lang="en-US"/>
              <a:t>January 2021</a:t>
            </a:r>
            <a:endParaRPr lang="en-GB" dirty="0"/>
          </a:p>
        </p:txBody>
      </p:sp>
      <p:sp>
        <p:nvSpPr>
          <p:cNvPr id="9" name="Content Placeholder 8">
            <a:extLst>
              <a:ext uri="{FF2B5EF4-FFF2-40B4-BE49-F238E27FC236}">
                <a16:creationId xmlns:a16="http://schemas.microsoft.com/office/drawing/2014/main" id="{1504437F-AB1E-422E-9299-D1DE36EE408F}"/>
              </a:ext>
            </a:extLst>
          </p:cNvPr>
          <p:cNvSpPr>
            <a:spLocks noGrp="1"/>
          </p:cNvSpPr>
          <p:nvPr>
            <p:ph idx="1"/>
          </p:nvPr>
        </p:nvSpPr>
        <p:spPr>
          <a:xfrm>
            <a:off x="731520" y="2113283"/>
            <a:ext cx="8288868" cy="629918"/>
          </a:xfrm>
        </p:spPr>
        <p:txBody>
          <a:bodyPr/>
          <a:lstStyle/>
          <a:p>
            <a:r>
              <a:rPr lang="en-US" dirty="0"/>
              <a:t>This figure is provided for reference for Straw Polls 4-6</a:t>
            </a:r>
          </a:p>
        </p:txBody>
      </p:sp>
      <p:pic>
        <p:nvPicPr>
          <p:cNvPr id="11" name="Picture 10">
            <a:extLst>
              <a:ext uri="{FF2B5EF4-FFF2-40B4-BE49-F238E27FC236}">
                <a16:creationId xmlns:a16="http://schemas.microsoft.com/office/drawing/2014/main" id="{FB39A3C8-D8CF-4284-94BF-6E4859018854}"/>
              </a:ext>
            </a:extLst>
          </p:cNvPr>
          <p:cNvPicPr>
            <a:picLocks noChangeAspect="1"/>
          </p:cNvPicPr>
          <p:nvPr/>
        </p:nvPicPr>
        <p:blipFill>
          <a:blip r:embed="rId2"/>
          <a:stretch>
            <a:fillRect/>
          </a:stretch>
        </p:blipFill>
        <p:spPr>
          <a:xfrm>
            <a:off x="268811" y="2911779"/>
            <a:ext cx="9214286" cy="1278572"/>
          </a:xfrm>
          <a:prstGeom prst="rect">
            <a:avLst/>
          </a:prstGeom>
        </p:spPr>
      </p:pic>
    </p:spTree>
    <p:extLst>
      <p:ext uri="{BB962C8B-B14F-4D97-AF65-F5344CB8AC3E}">
        <p14:creationId xmlns:p14="http://schemas.microsoft.com/office/powerpoint/2010/main" val="3511069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632C9-7CA1-49C8-BBD1-833D752050E1}"/>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5FB492D9-6610-4303-872B-5422D6CA2C3F}"/>
              </a:ext>
            </a:extLst>
          </p:cNvPr>
          <p:cNvSpPr>
            <a:spLocks noGrp="1"/>
          </p:cNvSpPr>
          <p:nvPr>
            <p:ph idx="1"/>
          </p:nvPr>
        </p:nvSpPr>
        <p:spPr>
          <a:xfrm>
            <a:off x="596153" y="2057400"/>
            <a:ext cx="8515674" cy="4387427"/>
          </a:xfrm>
        </p:spPr>
        <p:txBody>
          <a:bodyPr/>
          <a:lstStyle/>
          <a:p>
            <a:r>
              <a:rPr lang="en-US" dirty="0"/>
              <a:t>Do you agree that B39 in a User Info Field addressed to an EHT STA within a Trigger Frame is the Primary/Secondary 160 (PS160) subfield</a:t>
            </a:r>
          </a:p>
          <a:p>
            <a:pPr lvl="1"/>
            <a:r>
              <a:rPr lang="en-US" dirty="0"/>
              <a:t>Note: The PS160 subfield, along with B7-B0 of the RU Allocation subfield, specify the RU/MRU</a:t>
            </a:r>
          </a:p>
          <a:p>
            <a:pPr lvl="1"/>
            <a:endParaRPr lang="en-US" dirty="0"/>
          </a:p>
          <a:p>
            <a:pPr lvl="1"/>
            <a:endParaRPr lang="en-US" b="1" dirty="0"/>
          </a:p>
        </p:txBody>
      </p:sp>
      <p:sp>
        <p:nvSpPr>
          <p:cNvPr id="4" name="Slide Number Placeholder 3">
            <a:extLst>
              <a:ext uri="{FF2B5EF4-FFF2-40B4-BE49-F238E27FC236}">
                <a16:creationId xmlns:a16="http://schemas.microsoft.com/office/drawing/2014/main" id="{8A84FA02-E9A9-45FC-B6E1-77098714290F}"/>
              </a:ext>
            </a:extLst>
          </p:cNvPr>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FE9F8512-D8EC-4A24-960B-99CDB0E8273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9E69300-C691-43EF-B41C-C965489F3FD6}"/>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7786073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3641F-D56A-4C3B-8A80-31EF53357C1E}"/>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840ED1FE-52A8-4C9C-A939-1FEB6ABD259A}"/>
              </a:ext>
            </a:extLst>
          </p:cNvPr>
          <p:cNvSpPr>
            <a:spLocks noGrp="1"/>
          </p:cNvSpPr>
          <p:nvPr>
            <p:ph idx="1"/>
          </p:nvPr>
        </p:nvSpPr>
        <p:spPr/>
        <p:txBody>
          <a:bodyPr/>
          <a:lstStyle/>
          <a:p>
            <a:r>
              <a:rPr lang="en-US" dirty="0"/>
              <a:t>Do you agree that B25 in a User Info Field addressed to an EHT STA within a Trigger Frame is reserved and is set to zero in R1?</a:t>
            </a:r>
          </a:p>
          <a:p>
            <a:pPr lvl="1"/>
            <a:r>
              <a:rPr lang="en-US" dirty="0"/>
              <a:t>Note: In 802.11ax B25 is the DCM bit, which is not needed in 802.11be</a:t>
            </a:r>
          </a:p>
          <a:p>
            <a:endParaRPr lang="en-US" dirty="0"/>
          </a:p>
          <a:p>
            <a:endParaRPr lang="en-US" dirty="0"/>
          </a:p>
        </p:txBody>
      </p:sp>
      <p:sp>
        <p:nvSpPr>
          <p:cNvPr id="4" name="Slide Number Placeholder 3">
            <a:extLst>
              <a:ext uri="{FF2B5EF4-FFF2-40B4-BE49-F238E27FC236}">
                <a16:creationId xmlns:a16="http://schemas.microsoft.com/office/drawing/2014/main" id="{2E16EF38-9840-42AA-B8B6-EA021240DDAE}"/>
              </a:ext>
            </a:extLst>
          </p:cNvPr>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9E4599F6-F516-462C-A56D-0840633FC14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F750D4C9-AE30-4CBE-A5E1-3DA64C29587D}"/>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6522902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8C363-91E1-42DE-951D-E95D3D671A7B}"/>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886D1618-98BB-4D02-B794-05D2D619DB61}"/>
              </a:ext>
            </a:extLst>
          </p:cNvPr>
          <p:cNvSpPr>
            <a:spLocks noGrp="1"/>
          </p:cNvSpPr>
          <p:nvPr>
            <p:ph idx="1"/>
          </p:nvPr>
        </p:nvSpPr>
        <p:spPr>
          <a:xfrm>
            <a:off x="457200" y="1867749"/>
            <a:ext cx="8869680" cy="2286000"/>
          </a:xfrm>
        </p:spPr>
        <p:txBody>
          <a:bodyPr/>
          <a:lstStyle/>
          <a:p>
            <a:r>
              <a:rPr lang="en-US" dirty="0"/>
              <a:t>Do you agree to use four bits of a User Info Field addressed to an EHT STA within a Trigger Frame for the  Spatial Stream Allocation subfield to indicate the starting spatial stream, and two bits to indicate the number of per-user spatial streams?</a:t>
            </a:r>
          </a:p>
          <a:p>
            <a:pPr lvl="1"/>
            <a:r>
              <a:rPr lang="en-US" dirty="0"/>
              <a:t>Note: This supports up to a total of 16 spatial streams with up to four spatial streams per-user</a:t>
            </a:r>
          </a:p>
          <a:p>
            <a:endParaRPr lang="en-US" dirty="0"/>
          </a:p>
          <a:p>
            <a:endParaRPr lang="en-US" dirty="0"/>
          </a:p>
        </p:txBody>
      </p:sp>
      <p:sp>
        <p:nvSpPr>
          <p:cNvPr id="4" name="Slide Number Placeholder 3">
            <a:extLst>
              <a:ext uri="{FF2B5EF4-FFF2-40B4-BE49-F238E27FC236}">
                <a16:creationId xmlns:a16="http://schemas.microsoft.com/office/drawing/2014/main" id="{329F92E1-04D5-4EFC-9C2B-F43F895FC5FD}"/>
              </a:ext>
            </a:extLst>
          </p:cNvPr>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15FDE2C7-DDB3-4ACB-BD03-73918A2CC85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349A4F6-ED57-4CC7-9E9D-070B3966762C}"/>
              </a:ext>
            </a:extLst>
          </p:cNvPr>
          <p:cNvSpPr>
            <a:spLocks noGrp="1"/>
          </p:cNvSpPr>
          <p:nvPr>
            <p:ph type="dt" idx="15"/>
          </p:nvPr>
        </p:nvSpPr>
        <p:spPr/>
        <p:txBody>
          <a:bodyPr/>
          <a:lstStyle/>
          <a:p>
            <a:r>
              <a:rPr lang="en-US"/>
              <a:t>January 2021</a:t>
            </a:r>
            <a:endParaRPr lang="en-GB" dirty="0"/>
          </a:p>
        </p:txBody>
      </p:sp>
      <p:pic>
        <p:nvPicPr>
          <p:cNvPr id="7" name="Picture 6">
            <a:extLst>
              <a:ext uri="{FF2B5EF4-FFF2-40B4-BE49-F238E27FC236}">
                <a16:creationId xmlns:a16="http://schemas.microsoft.com/office/drawing/2014/main" id="{317AB3E0-CEC9-469E-AE29-25617C3A9C5B}"/>
              </a:ext>
            </a:extLst>
          </p:cNvPr>
          <p:cNvPicPr>
            <a:picLocks noChangeAspect="1"/>
          </p:cNvPicPr>
          <p:nvPr/>
        </p:nvPicPr>
        <p:blipFill>
          <a:blip r:embed="rId2"/>
          <a:stretch>
            <a:fillRect/>
          </a:stretch>
        </p:blipFill>
        <p:spPr>
          <a:xfrm>
            <a:off x="1828800" y="4480791"/>
            <a:ext cx="5489524" cy="1843809"/>
          </a:xfrm>
          <a:prstGeom prst="rect">
            <a:avLst/>
          </a:prstGeom>
        </p:spPr>
      </p:pic>
    </p:spTree>
    <p:extLst>
      <p:ext uri="{BB962C8B-B14F-4D97-AF65-F5344CB8AC3E}">
        <p14:creationId xmlns:p14="http://schemas.microsoft.com/office/powerpoint/2010/main" val="3171976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B54A0-AE99-4077-9976-0798004D907D}"/>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BEB0DBD0-34AB-4AC2-8FD5-97205555AF74}"/>
              </a:ext>
            </a:extLst>
          </p:cNvPr>
          <p:cNvSpPr>
            <a:spLocks noGrp="1"/>
          </p:cNvSpPr>
          <p:nvPr>
            <p:ph idx="1"/>
          </p:nvPr>
        </p:nvSpPr>
        <p:spPr/>
        <p:txBody>
          <a:bodyPr/>
          <a:lstStyle/>
          <a:p>
            <a:pPr marL="457200" indent="-457200">
              <a:buFont typeface="+mj-lt"/>
              <a:buAutoNum type="arabicPeriod"/>
            </a:pPr>
            <a:r>
              <a:rPr lang="en-US" dirty="0"/>
              <a:t>Ming Gan, et. al., “Backward compatible EHT trigger frame follow up,” IEEE 802.11-20/1808r4, January 2021</a:t>
            </a:r>
          </a:p>
        </p:txBody>
      </p:sp>
      <p:sp>
        <p:nvSpPr>
          <p:cNvPr id="4" name="Slide Number Placeholder 3">
            <a:extLst>
              <a:ext uri="{FF2B5EF4-FFF2-40B4-BE49-F238E27FC236}">
                <a16:creationId xmlns:a16="http://schemas.microsoft.com/office/drawing/2014/main" id="{BD7E9F38-B79C-4847-BCDA-D714FCE75412}"/>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92A380EA-A1DF-4477-BB77-5C4733A1142B}"/>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4236CA4F-D2F5-43EF-A4EF-B500F4246B71}"/>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393428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D930B-52E3-4490-9D7B-5785C6C1DEE0}"/>
              </a:ext>
            </a:extLst>
          </p:cNvPr>
          <p:cNvSpPr>
            <a:spLocks noGrp="1"/>
          </p:cNvSpPr>
          <p:nvPr>
            <p:ph type="title"/>
          </p:nvPr>
        </p:nvSpPr>
        <p:spPr>
          <a:xfrm>
            <a:off x="731520" y="731523"/>
            <a:ext cx="8288868" cy="563877"/>
          </a:xfrm>
        </p:spPr>
        <p:txBody>
          <a:bodyPr/>
          <a:lstStyle/>
          <a:p>
            <a:r>
              <a:rPr lang="en-US" sz="3200" dirty="0"/>
              <a:t>Trigger Frame – Reserved Bits</a:t>
            </a:r>
          </a:p>
        </p:txBody>
      </p:sp>
      <p:sp>
        <p:nvSpPr>
          <p:cNvPr id="3" name="Content Placeholder 2">
            <a:extLst>
              <a:ext uri="{FF2B5EF4-FFF2-40B4-BE49-F238E27FC236}">
                <a16:creationId xmlns:a16="http://schemas.microsoft.com/office/drawing/2014/main" id="{10BFFACA-A9A2-4BDC-BCEA-694A8241F23C}"/>
              </a:ext>
            </a:extLst>
          </p:cNvPr>
          <p:cNvSpPr>
            <a:spLocks noGrp="1"/>
          </p:cNvSpPr>
          <p:nvPr>
            <p:ph idx="1"/>
          </p:nvPr>
        </p:nvSpPr>
        <p:spPr>
          <a:xfrm>
            <a:off x="718073" y="1530767"/>
            <a:ext cx="8288868" cy="5052910"/>
          </a:xfrm>
        </p:spPr>
        <p:txBody>
          <a:bodyPr/>
          <a:lstStyle/>
          <a:p>
            <a:pPr marL="0" indent="0">
              <a:lnSpc>
                <a:spcPct val="90000"/>
              </a:lnSpc>
              <a:buNone/>
            </a:pPr>
            <a:r>
              <a:rPr lang="en-US" sz="2200" b="1" u="sng" dirty="0"/>
              <a:t>Available Reserved Bits</a:t>
            </a:r>
          </a:p>
          <a:p>
            <a:pPr>
              <a:lnSpc>
                <a:spcPct val="90000"/>
              </a:lnSpc>
            </a:pPr>
            <a:r>
              <a:rPr lang="en-US" sz="2000" dirty="0"/>
              <a:t>Common Info Field, the UL HE SIG-A2 Reserved subfield (B54-B62)</a:t>
            </a:r>
          </a:p>
          <a:p>
            <a:pPr lvl="1">
              <a:lnSpc>
                <a:spcPct val="90000"/>
              </a:lnSpc>
            </a:pPr>
            <a:r>
              <a:rPr lang="en-US" sz="2000" dirty="0"/>
              <a:t>These bits are currently set to all ones</a:t>
            </a:r>
          </a:p>
          <a:p>
            <a:pPr lvl="1">
              <a:lnSpc>
                <a:spcPct val="90000"/>
              </a:lnSpc>
            </a:pPr>
            <a:r>
              <a:rPr lang="en-US" sz="2000" dirty="0"/>
              <a:t>These bits are copied into the SIG-A2 Reserved subfield in the HE UL TB PPDU</a:t>
            </a:r>
          </a:p>
          <a:p>
            <a:pPr>
              <a:lnSpc>
                <a:spcPct val="90000"/>
              </a:lnSpc>
            </a:pPr>
            <a:r>
              <a:rPr lang="en-US" sz="2000" dirty="0"/>
              <a:t>Common Info Field, the Reserved Bit (B63) </a:t>
            </a:r>
          </a:p>
          <a:p>
            <a:pPr lvl="1">
              <a:lnSpc>
                <a:spcPct val="90000"/>
              </a:lnSpc>
            </a:pPr>
            <a:r>
              <a:rPr lang="en-US" sz="2000" dirty="0"/>
              <a:t>This bit is currently set to zero</a:t>
            </a:r>
          </a:p>
          <a:p>
            <a:pPr>
              <a:lnSpc>
                <a:spcPct val="90000"/>
              </a:lnSpc>
            </a:pPr>
            <a:r>
              <a:rPr lang="en-US" sz="2000" dirty="0"/>
              <a:t>User Info Field, the Reserved bit (B39)</a:t>
            </a:r>
          </a:p>
          <a:p>
            <a:pPr lvl="1">
              <a:lnSpc>
                <a:spcPct val="90000"/>
              </a:lnSpc>
            </a:pPr>
            <a:r>
              <a:rPr lang="en-US" sz="2000" dirty="0"/>
              <a:t>This bit is currently set to zero</a:t>
            </a:r>
          </a:p>
          <a:p>
            <a:pPr>
              <a:lnSpc>
                <a:spcPct val="90000"/>
              </a:lnSpc>
            </a:pPr>
            <a:r>
              <a:rPr lang="en-US" sz="2000" dirty="0"/>
              <a:t>User Info Field, the MSB of AID12 is unused except for a few special cases, and can be reused</a:t>
            </a:r>
          </a:p>
          <a:p>
            <a:pPr lvl="1">
              <a:lnSpc>
                <a:spcPct val="90000"/>
              </a:lnSpc>
            </a:pPr>
            <a:r>
              <a:rPr lang="en-US" sz="2000" dirty="0"/>
              <a:t>See Table 9-31h</a:t>
            </a:r>
          </a:p>
          <a:p>
            <a:pPr marL="0" indent="0">
              <a:lnSpc>
                <a:spcPct val="90000"/>
              </a:lnSpc>
              <a:buNone/>
            </a:pPr>
            <a:r>
              <a:rPr lang="en-US" sz="2200" b="1" u="sng" dirty="0"/>
              <a:t>Summary</a:t>
            </a:r>
          </a:p>
          <a:p>
            <a:pPr>
              <a:lnSpc>
                <a:spcPct val="90000"/>
              </a:lnSpc>
            </a:pPr>
            <a:r>
              <a:rPr lang="en-US" sz="2000" dirty="0"/>
              <a:t>We have 10 available reserved bits in the Common Info Field</a:t>
            </a:r>
          </a:p>
          <a:p>
            <a:pPr>
              <a:lnSpc>
                <a:spcPct val="90000"/>
              </a:lnSpc>
            </a:pPr>
            <a:r>
              <a:rPr lang="en-US" sz="2000" dirty="0"/>
              <a:t>We have 2 available reserved bits in the User Info Field</a:t>
            </a:r>
          </a:p>
        </p:txBody>
      </p:sp>
      <p:sp>
        <p:nvSpPr>
          <p:cNvPr id="4" name="Slide Number Placeholder 3">
            <a:extLst>
              <a:ext uri="{FF2B5EF4-FFF2-40B4-BE49-F238E27FC236}">
                <a16:creationId xmlns:a16="http://schemas.microsoft.com/office/drawing/2014/main" id="{1C9017A0-70CE-4CC5-BC03-DB589D3E068E}"/>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B89D4AF-6DA3-4ED9-A34B-04CE6696B3F8}"/>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5E1C0424-20ED-446F-98DA-E3E6503B11DA}"/>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395670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9C95A-9F3C-4B77-93F6-5A5FCC630FE0}"/>
              </a:ext>
            </a:extLst>
          </p:cNvPr>
          <p:cNvSpPr>
            <a:spLocks noGrp="1"/>
          </p:cNvSpPr>
          <p:nvPr>
            <p:ph type="title"/>
          </p:nvPr>
        </p:nvSpPr>
        <p:spPr>
          <a:xfrm>
            <a:off x="731520" y="731523"/>
            <a:ext cx="8288868" cy="975360"/>
          </a:xfrm>
        </p:spPr>
        <p:txBody>
          <a:bodyPr/>
          <a:lstStyle/>
          <a:p>
            <a:r>
              <a:rPr lang="en-US" sz="3200" dirty="0"/>
              <a:t>UL HE SIG-A2 Reserved Subfield (B54-B62)</a:t>
            </a:r>
          </a:p>
        </p:txBody>
      </p:sp>
      <p:sp>
        <p:nvSpPr>
          <p:cNvPr id="3" name="Content Placeholder 2">
            <a:extLst>
              <a:ext uri="{FF2B5EF4-FFF2-40B4-BE49-F238E27FC236}">
                <a16:creationId xmlns:a16="http://schemas.microsoft.com/office/drawing/2014/main" id="{C01C7477-C80E-4ECA-B669-B3F710657DBB}"/>
              </a:ext>
            </a:extLst>
          </p:cNvPr>
          <p:cNvSpPr>
            <a:spLocks noGrp="1"/>
          </p:cNvSpPr>
          <p:nvPr>
            <p:ph idx="1"/>
          </p:nvPr>
        </p:nvSpPr>
        <p:spPr>
          <a:xfrm>
            <a:off x="719568" y="1706883"/>
            <a:ext cx="8288868" cy="4770117"/>
          </a:xfrm>
        </p:spPr>
        <p:txBody>
          <a:bodyPr/>
          <a:lstStyle/>
          <a:p>
            <a:r>
              <a:rPr lang="en-US" dirty="0"/>
              <a:t>Text from 802.11ax Draft 7</a:t>
            </a:r>
          </a:p>
          <a:p>
            <a:pPr lvl="1"/>
            <a:r>
              <a:rPr lang="en-US" i="1" dirty="0"/>
              <a:t>The UL HE-SIG-A2 Reserved subfield of the Common Info field carries the value to be included in the Reserved field in the HE-SIG-A2 subfield of the solicited HE TB PPDUs. An HE AP sets the UL HE-SIG-A2 Reserved subfield to all 1s.</a:t>
            </a:r>
          </a:p>
          <a:p>
            <a:r>
              <a:rPr lang="en-US" dirty="0"/>
              <a:t>This ensures that all HE STAs transmit the same bits in the SIG-A2 Reserved subfield</a:t>
            </a:r>
          </a:p>
          <a:p>
            <a:r>
              <a:rPr lang="en-US" dirty="0"/>
              <a:t>These bits are must cut from the Trigger Frame and pasted into the HE-SIG-A2 field</a:t>
            </a:r>
          </a:p>
          <a:p>
            <a:r>
              <a:rPr lang="en-US" dirty="0"/>
              <a:t>These bits are not used for any other purpose in HE</a:t>
            </a:r>
          </a:p>
          <a:p>
            <a:r>
              <a:rPr lang="en-US" dirty="0"/>
              <a:t>These bits can be modified for EHT without causing an impact on HE STAs</a:t>
            </a:r>
          </a:p>
          <a:p>
            <a:endParaRPr lang="en-US" dirty="0"/>
          </a:p>
        </p:txBody>
      </p:sp>
      <p:sp>
        <p:nvSpPr>
          <p:cNvPr id="4" name="Slide Number Placeholder 3">
            <a:extLst>
              <a:ext uri="{FF2B5EF4-FFF2-40B4-BE49-F238E27FC236}">
                <a16:creationId xmlns:a16="http://schemas.microsoft.com/office/drawing/2014/main" id="{F267B1F2-9AE0-428E-B83B-C03A2B8E9CF8}"/>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A118D093-CE8D-4390-8129-451D4C46AEA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64278E3-D4A8-4254-ABE3-FF0F852A5D39}"/>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678970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8BEB3-F130-4B81-B46C-2E10DA2AEC08}"/>
              </a:ext>
            </a:extLst>
          </p:cNvPr>
          <p:cNvSpPr>
            <a:spLocks noGrp="1"/>
          </p:cNvSpPr>
          <p:nvPr>
            <p:ph type="title"/>
          </p:nvPr>
        </p:nvSpPr>
        <p:spPr>
          <a:xfrm>
            <a:off x="609600" y="2667000"/>
            <a:ext cx="8288868" cy="1136227"/>
          </a:xfrm>
        </p:spPr>
        <p:txBody>
          <a:bodyPr/>
          <a:lstStyle/>
          <a:p>
            <a:r>
              <a:rPr lang="en-US" sz="4400" dirty="0"/>
              <a:t>Common Information</a:t>
            </a:r>
          </a:p>
        </p:txBody>
      </p:sp>
      <p:sp>
        <p:nvSpPr>
          <p:cNvPr id="4" name="Slide Number Placeholder 3">
            <a:extLst>
              <a:ext uri="{FF2B5EF4-FFF2-40B4-BE49-F238E27FC236}">
                <a16:creationId xmlns:a16="http://schemas.microsoft.com/office/drawing/2014/main" id="{6DF8A5A5-07EE-4E9E-82BB-EBBDE451D807}"/>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173AF61-196C-4C80-9A33-C91A7B47647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E12E172-D4A6-496C-8054-A33608C19487}"/>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615257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57413-1573-48E9-AAA5-41DD14D3F7E9}"/>
              </a:ext>
            </a:extLst>
          </p:cNvPr>
          <p:cNvSpPr>
            <a:spLocks noGrp="1"/>
          </p:cNvSpPr>
          <p:nvPr>
            <p:ph type="title"/>
          </p:nvPr>
        </p:nvSpPr>
        <p:spPr/>
        <p:txBody>
          <a:bodyPr/>
          <a:lstStyle/>
          <a:p>
            <a:r>
              <a:rPr lang="en-US" sz="3200" dirty="0"/>
              <a:t>Reference – 802.11ax Common Info Field</a:t>
            </a:r>
          </a:p>
        </p:txBody>
      </p:sp>
      <p:sp>
        <p:nvSpPr>
          <p:cNvPr id="3" name="Content Placeholder 2">
            <a:extLst>
              <a:ext uri="{FF2B5EF4-FFF2-40B4-BE49-F238E27FC236}">
                <a16:creationId xmlns:a16="http://schemas.microsoft.com/office/drawing/2014/main" id="{CB117983-8127-4D35-9170-E61290D41BD8}"/>
              </a:ext>
            </a:extLst>
          </p:cNvPr>
          <p:cNvSpPr>
            <a:spLocks noGrp="1"/>
          </p:cNvSpPr>
          <p:nvPr>
            <p:ph idx="1"/>
          </p:nvPr>
        </p:nvSpPr>
        <p:spPr>
          <a:xfrm>
            <a:off x="731520" y="1867749"/>
            <a:ext cx="8288868" cy="477518"/>
          </a:xfrm>
        </p:spPr>
        <p:txBody>
          <a:bodyPr/>
          <a:lstStyle/>
          <a:p>
            <a:r>
              <a:rPr lang="en-US" dirty="0"/>
              <a:t>For reference, here is the 802.11ax Common Info Field</a:t>
            </a:r>
          </a:p>
        </p:txBody>
      </p:sp>
      <p:sp>
        <p:nvSpPr>
          <p:cNvPr id="4" name="Slide Number Placeholder 3">
            <a:extLst>
              <a:ext uri="{FF2B5EF4-FFF2-40B4-BE49-F238E27FC236}">
                <a16:creationId xmlns:a16="http://schemas.microsoft.com/office/drawing/2014/main" id="{04B5E9AC-3EBC-4C51-9B7F-5D6362F83BB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8273556-811E-4DA7-A614-3B94733BA1A3}"/>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C81AD82E-5041-4DE1-AE0E-BBFD4438AFFD}"/>
              </a:ext>
            </a:extLst>
          </p:cNvPr>
          <p:cNvSpPr>
            <a:spLocks noGrp="1"/>
          </p:cNvSpPr>
          <p:nvPr>
            <p:ph type="dt" idx="15"/>
          </p:nvPr>
        </p:nvSpPr>
        <p:spPr/>
        <p:txBody>
          <a:bodyPr/>
          <a:lstStyle/>
          <a:p>
            <a:r>
              <a:rPr lang="en-US"/>
              <a:t>January 2021</a:t>
            </a:r>
            <a:endParaRPr lang="en-GB" dirty="0"/>
          </a:p>
        </p:txBody>
      </p:sp>
      <p:pic>
        <p:nvPicPr>
          <p:cNvPr id="7" name="Picture 6">
            <a:extLst>
              <a:ext uri="{FF2B5EF4-FFF2-40B4-BE49-F238E27FC236}">
                <a16:creationId xmlns:a16="http://schemas.microsoft.com/office/drawing/2014/main" id="{134D4571-7DDF-4E91-BED0-DE92C57F8D24}"/>
              </a:ext>
            </a:extLst>
          </p:cNvPr>
          <p:cNvPicPr>
            <a:picLocks noChangeAspect="1"/>
          </p:cNvPicPr>
          <p:nvPr/>
        </p:nvPicPr>
        <p:blipFill>
          <a:blip r:embed="rId2"/>
          <a:stretch>
            <a:fillRect/>
          </a:stretch>
        </p:blipFill>
        <p:spPr>
          <a:xfrm>
            <a:off x="914400" y="2514340"/>
            <a:ext cx="7697143" cy="2837143"/>
          </a:xfrm>
          <a:prstGeom prst="rect">
            <a:avLst/>
          </a:prstGeom>
        </p:spPr>
      </p:pic>
      <p:pic>
        <p:nvPicPr>
          <p:cNvPr id="8" name="Picture 7">
            <a:extLst>
              <a:ext uri="{FF2B5EF4-FFF2-40B4-BE49-F238E27FC236}">
                <a16:creationId xmlns:a16="http://schemas.microsoft.com/office/drawing/2014/main" id="{C7D77187-A330-438C-962E-FF59234C4F14}"/>
              </a:ext>
            </a:extLst>
          </p:cNvPr>
          <p:cNvPicPr>
            <a:picLocks noChangeAspect="1"/>
          </p:cNvPicPr>
          <p:nvPr/>
        </p:nvPicPr>
        <p:blipFill>
          <a:blip r:embed="rId3"/>
          <a:stretch>
            <a:fillRect/>
          </a:stretch>
        </p:blipFill>
        <p:spPr>
          <a:xfrm>
            <a:off x="3581400" y="5534296"/>
            <a:ext cx="2574285" cy="1190000"/>
          </a:xfrm>
          <a:prstGeom prst="rect">
            <a:avLst/>
          </a:prstGeom>
        </p:spPr>
      </p:pic>
    </p:spTree>
    <p:extLst>
      <p:ext uri="{BB962C8B-B14F-4D97-AF65-F5344CB8AC3E}">
        <p14:creationId xmlns:p14="http://schemas.microsoft.com/office/powerpoint/2010/main" val="1819783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25D8891-768D-4872-A7E8-F974E18BC728}"/>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672166C7-B5F3-402B-B1F3-6917C5D5362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5D4EF7C1-7A8E-4DA2-8E19-2115A94142A3}"/>
              </a:ext>
            </a:extLst>
          </p:cNvPr>
          <p:cNvSpPr>
            <a:spLocks noGrp="1"/>
          </p:cNvSpPr>
          <p:nvPr>
            <p:ph type="dt" idx="15"/>
          </p:nvPr>
        </p:nvSpPr>
        <p:spPr/>
        <p:txBody>
          <a:bodyPr/>
          <a:lstStyle/>
          <a:p>
            <a:r>
              <a:rPr lang="en-US"/>
              <a:t>January 2021</a:t>
            </a:r>
            <a:endParaRPr lang="en-GB" dirty="0"/>
          </a:p>
        </p:txBody>
      </p:sp>
      <p:sp>
        <p:nvSpPr>
          <p:cNvPr id="7" name="Title 1">
            <a:extLst>
              <a:ext uri="{FF2B5EF4-FFF2-40B4-BE49-F238E27FC236}">
                <a16:creationId xmlns:a16="http://schemas.microsoft.com/office/drawing/2014/main" id="{60068019-8FD1-4C29-95D5-31DC0B2D7384}"/>
              </a:ext>
            </a:extLst>
          </p:cNvPr>
          <p:cNvSpPr>
            <a:spLocks noGrp="1"/>
          </p:cNvSpPr>
          <p:nvPr>
            <p:ph type="title"/>
          </p:nvPr>
        </p:nvSpPr>
        <p:spPr>
          <a:xfrm>
            <a:off x="731520" y="731523"/>
            <a:ext cx="8288868" cy="526631"/>
          </a:xfrm>
        </p:spPr>
        <p:txBody>
          <a:bodyPr/>
          <a:lstStyle/>
          <a:p>
            <a:r>
              <a:rPr lang="en-US" sz="2800" dirty="0"/>
              <a:t>Latest TB PPDU U-SIG</a:t>
            </a:r>
          </a:p>
        </p:txBody>
      </p:sp>
      <p:sp>
        <p:nvSpPr>
          <p:cNvPr id="8" name="Content Placeholder 2">
            <a:extLst>
              <a:ext uri="{FF2B5EF4-FFF2-40B4-BE49-F238E27FC236}">
                <a16:creationId xmlns:a16="http://schemas.microsoft.com/office/drawing/2014/main" id="{06D0E76A-D32D-4F5B-8538-302E0E8FA28C}"/>
              </a:ext>
            </a:extLst>
          </p:cNvPr>
          <p:cNvSpPr>
            <a:spLocks noGrp="1"/>
          </p:cNvSpPr>
          <p:nvPr>
            <p:ph idx="1"/>
          </p:nvPr>
        </p:nvSpPr>
        <p:spPr>
          <a:xfrm>
            <a:off x="731520" y="1258154"/>
            <a:ext cx="8288868" cy="403014"/>
          </a:xfrm>
        </p:spPr>
        <p:txBody>
          <a:bodyPr/>
          <a:lstStyle/>
          <a:p>
            <a:r>
              <a:rPr lang="en-US" sz="2200" dirty="0"/>
              <a:t>In [1] we have the latest U-SIG contents for the TB PPDU</a:t>
            </a:r>
          </a:p>
        </p:txBody>
      </p:sp>
      <p:graphicFrame>
        <p:nvGraphicFramePr>
          <p:cNvPr id="9" name="Table 8">
            <a:extLst>
              <a:ext uri="{FF2B5EF4-FFF2-40B4-BE49-F238E27FC236}">
                <a16:creationId xmlns:a16="http://schemas.microsoft.com/office/drawing/2014/main" id="{5D78C60A-A244-419A-B61E-B90579C9DBB7}"/>
              </a:ext>
            </a:extLst>
          </p:cNvPr>
          <p:cNvGraphicFramePr>
            <a:graphicFrameLocks noGrp="1"/>
          </p:cNvGraphicFramePr>
          <p:nvPr>
            <p:extLst>
              <p:ext uri="{D42A27DB-BD31-4B8C-83A1-F6EECF244321}">
                <p14:modId xmlns:p14="http://schemas.microsoft.com/office/powerpoint/2010/main" val="23441"/>
              </p:ext>
            </p:extLst>
          </p:nvPr>
        </p:nvGraphicFramePr>
        <p:xfrm>
          <a:off x="381000" y="1752600"/>
          <a:ext cx="4800600" cy="4297680"/>
        </p:xfrm>
        <a:graphic>
          <a:graphicData uri="http://schemas.openxmlformats.org/drawingml/2006/table">
            <a:tbl>
              <a:tblPr firstRow="1" firstCol="1" bandRow="1">
                <a:tableStyleId>{21E4AEA4-8DFA-4A89-87EB-49C32662AFE0}</a:tableStyleId>
              </a:tblPr>
              <a:tblGrid>
                <a:gridCol w="762000">
                  <a:extLst>
                    <a:ext uri="{9D8B030D-6E8A-4147-A177-3AD203B41FA5}">
                      <a16:colId xmlns:a16="http://schemas.microsoft.com/office/drawing/2014/main" val="276760632"/>
                    </a:ext>
                  </a:extLst>
                </a:gridCol>
                <a:gridCol w="1170712">
                  <a:extLst>
                    <a:ext uri="{9D8B030D-6E8A-4147-A177-3AD203B41FA5}">
                      <a16:colId xmlns:a16="http://schemas.microsoft.com/office/drawing/2014/main" val="3529909291"/>
                    </a:ext>
                  </a:extLst>
                </a:gridCol>
                <a:gridCol w="2335360">
                  <a:extLst>
                    <a:ext uri="{9D8B030D-6E8A-4147-A177-3AD203B41FA5}">
                      <a16:colId xmlns:a16="http://schemas.microsoft.com/office/drawing/2014/main" val="197508127"/>
                    </a:ext>
                  </a:extLst>
                </a:gridCol>
                <a:gridCol w="532528">
                  <a:extLst>
                    <a:ext uri="{9D8B030D-6E8A-4147-A177-3AD203B41FA5}">
                      <a16:colId xmlns:a16="http://schemas.microsoft.com/office/drawing/2014/main" val="3773777917"/>
                    </a:ext>
                  </a:extLst>
                </a:gridCol>
              </a:tblGrid>
              <a:tr h="190500">
                <a:tc>
                  <a:txBody>
                    <a:bodyPr/>
                    <a:lstStyle/>
                    <a:p>
                      <a:pPr algn="ctr" fontAlgn="ctr"/>
                      <a:r>
                        <a:rPr lang="en-US" sz="1600" b="1" u="none" strike="noStrike" dirty="0">
                          <a:solidFill>
                            <a:schemeClr val="bg1"/>
                          </a:solidFill>
                          <a:effectLst/>
                          <a:latin typeface="Calibri" panose="020F0502020204030204" pitchFamily="34" charset="0"/>
                          <a:cs typeface="Calibri" panose="020F0502020204030204" pitchFamily="34" charset="0"/>
                        </a:rPr>
                        <a:t>Field</a:t>
                      </a:r>
                      <a:endParaRPr lang="en-US" sz="16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1" u="none" strike="noStrike" dirty="0">
                          <a:solidFill>
                            <a:schemeClr val="bg1"/>
                          </a:solidFill>
                          <a:effectLst/>
                          <a:latin typeface="Calibri" panose="020F0502020204030204" pitchFamily="34" charset="0"/>
                          <a:cs typeface="Calibri" panose="020F0502020204030204" pitchFamily="34" charset="0"/>
                        </a:rPr>
                        <a:t>Category</a:t>
                      </a:r>
                      <a:endParaRPr lang="en-US" sz="16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1" u="none" strike="noStrike" dirty="0">
                          <a:solidFill>
                            <a:schemeClr val="bg1"/>
                          </a:solidFill>
                          <a:effectLst/>
                          <a:latin typeface="Calibri" panose="020F0502020204030204" pitchFamily="34" charset="0"/>
                          <a:cs typeface="Calibri" panose="020F0502020204030204" pitchFamily="34" charset="0"/>
                        </a:rPr>
                        <a:t>Subfield</a:t>
                      </a:r>
                      <a:endParaRPr lang="en-US" sz="16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1" u="none" strike="noStrike" dirty="0">
                          <a:solidFill>
                            <a:schemeClr val="bg1"/>
                          </a:solidFill>
                          <a:effectLst/>
                          <a:latin typeface="Calibri" panose="020F0502020204030204" pitchFamily="34" charset="0"/>
                          <a:cs typeface="Calibri" panose="020F0502020204030204" pitchFamily="34" charset="0"/>
                        </a:rPr>
                        <a:t>Bits</a:t>
                      </a:r>
                      <a:endParaRPr lang="en-US" sz="16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269403147"/>
                  </a:ext>
                </a:extLst>
              </a:tr>
              <a:tr h="190500">
                <a:tc rowSpan="15">
                  <a:txBody>
                    <a:bodyPr/>
                    <a:lstStyle/>
                    <a:p>
                      <a:pPr algn="ctr" fontAlgn="ctr"/>
                      <a:r>
                        <a:rPr lang="en-US" sz="1600" b="1" u="none" strike="noStrike" dirty="0">
                          <a:solidFill>
                            <a:schemeClr val="bg1"/>
                          </a:solidFill>
                          <a:effectLst/>
                          <a:latin typeface="Calibri" panose="020F0502020204030204" pitchFamily="34" charset="0"/>
                          <a:cs typeface="Calibri" panose="020F0502020204030204" pitchFamily="34" charset="0"/>
                        </a:rPr>
                        <a:t>U-SIG</a:t>
                      </a:r>
                      <a:endParaRPr lang="en-US" sz="16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rowSpan="5">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Version Independent </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Version identifier</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3</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164188120"/>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PPDU BW</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3</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2163918808"/>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UL/DL</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1</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3682712391"/>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BSS color</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6</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4023503590"/>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TXOP</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7</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514016183"/>
                  </a:ext>
                </a:extLst>
              </a:tr>
              <a:tr h="190500">
                <a:tc vMerge="1">
                  <a:txBody>
                    <a:bodyPr/>
                    <a:lstStyle/>
                    <a:p>
                      <a:endParaRPr lang="en-US"/>
                    </a:p>
                  </a:txBody>
                  <a:tcPr/>
                </a:tc>
                <a:tc>
                  <a:txBody>
                    <a:bodyPr/>
                    <a:lstStyle/>
                    <a:p>
                      <a:pPr algn="l" fontAlgn="ctr"/>
                      <a:r>
                        <a:rPr lang="en-US" sz="1600" b="0" u="none" strike="noStrike" dirty="0">
                          <a:solidFill>
                            <a:srgbClr val="000000"/>
                          </a:solidFill>
                          <a:effectLst/>
                          <a:latin typeface="Calibri" panose="020F0502020204030204" pitchFamily="34" charset="0"/>
                          <a:cs typeface="Calibri" panose="020F0502020204030204" pitchFamily="34" charset="0"/>
                        </a:rPr>
                        <a:t> </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Reserved</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2</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496457914"/>
                  </a:ext>
                </a:extLst>
              </a:tr>
              <a:tr h="190500">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 </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kern="1200" dirty="0">
                          <a:solidFill>
                            <a:srgbClr val="000000"/>
                          </a:solidFill>
                          <a:effectLst/>
                          <a:latin typeface="Calibri" panose="020F0502020204030204" pitchFamily="34" charset="0"/>
                          <a:ea typeface="+mn-ea"/>
                          <a:cs typeface="Calibri" panose="020F0502020204030204" pitchFamily="34" charset="0"/>
                        </a:rPr>
                        <a:t>TBD1</a:t>
                      </a:r>
                    </a:p>
                  </a:txBody>
                  <a:tcPr marL="9525" marR="9525" marT="9525" marB="0" anchor="ctr"/>
                </a:tc>
                <a:tc>
                  <a:txBody>
                    <a:bodyPr/>
                    <a:lstStyle/>
                    <a:p>
                      <a:pPr algn="ctr" fontAlgn="ctr"/>
                      <a:r>
                        <a:rPr lang="en-US" sz="1600" b="0" u="none" strike="noStrike" kern="1200" dirty="0">
                          <a:solidFill>
                            <a:srgbClr val="000000"/>
                          </a:solidFill>
                          <a:effectLst/>
                          <a:latin typeface="Calibri" panose="020F0502020204030204" pitchFamily="34" charset="0"/>
                          <a:ea typeface="+mn-ea"/>
                          <a:cs typeface="Calibri" panose="020F0502020204030204" pitchFamily="34" charset="0"/>
                        </a:rPr>
                        <a:t>4</a:t>
                      </a:r>
                    </a:p>
                  </a:txBody>
                  <a:tcPr marL="9525" marR="9525" marT="9525" marB="0" anchor="ctr"/>
                </a:tc>
                <a:extLst>
                  <a:ext uri="{0D108BD9-81ED-4DB2-BD59-A6C34878D82A}">
                    <a16:rowId xmlns:a16="http://schemas.microsoft.com/office/drawing/2014/main" val="2667887454"/>
                  </a:ext>
                </a:extLst>
              </a:tr>
              <a:tr h="190500">
                <a:tc vMerge="1">
                  <a:txBody>
                    <a:bodyPr/>
                    <a:lstStyle/>
                    <a:p>
                      <a:endParaRPr lang="en-US"/>
                    </a:p>
                  </a:txBody>
                  <a:tcPr/>
                </a:tc>
                <a:tc rowSpan="5">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Version Dependent</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PPDU format &amp; EHT-SIG Compression</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2</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580423100"/>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Reserved </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1</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147137229"/>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Spatial Reuse 1</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4</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3224617292"/>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Spatial Reuse 2</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4</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444578370"/>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kern="1200" dirty="0">
                          <a:solidFill>
                            <a:srgbClr val="000000"/>
                          </a:solidFill>
                          <a:effectLst/>
                          <a:latin typeface="Calibri" panose="020F0502020204030204" pitchFamily="34" charset="0"/>
                          <a:ea typeface="+mn-ea"/>
                          <a:cs typeface="Calibri" panose="020F0502020204030204" pitchFamily="34" charset="0"/>
                        </a:rPr>
                        <a:t>TBD2</a:t>
                      </a:r>
                    </a:p>
                  </a:txBody>
                  <a:tcPr marL="9525" marR="9525" marT="9525" marB="0" anchor="ctr"/>
                </a:tc>
                <a:tc>
                  <a:txBody>
                    <a:bodyPr/>
                    <a:lstStyle/>
                    <a:p>
                      <a:pPr algn="ctr" fontAlgn="ctr"/>
                      <a:r>
                        <a:rPr lang="en-US" sz="1600" b="0" u="none" strike="noStrike" kern="1200" dirty="0">
                          <a:solidFill>
                            <a:srgbClr val="000000"/>
                          </a:solidFill>
                          <a:effectLst/>
                          <a:latin typeface="Calibri" panose="020F0502020204030204" pitchFamily="34" charset="0"/>
                          <a:ea typeface="+mn-ea"/>
                          <a:cs typeface="Calibri" panose="020F0502020204030204" pitchFamily="34" charset="0"/>
                        </a:rPr>
                        <a:t>5</a:t>
                      </a:r>
                    </a:p>
                  </a:txBody>
                  <a:tcPr marL="9525" marR="9525" marT="9525" marB="0" anchor="ctr"/>
                </a:tc>
                <a:extLst>
                  <a:ext uri="{0D108BD9-81ED-4DB2-BD59-A6C34878D82A}">
                    <a16:rowId xmlns:a16="http://schemas.microsoft.com/office/drawing/2014/main" val="3767249808"/>
                  </a:ext>
                </a:extLst>
              </a:tr>
              <a:tr h="190500">
                <a:tc vMerge="1">
                  <a:txBody>
                    <a:bodyPr/>
                    <a:lstStyle/>
                    <a:p>
                      <a:endParaRPr lang="en-US"/>
                    </a:p>
                  </a:txBody>
                  <a:tcPr/>
                </a:tc>
                <a:tc rowSpan="2">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CRC &amp; Tail</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kern="1200" dirty="0">
                          <a:solidFill>
                            <a:srgbClr val="000000"/>
                          </a:solidFill>
                          <a:effectLst/>
                          <a:latin typeface="Calibri" panose="020F0502020204030204" pitchFamily="34" charset="0"/>
                          <a:ea typeface="+mn-ea"/>
                          <a:cs typeface="Calibri" panose="020F0502020204030204" pitchFamily="34" charset="0"/>
                        </a:rPr>
                        <a:t>CRC in U-SIG</a:t>
                      </a:r>
                    </a:p>
                  </a:txBody>
                  <a:tcPr marL="9525" marR="9525" marT="9525" marB="0" anchor="ctr"/>
                </a:tc>
                <a:tc>
                  <a:txBody>
                    <a:bodyPr/>
                    <a:lstStyle/>
                    <a:p>
                      <a:pPr algn="ctr" fontAlgn="ctr"/>
                      <a:r>
                        <a:rPr lang="en-US" sz="1600" b="0" u="none" strike="noStrike" kern="1200" dirty="0">
                          <a:solidFill>
                            <a:srgbClr val="000000"/>
                          </a:solidFill>
                          <a:effectLst/>
                          <a:latin typeface="Calibri" panose="020F0502020204030204" pitchFamily="34" charset="0"/>
                          <a:ea typeface="+mn-ea"/>
                          <a:cs typeface="Calibri" panose="020F0502020204030204" pitchFamily="34" charset="0"/>
                        </a:rPr>
                        <a:t>4</a:t>
                      </a:r>
                    </a:p>
                  </a:txBody>
                  <a:tcPr marL="9525" marR="9525" marT="9525" marB="0" anchor="ctr"/>
                </a:tc>
                <a:extLst>
                  <a:ext uri="{0D108BD9-81ED-4DB2-BD59-A6C34878D82A}">
                    <a16:rowId xmlns:a16="http://schemas.microsoft.com/office/drawing/2014/main" val="4291309022"/>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Tail in U-SIG</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6</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626546415"/>
                  </a:ext>
                </a:extLst>
              </a:tr>
              <a:tr h="190500">
                <a:tc vMerge="1">
                  <a:txBody>
                    <a:bodyPr/>
                    <a:lstStyle/>
                    <a:p>
                      <a:endParaRPr lang="en-US"/>
                    </a:p>
                  </a:txBody>
                  <a:tcPr/>
                </a:tc>
                <a:tc gridSpan="2">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Total # of Bits in U-SIG</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h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52</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3548964409"/>
                  </a:ext>
                </a:extLst>
              </a:tr>
            </a:tbl>
          </a:graphicData>
        </a:graphic>
      </p:graphicFrame>
      <p:sp>
        <p:nvSpPr>
          <p:cNvPr id="10" name="Content Placeholder 2">
            <a:extLst>
              <a:ext uri="{FF2B5EF4-FFF2-40B4-BE49-F238E27FC236}">
                <a16:creationId xmlns:a16="http://schemas.microsoft.com/office/drawing/2014/main" id="{BD3ACB4E-6B79-4EB7-83A1-B04483FCB93A}"/>
              </a:ext>
            </a:extLst>
          </p:cNvPr>
          <p:cNvSpPr txBox="1">
            <a:spLocks/>
          </p:cNvSpPr>
          <p:nvPr/>
        </p:nvSpPr>
        <p:spPr bwMode="auto">
          <a:xfrm>
            <a:off x="5356016" y="1661168"/>
            <a:ext cx="4168984" cy="451103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000" kern="0" dirty="0"/>
              <a:t>Like in 11ax, STAs transmitting in the same 20 MHz need to transmit the same U-SIG, so Third-Party STAs can decode the U-SIG</a:t>
            </a:r>
          </a:p>
          <a:p>
            <a:r>
              <a:rPr lang="en-US" sz="2000" kern="0" dirty="0"/>
              <a:t>The necessary information is better to be carried in the Trigger Frame, versus having assigning fixed values</a:t>
            </a:r>
          </a:p>
          <a:p>
            <a:r>
              <a:rPr lang="en-US" sz="2000" kern="0" dirty="0"/>
              <a:t>Fields for some of these entries are already available in the Common Info Field</a:t>
            </a:r>
          </a:p>
          <a:p>
            <a:r>
              <a:rPr lang="en-US" sz="2000" kern="0" dirty="0"/>
              <a:t>We need to account for the new fields</a:t>
            </a:r>
          </a:p>
        </p:txBody>
      </p:sp>
      <p:sp>
        <p:nvSpPr>
          <p:cNvPr id="11" name="Content Placeholder 2">
            <a:extLst>
              <a:ext uri="{FF2B5EF4-FFF2-40B4-BE49-F238E27FC236}">
                <a16:creationId xmlns:a16="http://schemas.microsoft.com/office/drawing/2014/main" id="{8C2D8516-4E00-489F-8024-4EFDE1249EA4}"/>
              </a:ext>
            </a:extLst>
          </p:cNvPr>
          <p:cNvSpPr txBox="1">
            <a:spLocks/>
          </p:cNvSpPr>
          <p:nvPr/>
        </p:nvSpPr>
        <p:spPr bwMode="auto">
          <a:xfrm>
            <a:off x="641772" y="6258554"/>
            <a:ext cx="8730827" cy="67818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457200" indent="-457200">
              <a:buFont typeface="+mj-lt"/>
              <a:buAutoNum type="arabicPeriod"/>
            </a:pPr>
            <a:r>
              <a:rPr lang="en-US" sz="1800" kern="0" dirty="0"/>
              <a:t>Alice Chen, Sameer Vermani, Bin Tian and Youhan Kim, “U-SIG Design for TB PPDU,” IEEE 802-11/20-1546r0, September 2020</a:t>
            </a:r>
          </a:p>
          <a:p>
            <a:pPr marL="457200" indent="-457200">
              <a:buFont typeface="+mj-lt"/>
              <a:buAutoNum type="arabicPeriod"/>
            </a:pPr>
            <a:endParaRPr lang="en-US" sz="1800" kern="0" dirty="0"/>
          </a:p>
        </p:txBody>
      </p:sp>
    </p:spTree>
    <p:extLst>
      <p:ext uri="{BB962C8B-B14F-4D97-AF65-F5344CB8AC3E}">
        <p14:creationId xmlns:p14="http://schemas.microsoft.com/office/powerpoint/2010/main" val="4030258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2D1743-03A5-427C-AF20-AC390F8389AD}"/>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331C81E2-D341-4B48-B7CE-D3F2581BABB8}"/>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ABBF7D31-3888-4D5A-BEC5-49021CFEB580}"/>
              </a:ext>
            </a:extLst>
          </p:cNvPr>
          <p:cNvSpPr>
            <a:spLocks noGrp="1"/>
          </p:cNvSpPr>
          <p:nvPr>
            <p:ph type="dt" idx="15"/>
          </p:nvPr>
        </p:nvSpPr>
        <p:spPr/>
        <p:txBody>
          <a:bodyPr/>
          <a:lstStyle/>
          <a:p>
            <a:r>
              <a:rPr lang="en-US"/>
              <a:t>January 2021</a:t>
            </a:r>
            <a:endParaRPr lang="en-GB" dirty="0"/>
          </a:p>
        </p:txBody>
      </p:sp>
      <p:sp>
        <p:nvSpPr>
          <p:cNvPr id="7" name="Title 1">
            <a:extLst>
              <a:ext uri="{FF2B5EF4-FFF2-40B4-BE49-F238E27FC236}">
                <a16:creationId xmlns:a16="http://schemas.microsoft.com/office/drawing/2014/main" id="{BF768C69-893C-4B01-B109-4F8FF2A8DD22}"/>
              </a:ext>
            </a:extLst>
          </p:cNvPr>
          <p:cNvSpPr>
            <a:spLocks noGrp="1"/>
          </p:cNvSpPr>
          <p:nvPr>
            <p:ph type="title"/>
          </p:nvPr>
        </p:nvSpPr>
        <p:spPr>
          <a:xfrm>
            <a:off x="731520" y="691728"/>
            <a:ext cx="8288868" cy="348522"/>
          </a:xfrm>
        </p:spPr>
        <p:txBody>
          <a:bodyPr/>
          <a:lstStyle/>
          <a:p>
            <a:r>
              <a:rPr lang="en-US" sz="2800" dirty="0"/>
              <a:t>U-SIG in TB PPDU</a:t>
            </a:r>
          </a:p>
        </p:txBody>
      </p:sp>
      <mc:AlternateContent xmlns:mc="http://schemas.openxmlformats.org/markup-compatibility/2006" xmlns:a14="http://schemas.microsoft.com/office/drawing/2010/main">
        <mc:Choice Requires="a14">
          <p:sp>
            <p:nvSpPr>
              <p:cNvPr id="8" name="Content Placeholder 2">
                <a:extLst>
                  <a:ext uri="{FF2B5EF4-FFF2-40B4-BE49-F238E27FC236}">
                    <a16:creationId xmlns:a16="http://schemas.microsoft.com/office/drawing/2014/main" id="{668428A7-79AE-425F-BAFC-83CFE696B64F}"/>
                  </a:ext>
                </a:extLst>
              </p:cNvPr>
              <p:cNvSpPr>
                <a:spLocks noGrp="1"/>
              </p:cNvSpPr>
              <p:nvPr>
                <p:ph idx="1"/>
              </p:nvPr>
            </p:nvSpPr>
            <p:spPr>
              <a:xfrm>
                <a:off x="152400" y="4931485"/>
                <a:ext cx="9601200" cy="1832730"/>
              </a:xfrm>
            </p:spPr>
            <p:txBody>
              <a:bodyPr/>
              <a:lstStyle/>
              <a:p>
                <a:r>
                  <a:rPr lang="en-US" sz="2000" dirty="0"/>
                  <a:t>If the BW and the Spatial Reuse subfields of the Common Info in the Trigger Field are not redefined, then we have around 23 to 26 bits to be carried in the Trigger Frame</a:t>
                </a:r>
                <a:endParaRPr lang="en-US" sz="1800" dirty="0"/>
              </a:p>
              <a:p>
                <a:r>
                  <a:rPr lang="en-US" sz="2000" dirty="0"/>
                  <a:t>This is more than can be carried in the Common Info Reserved bits (10 bits)</a:t>
                </a:r>
              </a:p>
              <a:p>
                <a:r>
                  <a:rPr lang="en-US" sz="2000" dirty="0"/>
                  <a:t>We can carry this in a Special User Info Field, using a Special AID12 value</a:t>
                </a:r>
              </a:p>
              <a:p>
                <a:pPr lvl="1"/>
                <a:r>
                  <a:rPr lang="en-US" sz="1800" dirty="0"/>
                  <a:t>The Special User Info Field can carry 28 bits (</a:t>
                </a:r>
                <a14:m>
                  <m:oMath xmlns:m="http://schemas.openxmlformats.org/officeDocument/2006/math">
                    <m:r>
                      <a:rPr lang="en-US" sz="1800" i="1" dirty="0" smtClean="0">
                        <a:latin typeface="Cambria Math" panose="02040503050406030204" pitchFamily="18" charset="0"/>
                      </a:rPr>
                      <m:t>40−12</m:t>
                    </m:r>
                  </m:oMath>
                </a14:m>
                <a:r>
                  <a:rPr lang="en-US" sz="1800" dirty="0"/>
                  <a:t>)</a:t>
                </a:r>
              </a:p>
            </p:txBody>
          </p:sp>
        </mc:Choice>
        <mc:Fallback xmlns="">
          <p:sp>
            <p:nvSpPr>
              <p:cNvPr id="8" name="Content Placeholder 2">
                <a:extLst>
                  <a:ext uri="{FF2B5EF4-FFF2-40B4-BE49-F238E27FC236}">
                    <a16:creationId xmlns:a16="http://schemas.microsoft.com/office/drawing/2014/main" id="{668428A7-79AE-425F-BAFC-83CFE696B64F}"/>
                  </a:ext>
                </a:extLst>
              </p:cNvPr>
              <p:cNvSpPr>
                <a:spLocks noGrp="1" noRot="1" noChangeAspect="1" noMove="1" noResize="1" noEditPoints="1" noAdjustHandles="1" noChangeArrowheads="1" noChangeShapeType="1" noTextEdit="1"/>
              </p:cNvSpPr>
              <p:nvPr>
                <p:ph idx="1"/>
              </p:nvPr>
            </p:nvSpPr>
            <p:spPr>
              <a:xfrm>
                <a:off x="152400" y="4931485"/>
                <a:ext cx="9601200" cy="1832730"/>
              </a:xfrm>
              <a:blipFill>
                <a:blip r:embed="rId2"/>
                <a:stretch>
                  <a:fillRect l="-571" t="-1661" b="-3654"/>
                </a:stretch>
              </a:blipFill>
            </p:spPr>
            <p:txBody>
              <a:bodyPr/>
              <a:lstStyle/>
              <a:p>
                <a:r>
                  <a:rPr lang="en-US">
                    <a:noFill/>
                  </a:rPr>
                  <a:t> </a:t>
                </a:r>
              </a:p>
            </p:txBody>
          </p:sp>
        </mc:Fallback>
      </mc:AlternateContent>
      <p:graphicFrame>
        <p:nvGraphicFramePr>
          <p:cNvPr id="9" name="Table 8">
            <a:extLst>
              <a:ext uri="{FF2B5EF4-FFF2-40B4-BE49-F238E27FC236}">
                <a16:creationId xmlns:a16="http://schemas.microsoft.com/office/drawing/2014/main" id="{CA09B2AC-619D-48E6-93C3-704B307941C9}"/>
              </a:ext>
            </a:extLst>
          </p:cNvPr>
          <p:cNvGraphicFramePr>
            <a:graphicFrameLocks noGrp="1"/>
          </p:cNvGraphicFramePr>
          <p:nvPr>
            <p:extLst>
              <p:ext uri="{D42A27DB-BD31-4B8C-83A1-F6EECF244321}">
                <p14:modId xmlns:p14="http://schemas.microsoft.com/office/powerpoint/2010/main" val="3458050858"/>
              </p:ext>
            </p:extLst>
          </p:nvPr>
        </p:nvGraphicFramePr>
        <p:xfrm>
          <a:off x="1440177" y="1143000"/>
          <a:ext cx="6629401" cy="3779520"/>
        </p:xfrm>
        <a:graphic>
          <a:graphicData uri="http://schemas.openxmlformats.org/drawingml/2006/table">
            <a:tbl>
              <a:tblPr firstRow="1" firstCol="1" bandRow="1">
                <a:tableStyleId>{21E4AEA4-8DFA-4A89-87EB-49C32662AFE0}</a:tableStyleId>
              </a:tblPr>
              <a:tblGrid>
                <a:gridCol w="899162">
                  <a:extLst>
                    <a:ext uri="{9D8B030D-6E8A-4147-A177-3AD203B41FA5}">
                      <a16:colId xmlns:a16="http://schemas.microsoft.com/office/drawing/2014/main" val="276760632"/>
                    </a:ext>
                  </a:extLst>
                </a:gridCol>
                <a:gridCol w="1223752">
                  <a:extLst>
                    <a:ext uri="{9D8B030D-6E8A-4147-A177-3AD203B41FA5}">
                      <a16:colId xmlns:a16="http://schemas.microsoft.com/office/drawing/2014/main" val="3529909291"/>
                    </a:ext>
                  </a:extLst>
                </a:gridCol>
                <a:gridCol w="2209406">
                  <a:extLst>
                    <a:ext uri="{9D8B030D-6E8A-4147-A177-3AD203B41FA5}">
                      <a16:colId xmlns:a16="http://schemas.microsoft.com/office/drawing/2014/main" val="197508127"/>
                    </a:ext>
                  </a:extLst>
                </a:gridCol>
                <a:gridCol w="540545">
                  <a:extLst>
                    <a:ext uri="{9D8B030D-6E8A-4147-A177-3AD203B41FA5}">
                      <a16:colId xmlns:a16="http://schemas.microsoft.com/office/drawing/2014/main" val="3773777917"/>
                    </a:ext>
                  </a:extLst>
                </a:gridCol>
                <a:gridCol w="1756536">
                  <a:extLst>
                    <a:ext uri="{9D8B030D-6E8A-4147-A177-3AD203B41FA5}">
                      <a16:colId xmlns:a16="http://schemas.microsoft.com/office/drawing/2014/main" val="3924298431"/>
                    </a:ext>
                  </a:extLst>
                </a:gridCol>
              </a:tblGrid>
              <a:tr h="190500">
                <a:tc>
                  <a:txBody>
                    <a:bodyPr/>
                    <a:lstStyle/>
                    <a:p>
                      <a:pPr algn="ctr" fontAlgn="ctr"/>
                      <a:r>
                        <a:rPr lang="en-US" sz="1400" b="1" u="none" strike="noStrike" dirty="0">
                          <a:solidFill>
                            <a:schemeClr val="bg1"/>
                          </a:solidFill>
                          <a:effectLst/>
                          <a:latin typeface="Calibri" panose="020F0502020204030204" pitchFamily="34" charset="0"/>
                          <a:cs typeface="Calibri" panose="020F0502020204030204" pitchFamily="34" charset="0"/>
                        </a:rPr>
                        <a:t>Field</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1" u="none" strike="noStrike" dirty="0">
                          <a:solidFill>
                            <a:schemeClr val="bg1"/>
                          </a:solidFill>
                          <a:effectLst/>
                          <a:latin typeface="Calibri" panose="020F0502020204030204" pitchFamily="34" charset="0"/>
                          <a:cs typeface="Calibri" panose="020F0502020204030204" pitchFamily="34" charset="0"/>
                        </a:rPr>
                        <a:t>Category</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1" u="none" strike="noStrike" dirty="0">
                          <a:solidFill>
                            <a:schemeClr val="bg1"/>
                          </a:solidFill>
                          <a:effectLst/>
                          <a:latin typeface="Calibri" panose="020F0502020204030204" pitchFamily="34" charset="0"/>
                          <a:cs typeface="Calibri" panose="020F0502020204030204" pitchFamily="34" charset="0"/>
                        </a:rPr>
                        <a:t>Subfield</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1" u="none" strike="noStrike" dirty="0">
                          <a:solidFill>
                            <a:schemeClr val="bg1"/>
                          </a:solidFill>
                          <a:effectLst/>
                          <a:latin typeface="Calibri" panose="020F0502020204030204" pitchFamily="34" charset="0"/>
                          <a:cs typeface="Calibri" panose="020F0502020204030204" pitchFamily="34" charset="0"/>
                        </a:rPr>
                        <a:t>Bits</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1" u="none" strike="noStrike" dirty="0">
                          <a:solidFill>
                            <a:schemeClr val="bg1"/>
                          </a:solidFill>
                          <a:effectLst/>
                          <a:latin typeface="Calibri" panose="020F0502020204030204" pitchFamily="34" charset="0"/>
                          <a:cs typeface="Calibri" panose="020F0502020204030204" pitchFamily="34" charset="0"/>
                        </a:rPr>
                        <a:t>From Trigger Frame</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269403147"/>
                  </a:ext>
                </a:extLst>
              </a:tr>
              <a:tr h="190500">
                <a:tc rowSpan="15">
                  <a:txBody>
                    <a:bodyPr/>
                    <a:lstStyle/>
                    <a:p>
                      <a:pPr algn="ctr" fontAlgn="ctr"/>
                      <a:r>
                        <a:rPr lang="en-US" sz="1400" b="1" u="none" strike="noStrike" dirty="0">
                          <a:solidFill>
                            <a:schemeClr val="bg1"/>
                          </a:solidFill>
                          <a:effectLst/>
                          <a:latin typeface="Calibri" panose="020F0502020204030204" pitchFamily="34" charset="0"/>
                          <a:cs typeface="Calibri" panose="020F0502020204030204" pitchFamily="34" charset="0"/>
                        </a:rPr>
                        <a:t>U-SIG</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rowSpan="5">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Version Independent </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Version identifier</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3</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0 to 3</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164188120"/>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PPDU BW</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3</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3</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2163918808"/>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UL/DL</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1</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Derived as in 11ax</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3682712391"/>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BSS color</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6</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marL="0" marR="0" lvl="0" indent="0" algn="ctr" defTabSz="975386" rtl="0" eaLnBrk="1" fontAlgn="ctr" latinLnBrk="0" hangingPunct="1">
                        <a:lnSpc>
                          <a:spcPct val="100000"/>
                        </a:lnSpc>
                        <a:spcBef>
                          <a:spcPts val="0"/>
                        </a:spcBef>
                        <a:spcAft>
                          <a:spcPts val="0"/>
                        </a:spcAft>
                        <a:buClrTx/>
                        <a:buSzTx/>
                        <a:buFontTx/>
                        <a:buNone/>
                        <a:tabLst/>
                        <a:defRPr/>
                      </a:pPr>
                      <a:r>
                        <a:rPr lang="en-US" sz="1400" b="0" u="none" strike="noStrike" dirty="0">
                          <a:solidFill>
                            <a:srgbClr val="000000"/>
                          </a:solidFill>
                          <a:effectLst/>
                          <a:latin typeface="Calibri" panose="020F0502020204030204" pitchFamily="34" charset="0"/>
                          <a:cs typeface="Calibri" panose="020F0502020204030204" pitchFamily="34" charset="0"/>
                        </a:rPr>
                        <a:t>Derived as in 11ax</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4023503590"/>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TXOP</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7</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marL="0" marR="0" lvl="0" indent="0" algn="ctr" defTabSz="975386" rtl="0" eaLnBrk="1" fontAlgn="ctr" latinLnBrk="0" hangingPunct="1">
                        <a:lnSpc>
                          <a:spcPct val="100000"/>
                        </a:lnSpc>
                        <a:spcBef>
                          <a:spcPts val="0"/>
                        </a:spcBef>
                        <a:spcAft>
                          <a:spcPts val="0"/>
                        </a:spcAft>
                        <a:buClrTx/>
                        <a:buSzTx/>
                        <a:buFontTx/>
                        <a:buNone/>
                        <a:tabLst/>
                        <a:defRPr/>
                      </a:pPr>
                      <a:r>
                        <a:rPr lang="en-US" sz="1400" b="0" u="none" strike="noStrike" dirty="0">
                          <a:solidFill>
                            <a:srgbClr val="000000"/>
                          </a:solidFill>
                          <a:effectLst/>
                          <a:latin typeface="Calibri" panose="020F0502020204030204" pitchFamily="34" charset="0"/>
                          <a:cs typeface="Calibri" panose="020F0502020204030204" pitchFamily="34" charset="0"/>
                        </a:rPr>
                        <a:t>Derived as in 11ax</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514016183"/>
                  </a:ext>
                </a:extLst>
              </a:tr>
              <a:tr h="190500">
                <a:tc vMerge="1">
                  <a:txBody>
                    <a:bodyPr/>
                    <a:lstStyle/>
                    <a:p>
                      <a:endParaRPr lang="en-US"/>
                    </a:p>
                  </a:txBody>
                  <a:tcPr/>
                </a:tc>
                <a:tc>
                  <a:txBody>
                    <a:bodyPr/>
                    <a:lstStyle/>
                    <a:p>
                      <a:pPr algn="l" fontAlgn="ctr"/>
                      <a:r>
                        <a:rPr lang="en-US" sz="1400" b="0" u="none" strike="noStrike" dirty="0">
                          <a:solidFill>
                            <a:srgbClr val="000000"/>
                          </a:solidFill>
                          <a:effectLst/>
                          <a:latin typeface="Calibri" panose="020F0502020204030204" pitchFamily="34" charset="0"/>
                          <a:cs typeface="Calibri" panose="020F0502020204030204" pitchFamily="34" charset="0"/>
                        </a:rPr>
                        <a:t> </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Reserved</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2</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2</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496457914"/>
                  </a:ext>
                </a:extLst>
              </a:tr>
              <a:tr h="190500">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 </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chemeClr val="tx1"/>
                          </a:solidFill>
                          <a:effectLst/>
                          <a:latin typeface="Calibri" panose="020F0502020204030204" pitchFamily="34" charset="0"/>
                          <a:cs typeface="Calibri" panose="020F0502020204030204" pitchFamily="34" charset="0"/>
                        </a:rPr>
                        <a:t>TBD1</a:t>
                      </a:r>
                      <a:endParaRPr lang="en-US" sz="1400" b="0" i="0" u="none" strike="noStrike" dirty="0">
                        <a:solidFill>
                          <a:schemeClr val="tx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chemeClr val="tx1"/>
                          </a:solidFill>
                          <a:effectLst/>
                          <a:latin typeface="Calibri" panose="020F0502020204030204" pitchFamily="34" charset="0"/>
                          <a:cs typeface="Calibri" panose="020F0502020204030204" pitchFamily="34" charset="0"/>
                        </a:rPr>
                        <a:t>4</a:t>
                      </a:r>
                      <a:endParaRPr lang="en-US" sz="1400" b="0" i="0" u="none" strike="noStrike" dirty="0">
                        <a:solidFill>
                          <a:schemeClr val="tx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chemeClr val="tx1"/>
                          </a:solidFill>
                          <a:effectLst/>
                          <a:latin typeface="Calibri" panose="020F0502020204030204" pitchFamily="34" charset="0"/>
                          <a:cs typeface="Calibri" panose="020F0502020204030204" pitchFamily="34" charset="0"/>
                        </a:rPr>
                        <a:t>4</a:t>
                      </a:r>
                      <a:endParaRPr lang="en-US" sz="1400" b="0" i="0" u="none" strike="noStrike" dirty="0">
                        <a:solidFill>
                          <a:schemeClr val="tx1"/>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2667887454"/>
                  </a:ext>
                </a:extLst>
              </a:tr>
              <a:tr h="190500">
                <a:tc vMerge="1">
                  <a:txBody>
                    <a:bodyPr/>
                    <a:lstStyle/>
                    <a:p>
                      <a:endParaRPr lang="en-US"/>
                    </a:p>
                  </a:txBody>
                  <a:tcPr/>
                </a:tc>
                <a:tc rowSpan="5">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Version Dependent</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PPDU format &amp; EHT-SIG Compression</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2</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marL="0" marR="0" lvl="0" indent="0" algn="ctr" defTabSz="975386" rtl="0" eaLnBrk="1" fontAlgn="ctr" latinLnBrk="0" hangingPunct="1">
                        <a:lnSpc>
                          <a:spcPct val="100000"/>
                        </a:lnSpc>
                        <a:spcBef>
                          <a:spcPts val="0"/>
                        </a:spcBef>
                        <a:spcAft>
                          <a:spcPts val="0"/>
                        </a:spcAft>
                        <a:buClrTx/>
                        <a:buSzTx/>
                        <a:buFontTx/>
                        <a:buNone/>
                        <a:tabLst/>
                        <a:defRPr/>
                      </a:pPr>
                      <a:r>
                        <a:rPr lang="en-US" sz="1400" b="0" u="none" strike="noStrike" dirty="0">
                          <a:solidFill>
                            <a:srgbClr val="000000"/>
                          </a:solidFill>
                          <a:effectLst/>
                          <a:latin typeface="Calibri" panose="020F0502020204030204" pitchFamily="34" charset="0"/>
                          <a:cs typeface="Calibri" panose="020F0502020204030204" pitchFamily="34" charset="0"/>
                        </a:rPr>
                        <a:t>Derived as in 11ax</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580423100"/>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Reserved </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1</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1</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147137229"/>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Spatial Reuse 1</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4</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4</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3224617292"/>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Spatial Reuse 2</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4</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4</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444578370"/>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chemeClr val="tx1"/>
                          </a:solidFill>
                          <a:effectLst/>
                          <a:latin typeface="Calibri" panose="020F0502020204030204" pitchFamily="34" charset="0"/>
                          <a:cs typeface="Calibri" panose="020F0502020204030204" pitchFamily="34" charset="0"/>
                        </a:rPr>
                        <a:t>TBD2</a:t>
                      </a:r>
                      <a:endParaRPr lang="en-US" sz="1400" b="0" i="0" u="none" strike="noStrike" dirty="0">
                        <a:solidFill>
                          <a:schemeClr val="tx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chemeClr val="tx1"/>
                          </a:solidFill>
                          <a:effectLst/>
                          <a:latin typeface="Calibri" panose="020F0502020204030204" pitchFamily="34" charset="0"/>
                          <a:cs typeface="Calibri" panose="020F0502020204030204" pitchFamily="34" charset="0"/>
                        </a:rPr>
                        <a:t>5</a:t>
                      </a:r>
                      <a:endParaRPr lang="en-US" sz="1400" b="0" i="0" u="none" strike="noStrike" dirty="0">
                        <a:solidFill>
                          <a:schemeClr val="tx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chemeClr val="tx1"/>
                          </a:solidFill>
                          <a:effectLst/>
                          <a:latin typeface="Calibri" panose="020F0502020204030204" pitchFamily="34" charset="0"/>
                          <a:cs typeface="Calibri" panose="020F0502020204030204" pitchFamily="34" charset="0"/>
                        </a:rPr>
                        <a:t>5</a:t>
                      </a:r>
                      <a:endParaRPr lang="en-US" sz="1400" b="0" i="0" u="none" strike="noStrike" dirty="0">
                        <a:solidFill>
                          <a:schemeClr val="tx1"/>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3767249808"/>
                  </a:ext>
                </a:extLst>
              </a:tr>
              <a:tr h="190500">
                <a:tc vMerge="1">
                  <a:txBody>
                    <a:bodyPr/>
                    <a:lstStyle/>
                    <a:p>
                      <a:endParaRPr lang="en-US"/>
                    </a:p>
                  </a:txBody>
                  <a:tcPr/>
                </a:tc>
                <a:tc rowSpan="2">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CRC &amp; Tail</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CRC in U-SIG</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4</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marL="0" marR="0" lvl="0" indent="0" algn="ctr" defTabSz="975386" rtl="0" eaLnBrk="1" fontAlgn="ctr" latinLnBrk="0" hangingPunct="1">
                        <a:lnSpc>
                          <a:spcPct val="100000"/>
                        </a:lnSpc>
                        <a:spcBef>
                          <a:spcPts val="0"/>
                        </a:spcBef>
                        <a:spcAft>
                          <a:spcPts val="0"/>
                        </a:spcAft>
                        <a:buClrTx/>
                        <a:buSzTx/>
                        <a:buFontTx/>
                        <a:buNone/>
                        <a:tabLst/>
                        <a:defRPr/>
                      </a:pPr>
                      <a:r>
                        <a:rPr lang="en-US" sz="1400" b="0" u="none" strike="noStrike" dirty="0">
                          <a:solidFill>
                            <a:srgbClr val="000000"/>
                          </a:solidFill>
                          <a:effectLst/>
                          <a:latin typeface="Calibri" panose="020F0502020204030204" pitchFamily="34" charset="0"/>
                          <a:cs typeface="Calibri" panose="020F0502020204030204" pitchFamily="34" charset="0"/>
                        </a:rPr>
                        <a:t>Derived as in 11ax</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4291309022"/>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Tail in U-SIG</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6</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marL="0" marR="0" lvl="0" indent="0" algn="ctr" defTabSz="975386" rtl="0" eaLnBrk="1" fontAlgn="ctr" latinLnBrk="0" hangingPunct="1">
                        <a:lnSpc>
                          <a:spcPct val="100000"/>
                        </a:lnSpc>
                        <a:spcBef>
                          <a:spcPts val="0"/>
                        </a:spcBef>
                        <a:spcAft>
                          <a:spcPts val="0"/>
                        </a:spcAft>
                        <a:buClrTx/>
                        <a:buSzTx/>
                        <a:buFontTx/>
                        <a:buNone/>
                        <a:tabLst/>
                        <a:defRPr/>
                      </a:pPr>
                      <a:r>
                        <a:rPr lang="en-US" sz="1400" b="0" u="none" strike="noStrike" dirty="0">
                          <a:solidFill>
                            <a:srgbClr val="000000"/>
                          </a:solidFill>
                          <a:effectLst/>
                          <a:latin typeface="Calibri" panose="020F0502020204030204" pitchFamily="34" charset="0"/>
                          <a:cs typeface="Calibri" panose="020F0502020204030204" pitchFamily="34" charset="0"/>
                        </a:rPr>
                        <a:t>Derived as in 11ax</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626546415"/>
                  </a:ext>
                </a:extLst>
              </a:tr>
              <a:tr h="190500">
                <a:tc vMerge="1">
                  <a:txBody>
                    <a:bodyPr/>
                    <a:lstStyle/>
                    <a:p>
                      <a:endParaRPr lang="en-US"/>
                    </a:p>
                  </a:txBody>
                  <a:tcPr/>
                </a:tc>
                <a:tc gridSpan="2">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Total # of Bits in U-SIG</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h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52</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3548964409"/>
                  </a:ext>
                </a:extLst>
              </a:tr>
            </a:tbl>
          </a:graphicData>
        </a:graphic>
      </p:graphicFrame>
    </p:spTree>
    <p:extLst>
      <p:ext uri="{BB962C8B-B14F-4D97-AF65-F5344CB8AC3E}">
        <p14:creationId xmlns:p14="http://schemas.microsoft.com/office/powerpoint/2010/main" val="5203151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cb7bf9ba09275f6c9e703ddea0e32ee2">
  <xsd:schema xmlns:xsd="http://www.w3.org/2001/XMLSchema" xmlns:xs="http://www.w3.org/2001/XMLSchema" xmlns:p="http://schemas.microsoft.com/office/2006/metadata/properties" xmlns:ns3="cc9c437c-ae0c-4066-8d90-a0f7de786127" targetNamespace="http://schemas.microsoft.com/office/2006/metadata/properties" ma:root="true" ma:fieldsID="06a83e924979ae1e4335821a3d2d66ae"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4508BCB-4C98-4D9D-B1D1-79CEF24D056F}">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60E69BC2-544F-40E3-A89C-E7EF5D8F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B144ED-8E92-49A4-85A2-77939E9841D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7054</TotalTime>
  <Words>3194</Words>
  <Application>Microsoft Office PowerPoint</Application>
  <PresentationFormat>Custom</PresentationFormat>
  <Paragraphs>520</Paragraphs>
  <Slides>35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Cambria Math</vt:lpstr>
      <vt:lpstr>Courier New</vt:lpstr>
      <vt:lpstr>Times New Roman</vt:lpstr>
      <vt:lpstr>Office Theme</vt:lpstr>
      <vt:lpstr>Enhanced Trigger Frame for EHT Support</vt:lpstr>
      <vt:lpstr>Introduction</vt:lpstr>
      <vt:lpstr>Requirements</vt:lpstr>
      <vt:lpstr>Trigger Frame – Reserved Bits</vt:lpstr>
      <vt:lpstr>UL HE SIG-A2 Reserved Subfield (B54-B62)</vt:lpstr>
      <vt:lpstr>Common Information</vt:lpstr>
      <vt:lpstr>Reference – 802.11ax Common Info Field</vt:lpstr>
      <vt:lpstr>Latest TB PPDU U-SIG</vt:lpstr>
      <vt:lpstr>U-SIG in TB PPDU</vt:lpstr>
      <vt:lpstr>Proposal for Carrying Necessary U-SIG Subfields in Special User Info Field</vt:lpstr>
      <vt:lpstr>Mapping Content from Trigger Frame to TB PPDU Preambles</vt:lpstr>
      <vt:lpstr>802.11ax Draft Statement</vt:lpstr>
      <vt:lpstr>Proposal for AID12 Value</vt:lpstr>
      <vt:lpstr>Number of HE LTFs and Midamble Periodicity</vt:lpstr>
      <vt:lpstr>Common Info Summary</vt:lpstr>
      <vt:lpstr>User Information</vt:lpstr>
      <vt:lpstr>Update</vt:lpstr>
      <vt:lpstr>Clarification of HE/EHT User Info Field Format</vt:lpstr>
      <vt:lpstr>User Info Field Subfields</vt:lpstr>
      <vt:lpstr>Primary/Secondary Definition for B0 and Additional bit</vt:lpstr>
      <vt:lpstr>Backward Compatibility with 802.11ax</vt:lpstr>
      <vt:lpstr>Logic – Primary/Secondary Approach</vt:lpstr>
      <vt:lpstr>Clarification – RU Allocation Table (RUs/MRUs ≤ 80 MHz)</vt:lpstr>
      <vt:lpstr>Clarification – RU Allocation Table (80 MHz &lt; RUs/MRUs ≤ 160 MHz)</vt:lpstr>
      <vt:lpstr>Clarification – RU Allocation Table (160 MHz &lt; RUs/MRUs ≤ 320 MHz)</vt:lpstr>
      <vt:lpstr>SS Allocation Subfield</vt:lpstr>
      <vt:lpstr>User Info Field Summary</vt:lpstr>
      <vt:lpstr>Straw Poll #1</vt:lpstr>
      <vt:lpstr>Straw Poll #2</vt:lpstr>
      <vt:lpstr>Straw Poll #3</vt:lpstr>
      <vt:lpstr>Reference: Trigger Frame User Info Field Subfields</vt:lpstr>
      <vt:lpstr>Straw Poll #4</vt:lpstr>
      <vt:lpstr>Straw Poll #5</vt:lpstr>
      <vt:lpstr>Straw Poll #6</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531</cp:revision>
  <cp:lastPrinted>2017-11-22T00:49:17Z</cp:lastPrinted>
  <dcterms:created xsi:type="dcterms:W3CDTF">2014-10-30T17:06:39Z</dcterms:created>
  <dcterms:modified xsi:type="dcterms:W3CDTF">2021-01-14T14:31:29Z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0x010100EB28163D68FE8E4D9361964FDD814FC4</vt:lpwstr>
  </property>
</Properties>
</file>