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5" r:id="rId7"/>
    <p:sldId id="266" r:id="rId8"/>
    <p:sldId id="368" r:id="rId9"/>
    <p:sldId id="268" r:id="rId10"/>
    <p:sldId id="280" r:id="rId11"/>
    <p:sldId id="367" r:id="rId12"/>
    <p:sldId id="371" r:id="rId13"/>
    <p:sldId id="321" r:id="rId14"/>
    <p:sldId id="370" r:id="rId15"/>
    <p:sldId id="372" r:id="rId16"/>
    <p:sldId id="373" r:id="rId17"/>
    <p:sldId id="374" r:id="rId18"/>
    <p:sldId id="274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73608D-1150-4BC1-B6D5-0119382BC6CB}" v="8" dt="2020-09-08T12:51:59.1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 autoAdjust="0"/>
    <p:restoredTop sz="94660"/>
  </p:normalViewPr>
  <p:slideViewPr>
    <p:cSldViewPr>
      <p:cViewPr varScale="1">
        <p:scale>
          <a:sx n="74" d="100"/>
          <a:sy n="74" d="100"/>
        </p:scale>
        <p:origin x="86" y="78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E173608D-1150-4BC1-B6D5-0119382BC6CB}"/>
    <pc:docChg chg="undo custSel addSld modSld modMainMaster">
      <pc:chgData name="Joseph Levy" userId="3766db8f-7892-44ce-ae9b-8fce39950acf" providerId="ADAL" clId="{E173608D-1150-4BC1-B6D5-0119382BC6CB}" dt="2020-09-08T12:58:41.130" v="1109" actId="20577"/>
      <pc:docMkLst>
        <pc:docMk/>
      </pc:docMkLst>
      <pc:sldChg chg="modSp mod">
        <pc:chgData name="Joseph Levy" userId="3766db8f-7892-44ce-ae9b-8fce39950acf" providerId="ADAL" clId="{E173608D-1150-4BC1-B6D5-0119382BC6CB}" dt="2020-09-08T12:22:39.130" v="7" actId="6549"/>
        <pc:sldMkLst>
          <pc:docMk/>
          <pc:sldMk cId="0" sldId="256"/>
        </pc:sldMkLst>
        <pc:spChg chg="mod">
          <ac:chgData name="Joseph Levy" userId="3766db8f-7892-44ce-ae9b-8fce39950acf" providerId="ADAL" clId="{E173608D-1150-4BC1-B6D5-0119382BC6CB}" dt="2020-09-08T12:22:39.130" v="7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E173608D-1150-4BC1-B6D5-0119382BC6CB}" dt="2020-09-08T12:22:48.849" v="8" actId="20577"/>
        <pc:sldMkLst>
          <pc:docMk/>
          <pc:sldMk cId="0" sldId="257"/>
        </pc:sldMkLst>
        <pc:spChg chg="mod">
          <ac:chgData name="Joseph Levy" userId="3766db8f-7892-44ce-ae9b-8fce39950acf" providerId="ADAL" clId="{E173608D-1150-4BC1-B6D5-0119382BC6CB}" dt="2020-09-08T12:22:48.849" v="8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seph Levy" userId="3766db8f-7892-44ce-ae9b-8fce39950acf" providerId="ADAL" clId="{E173608D-1150-4BC1-B6D5-0119382BC6CB}" dt="2020-09-08T12:44:00.560" v="500" actId="1076"/>
        <pc:sldMkLst>
          <pc:docMk/>
          <pc:sldMk cId="884494122" sldId="274"/>
        </pc:sldMkLst>
        <pc:spChg chg="mod">
          <ac:chgData name="Joseph Levy" userId="3766db8f-7892-44ce-ae9b-8fce39950acf" providerId="ADAL" clId="{E173608D-1150-4BC1-B6D5-0119382BC6CB}" dt="2020-09-08T12:44:00.560" v="500" actId="1076"/>
          <ac:spMkLst>
            <pc:docMk/>
            <pc:sldMk cId="884494122" sldId="274"/>
            <ac:spMk id="37891" creationId="{00000000-0000-0000-0000-000000000000}"/>
          </ac:spMkLst>
        </pc:spChg>
      </pc:sldChg>
      <pc:sldChg chg="modSp mod">
        <pc:chgData name="Joseph Levy" userId="3766db8f-7892-44ce-ae9b-8fce39950acf" providerId="ADAL" clId="{E173608D-1150-4BC1-B6D5-0119382BC6CB}" dt="2020-09-08T12:30:49.800" v="299" actId="6549"/>
        <pc:sldMkLst>
          <pc:docMk/>
          <pc:sldMk cId="1419489285" sldId="321"/>
        </pc:sldMkLst>
        <pc:spChg chg="mod">
          <ac:chgData name="Joseph Levy" userId="3766db8f-7892-44ce-ae9b-8fce39950acf" providerId="ADAL" clId="{E173608D-1150-4BC1-B6D5-0119382BC6CB}" dt="2020-09-08T12:30:49.800" v="299" actId="6549"/>
          <ac:spMkLst>
            <pc:docMk/>
            <pc:sldMk cId="1419489285" sldId="321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E173608D-1150-4BC1-B6D5-0119382BC6CB}" dt="2020-09-08T12:39:27.007" v="327" actId="6549"/>
        <pc:sldMkLst>
          <pc:docMk/>
          <pc:sldMk cId="1014535486" sldId="371"/>
        </pc:sldMkLst>
        <pc:spChg chg="mod">
          <ac:chgData name="Joseph Levy" userId="3766db8f-7892-44ce-ae9b-8fce39950acf" providerId="ADAL" clId="{E173608D-1150-4BC1-B6D5-0119382BC6CB}" dt="2020-09-08T12:39:27.007" v="327" actId="6549"/>
          <ac:spMkLst>
            <pc:docMk/>
            <pc:sldMk cId="1014535486" sldId="371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E173608D-1150-4BC1-B6D5-0119382BC6CB}" dt="2020-09-08T12:40:03.029" v="328" actId="20577"/>
        <pc:sldMkLst>
          <pc:docMk/>
          <pc:sldMk cId="3808178165" sldId="372"/>
        </pc:sldMkLst>
        <pc:spChg chg="mod">
          <ac:chgData name="Joseph Levy" userId="3766db8f-7892-44ce-ae9b-8fce39950acf" providerId="ADAL" clId="{E173608D-1150-4BC1-B6D5-0119382BC6CB}" dt="2020-09-08T12:40:03.029" v="328" actId="20577"/>
          <ac:spMkLst>
            <pc:docMk/>
            <pc:sldMk cId="3808178165" sldId="372"/>
            <ac:spMk id="3" creationId="{00000000-0000-0000-0000-000000000000}"/>
          </ac:spMkLst>
        </pc:spChg>
      </pc:sldChg>
      <pc:sldChg chg="modSp new mod">
        <pc:chgData name="Joseph Levy" userId="3766db8f-7892-44ce-ae9b-8fce39950acf" providerId="ADAL" clId="{E173608D-1150-4BC1-B6D5-0119382BC6CB}" dt="2020-09-08T12:52:23.055" v="781" actId="12"/>
        <pc:sldMkLst>
          <pc:docMk/>
          <pc:sldMk cId="394461541" sldId="373"/>
        </pc:sldMkLst>
        <pc:spChg chg="mod">
          <ac:chgData name="Joseph Levy" userId="3766db8f-7892-44ce-ae9b-8fce39950acf" providerId="ADAL" clId="{E173608D-1150-4BC1-B6D5-0119382BC6CB}" dt="2020-09-08T12:45:01.606" v="543" actId="20577"/>
          <ac:spMkLst>
            <pc:docMk/>
            <pc:sldMk cId="394461541" sldId="373"/>
            <ac:spMk id="2" creationId="{75887927-5688-47CF-9FE7-C981F1A8C528}"/>
          </ac:spMkLst>
        </pc:spChg>
        <pc:spChg chg="mod">
          <ac:chgData name="Joseph Levy" userId="3766db8f-7892-44ce-ae9b-8fce39950acf" providerId="ADAL" clId="{E173608D-1150-4BC1-B6D5-0119382BC6CB}" dt="2020-09-08T12:52:23.055" v="781" actId="12"/>
          <ac:spMkLst>
            <pc:docMk/>
            <pc:sldMk cId="394461541" sldId="373"/>
            <ac:spMk id="3" creationId="{4153FACA-C59E-4DDB-9D03-E86EBFB36B64}"/>
          </ac:spMkLst>
        </pc:spChg>
      </pc:sldChg>
      <pc:sldChg chg="modSp add mod">
        <pc:chgData name="Joseph Levy" userId="3766db8f-7892-44ce-ae9b-8fce39950acf" providerId="ADAL" clId="{E173608D-1150-4BC1-B6D5-0119382BC6CB}" dt="2020-09-08T12:58:41.130" v="1109" actId="20577"/>
        <pc:sldMkLst>
          <pc:docMk/>
          <pc:sldMk cId="2017703216" sldId="374"/>
        </pc:sldMkLst>
        <pc:spChg chg="mod">
          <ac:chgData name="Joseph Levy" userId="3766db8f-7892-44ce-ae9b-8fce39950acf" providerId="ADAL" clId="{E173608D-1150-4BC1-B6D5-0119382BC6CB}" dt="2020-09-08T12:58:41.130" v="1109" actId="20577"/>
          <ac:spMkLst>
            <pc:docMk/>
            <pc:sldMk cId="2017703216" sldId="374"/>
            <ac:spMk id="2" creationId="{75887927-5688-47CF-9FE7-C981F1A8C528}"/>
          </ac:spMkLst>
        </pc:spChg>
        <pc:spChg chg="mod">
          <ac:chgData name="Joseph Levy" userId="3766db8f-7892-44ce-ae9b-8fce39950acf" providerId="ADAL" clId="{E173608D-1150-4BC1-B6D5-0119382BC6CB}" dt="2020-09-08T12:57:14.990" v="1081" actId="20577"/>
          <ac:spMkLst>
            <pc:docMk/>
            <pc:sldMk cId="2017703216" sldId="374"/>
            <ac:spMk id="3" creationId="{4153FACA-C59E-4DDB-9D03-E86EBFB36B64}"/>
          </ac:spMkLst>
        </pc:spChg>
      </pc:sldChg>
      <pc:sldMasterChg chg="modSp mod">
        <pc:chgData name="Joseph Levy" userId="3766db8f-7892-44ce-ae9b-8fce39950acf" providerId="ADAL" clId="{E173608D-1150-4BC1-B6D5-0119382BC6CB}" dt="2020-09-08T12:22:25.273" v="5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E173608D-1150-4BC1-B6D5-0119382BC6CB}" dt="2020-09-08T12:22:25.273" v="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802.11-20/1425r0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62-03-AANI-cc32-aani-report-comments.xlsx" TargetMode="External"/><Relationship Id="rId2" Type="http://schemas.openxmlformats.org/officeDocument/2006/relationships/hyperlink" Target="https://mentor.ieee.org/802.11/dcn/20/11-20-1262-00-AANI-cc32-aani-report-comments.xls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013-05-AANI-draft-technical-report-on-interworking-between-3gpp-5g-network-wlan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76-00-AANI-technical-report-on-interworking-between-3gpp-5g-system-and-wlan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11" Type="http://schemas.openxmlformats.org/officeDocument/2006/relationships/hyperlink" Target="https://mentor.ieee.org/802.11/dcn/20/11-20-1031-02-AANI-11-20-0013-00-aani-draft-technical-report-on-interworking-between-3gpp-5g-network-wlan-intel-comments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76-00-AANI-technical-report-on-interworking-between-3gpp-5g-system-and-wlan.docx" TargetMode="External"/><Relationship Id="rId3" Type="http://schemas.openxmlformats.org/officeDocument/2006/relationships/hyperlink" Target="https://mentor.ieee.org/802.11/dcn/20/11-20-0013-05-AANI-draft-technical-report-on-interworking-between-3gpp-5g-network-wlan.docx" TargetMode="External"/><Relationship Id="rId7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2" Type="http://schemas.openxmlformats.org/officeDocument/2006/relationships/hyperlink" Target="https://mentor.ieee.org/802.11/dcn/20/11-20-0013-04-AANI-draft-technical-report-on-interworking-between-3gpp-5g-network-wla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5-AANI-draft-technical-report-on-interworking-between-3gpp-5g-network-wlan.pdf" TargetMode="External"/><Relationship Id="rId5" Type="http://schemas.openxmlformats.org/officeDocument/2006/relationships/hyperlink" Target="https://mentor.ieee.org/802.11/dcn/20/11-20-1262-03-AANI-cc32-aani-report-comments.xlsx" TargetMode="External"/><Relationship Id="rId4" Type="http://schemas.openxmlformats.org/officeDocument/2006/relationships/hyperlink" Target="https://mentor.ieee.org/802.11/dcn/20/11-20-1262-02-AANI-cc32-aani-report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2019-09-08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299121"/>
              </p:ext>
            </p:extLst>
          </p:nvPr>
        </p:nvGraphicFramePr>
        <p:xfrm>
          <a:off x="461963" y="2495550"/>
          <a:ext cx="11333162" cy="391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386" imgH="2853457" progId="Word.Document.8">
                  <p:embed/>
                </p:oleObj>
              </mc:Choice>
              <mc:Fallback>
                <p:oleObj name="Document" r:id="rId4" imgW="8245386" imgH="2853457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95550"/>
                        <a:ext cx="11333162" cy="3910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Plan Coming into the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11658600" cy="5256214"/>
          </a:xfrm>
        </p:spPr>
        <p:txBody>
          <a:bodyPr/>
          <a:lstStyle/>
          <a:p>
            <a:pPr marL="400050" lvl="1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2400" dirty="0">
                <a:latin typeface="Times New Roman" panose="02020603050405020304" pitchFamily="18" charset="0"/>
              </a:rPr>
              <a:t>Comment resolution Plan: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altLang="en-US" sz="2400" dirty="0">
                <a:latin typeface="Times New Roman" panose="02020603050405020304" pitchFamily="18" charset="0"/>
              </a:rPr>
              <a:t>Today - Tuesday </a:t>
            </a:r>
            <a:r>
              <a:rPr lang="en-US" sz="2400" dirty="0">
                <a:latin typeface="Times New Roman" panose="02020603050405020304" pitchFamily="18" charset="0"/>
              </a:rPr>
              <a:t>8 September 9:00 -10:00 h EDT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Technical submissions for comment resolution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Agreement of comment resolutions as possible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400" dirty="0">
                <a:latin typeface="Times New Roman" panose="02020603050405020304" pitchFamily="18" charset="0"/>
              </a:rPr>
              <a:t>Tuesday 15 September 2020 11:15-13:15 h EDT – 802.11 Interim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Technical submissions for comment resolution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Agreement of comment resolutions as possible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400" dirty="0">
                <a:latin typeface="Times New Roman" panose="02020603050405020304" pitchFamily="18" charset="0"/>
              </a:rPr>
              <a:t>Friday 9:00-11:00 h EDT 802.11 WG Closing Plenary 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000" dirty="0">
                <a:latin typeface="Times New Roman" panose="02020603050405020304" pitchFamily="18" charset="0"/>
              </a:rPr>
              <a:t>If Comment Resolution Complete, requesst WG approval/endorsment of the report.</a:t>
            </a:r>
            <a:endParaRPr lang="en-US" sz="2000" dirty="0">
              <a:latin typeface="Times New Roman" panose="02020603050405020304" pitchFamily="18" charset="0"/>
            </a:endParaRPr>
          </a:p>
          <a:p>
            <a:pPr marL="1257300" lvl="3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en-US" b="0" dirty="0">
                <a:latin typeface="Times New Roman" panose="02020603050405020304" pitchFamily="18" charset="0"/>
              </a:rPr>
              <a:t>Additional teleconference as requested with 10 days’ notification</a:t>
            </a:r>
            <a:endParaRPr lang="en-US" altLang="en-US" sz="1100" b="0" dirty="0">
              <a:latin typeface="Times New Roman" panose="02020603050405020304" pitchFamily="18" charset="0"/>
            </a:endParaRP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400" b="0" dirty="0">
              <a:latin typeface="Times New Roman" panose="02020603050405020304" pitchFamily="18" charset="0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48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altLang="en-US" dirty="0"/>
              <a:t>Comment Resolution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0276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hlinkClick r:id="rId2"/>
              </a:rPr>
              <a:t>1</a:t>
            </a:r>
            <a:r>
              <a:rPr lang="en-US" sz="3200" b="0" dirty="0">
                <a:hlinkClick r:id="rId3"/>
              </a:rPr>
              <a:t>1-20/1262r3</a:t>
            </a:r>
            <a:r>
              <a:rPr lang="en-US" sz="3200" b="0" dirty="0"/>
              <a:t> “CC32 AANI Report Comments” </a:t>
            </a:r>
            <a:br>
              <a:rPr lang="en-US" sz="3200" b="0" dirty="0"/>
            </a:br>
            <a:endParaRPr lang="en-US" sz="3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D844406-FE37-4B49-8E7A-AA6686018E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458030"/>
              </p:ext>
            </p:extLst>
          </p:nvPr>
        </p:nvGraphicFramePr>
        <p:xfrm>
          <a:off x="609600" y="2057400"/>
          <a:ext cx="11353799" cy="3886200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1323366168"/>
                    </a:ext>
                  </a:extLst>
                </a:gridCol>
                <a:gridCol w="1380717">
                  <a:extLst>
                    <a:ext uri="{9D8B030D-6E8A-4147-A177-3AD203B41FA5}">
                      <a16:colId xmlns:a16="http://schemas.microsoft.com/office/drawing/2014/main" val="1028956057"/>
                    </a:ext>
                  </a:extLst>
                </a:gridCol>
                <a:gridCol w="1260857">
                  <a:extLst>
                    <a:ext uri="{9D8B030D-6E8A-4147-A177-3AD203B41FA5}">
                      <a16:colId xmlns:a16="http://schemas.microsoft.com/office/drawing/2014/main" val="2573766119"/>
                    </a:ext>
                  </a:extLst>
                </a:gridCol>
                <a:gridCol w="974574">
                  <a:extLst>
                    <a:ext uri="{9D8B030D-6E8A-4147-A177-3AD203B41FA5}">
                      <a16:colId xmlns:a16="http://schemas.microsoft.com/office/drawing/2014/main" val="726159641"/>
                    </a:ext>
                  </a:extLst>
                </a:gridCol>
                <a:gridCol w="822297">
                  <a:extLst>
                    <a:ext uri="{9D8B030D-6E8A-4147-A177-3AD203B41FA5}">
                      <a16:colId xmlns:a16="http://schemas.microsoft.com/office/drawing/2014/main" val="2732889146"/>
                    </a:ext>
                  </a:extLst>
                </a:gridCol>
                <a:gridCol w="791843">
                  <a:extLst>
                    <a:ext uri="{9D8B030D-6E8A-4147-A177-3AD203B41FA5}">
                      <a16:colId xmlns:a16="http://schemas.microsoft.com/office/drawing/2014/main" val="870209382"/>
                    </a:ext>
                  </a:extLst>
                </a:gridCol>
                <a:gridCol w="1979605">
                  <a:extLst>
                    <a:ext uri="{9D8B030D-6E8A-4147-A177-3AD203B41FA5}">
                      <a16:colId xmlns:a16="http://schemas.microsoft.com/office/drawing/2014/main" val="2972717891"/>
                    </a:ext>
                  </a:extLst>
                </a:gridCol>
                <a:gridCol w="1705506">
                  <a:extLst>
                    <a:ext uri="{9D8B030D-6E8A-4147-A177-3AD203B41FA5}">
                      <a16:colId xmlns:a16="http://schemas.microsoft.com/office/drawing/2014/main" val="3651384886"/>
                    </a:ext>
                  </a:extLst>
                </a:gridCol>
              </a:tblGrid>
              <a:tr h="61004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Comment Resolution Status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519179"/>
                  </a:ext>
                </a:extLst>
              </a:tr>
              <a:tr h="10167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Type of comment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Assigned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Proposed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Accept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Revise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Reject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Document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54933"/>
                  </a:ext>
                </a:extLst>
              </a:tr>
              <a:tr h="5648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398450"/>
                  </a:ext>
                </a:extLst>
              </a:tr>
              <a:tr h="5648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363800"/>
                  </a:ext>
                </a:extLst>
              </a:tr>
              <a:tr h="5648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837917"/>
                  </a:ext>
                </a:extLst>
              </a:tr>
              <a:tr h="5648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841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509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Contributions on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0276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?</a:t>
            </a:r>
            <a:endParaRPr lang="en-US" b="0" dirty="0">
              <a:latin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178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87927-5688-47CF-9FE7-C981F1A8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3FACA-C59E-4DDB-9D03-E86EBFB36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AANI SC should:</a:t>
            </a:r>
          </a:p>
          <a:p>
            <a:pPr marL="0" indent="0"/>
            <a:r>
              <a:rPr lang="en-US" dirty="0"/>
              <a:t>Proceed with the current comment resolution process: continuing to develop </a:t>
            </a:r>
            <a:r>
              <a:rPr lang="en-US" dirty="0">
                <a:hlinkClick r:id="rId2"/>
              </a:rPr>
              <a:t>https://mentor.ieee.org/802.11/dcn/20/11-20-0013-05-AANI-draft-technical-report-on-interworking-between-3gpp-5g-network-wlan.pdf</a:t>
            </a:r>
            <a:r>
              <a:rPr lang="en-US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B6CD7-2ADB-465C-B3F5-C50E1F1945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3F939-8B7D-4552-9112-E28D4ADF91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1CF37A-E8FC-47EC-A169-0ED682765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61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87927-5688-47CF-9FE7-C981F1A8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(Chicago Style)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3FACA-C59E-4DDB-9D03-E86EBFB36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AANI SC should:</a:t>
            </a:r>
          </a:p>
          <a:p>
            <a:pPr marL="0" indent="0"/>
            <a:r>
              <a:rPr lang="en-US" dirty="0"/>
              <a:t>Consider contribution </a:t>
            </a:r>
            <a:r>
              <a:rPr lang="en-US" dirty="0">
                <a:hlinkClick r:id="rId2"/>
              </a:rPr>
              <a:t>https://mentor.ieee.org/802.11/dcn/20/11-20-1376-00-AANI-technical-report-on-interworking-between-3gpp-5g-system-and-wlan.docx</a:t>
            </a:r>
            <a:r>
              <a:rPr lang="en-US" dirty="0"/>
              <a:t> by: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Encouraging the authors of 11-20/1376r0 to propose change requests to 11-20/0013r5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Adopt 11-20/1376r0 as a new base line report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Some how merge the two reports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B6CD7-2ADB-465C-B3F5-C50E1F1945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3F939-8B7D-4552-9112-E28D4ADF91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1CF37A-E8FC-47EC-A169-0ED6827650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703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98882" y="1066800"/>
            <a:ext cx="10992122" cy="5256214"/>
          </a:xfrm>
        </p:spPr>
        <p:txBody>
          <a:bodyPr/>
          <a:lstStyle/>
          <a:p>
            <a:r>
              <a:rPr lang="it-IT" altLang="en-US" sz="2000" b="0" i="1" dirty="0"/>
              <a:t>802.11 WG Interim Teleconferences:</a:t>
            </a:r>
          </a:p>
          <a:p>
            <a:r>
              <a:rPr lang="it-IT" altLang="en-US" sz="1800" b="0" i="1" dirty="0"/>
              <a:t>	</a:t>
            </a:r>
            <a:r>
              <a:rPr lang="it-IT" altLang="en-US" sz="1600" b="0" i="1" dirty="0"/>
              <a:t>AANI SC -  Tuesday </a:t>
            </a:r>
            <a:r>
              <a:rPr lang="it-IT" altLang="en-US" sz="1800" b="0" i="1" dirty="0"/>
              <a:t>15 September 2020 11:15-13:15 h EDT </a:t>
            </a:r>
          </a:p>
          <a:p>
            <a:r>
              <a:rPr lang="it-IT" altLang="en-US" sz="1800" b="0" i="1" dirty="0"/>
              <a:t>	</a:t>
            </a:r>
            <a:r>
              <a:rPr lang="it-IT" altLang="en-US" sz="1600" b="0" i="1" dirty="0"/>
              <a:t>Closing 802.11 WG Plenary, Friday 9:00-11:00 h EDT. (If Comment Resolution Complete, requesst WG approval/endorsment of the report. If not update the WG on the status of CC32 coment resolution.)</a:t>
            </a:r>
          </a:p>
          <a:p>
            <a:r>
              <a:rPr lang="it-IT" altLang="en-US" sz="2000" dirty="0"/>
              <a:t>AANI SC Teleconference Plan: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>
                <a:latin typeface="Times New Roman" panose="02020603050405020304" pitchFamily="18" charset="0"/>
              </a:rPr>
              <a:t>Tuesday </a:t>
            </a:r>
            <a:r>
              <a:rPr lang="en-US" sz="2000" dirty="0">
                <a:latin typeface="Times New Roman" panose="02020603050405020304" pitchFamily="18" charset="0"/>
              </a:rPr>
              <a:t>22 September 9:00-10:00 h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</a:rPr>
              <a:t>Tuesday 6 October 9:00-10:00 h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</a:rPr>
              <a:t>Tuesday 20 October 9:00-10:00 h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</a:rPr>
              <a:t>Tuesday 3</a:t>
            </a:r>
            <a:r>
              <a:rPr lang="en-US" sz="2000" dirty="0">
                <a:latin typeface="Times New Roman" panose="02020603050405020304" pitchFamily="18" charset="0"/>
              </a:rPr>
              <a:t> November 9:00-10:00 h ET: Comment resolution</a:t>
            </a:r>
          </a:p>
          <a:p>
            <a:pPr marL="57150" indent="0"/>
            <a:r>
              <a:rPr lang="it-IT" altLang="en-US" sz="2000" b="1" dirty="0">
                <a:cs typeface="+mn-cs"/>
              </a:rPr>
              <a:t>	Additional Teleconferences Scheduled as required (with 10 days notice)</a:t>
            </a:r>
          </a:p>
          <a:p>
            <a:r>
              <a:rPr lang="en-US" dirty="0"/>
              <a:t>The AANI SC is contribution driven, </a:t>
            </a:r>
            <a:r>
              <a:rPr lang="en-US" dirty="0">
                <a:highlight>
                  <a:srgbClr val="FFFF00"/>
                </a:highlight>
              </a:rPr>
              <a:t>contributions are requested</a:t>
            </a:r>
            <a:r>
              <a:rPr lang="en-US" dirty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are critical to support the resolution of the comments generated in </a:t>
            </a:r>
            <a:r>
              <a:rPr lang="en-US" sz="2000" b="0" dirty="0"/>
              <a:t>CC32. </a:t>
            </a:r>
            <a:r>
              <a:rPr lang="en-US" dirty="0"/>
              <a:t>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8 September 2020</a:t>
            </a:r>
          </a:p>
          <a:p>
            <a:pPr algn="ctr"/>
            <a:r>
              <a:rPr lang="en-GB" dirty="0"/>
              <a:t>  Teleconference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914400"/>
            <a:ext cx="11151658" cy="55610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attendance: </a:t>
            </a:r>
            <a:r>
              <a:rPr lang="en-US" sz="1600" dirty="0">
                <a:hlinkClick r:id="rId3"/>
              </a:rPr>
              <a:t>https://imat.ieee.org/attendance</a:t>
            </a:r>
            <a:endParaRPr lang="en-US" altLang="en-US" sz="3600" dirty="0"/>
          </a:p>
          <a:p>
            <a:pPr lvl="1" eaLnBrk="1" hangingPunct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16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16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1600" dirty="0"/>
              <a:t>Anyone present can vote or make motions</a:t>
            </a:r>
          </a:p>
          <a:p>
            <a:pPr lvl="1" eaLnBrk="1" hangingPunct="1"/>
            <a:r>
              <a:rPr lang="en-US" altLang="en-US" sz="1600" dirty="0"/>
              <a:t>75% majority required to pass </a:t>
            </a:r>
          </a:p>
          <a:p>
            <a:r>
              <a:rPr lang="en-US" altLang="en-US" sz="2800" dirty="0"/>
              <a:t>Note this is a one-hour teleconference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273050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038230"/>
            <a:ext cx="10978036" cy="543718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Background/Status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Status of 802.11 WG </a:t>
            </a:r>
            <a:r>
              <a:rPr lang="en-GB" dirty="0"/>
              <a:t>comment collection on </a:t>
            </a:r>
            <a:r>
              <a:rPr lang="en-US" dirty="0"/>
              <a:t>11-20/0013r5 “Draft technical report on interworking between 3GPP 5G network &amp; WLAN”, Hyun Seo OH (ETRI), et al.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Comment Resolution Plan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Comment Resolution Status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Technical Discussion / Contributions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3"/>
              </a:rPr>
              <a:t>11-20/1356r0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“Proposed comment resolution for CID 10,11, 12, 105 on </a:t>
            </a:r>
            <a:r>
              <a:rPr lang="en-US" dirty="0">
                <a:latin typeface="Verdana" panose="020B0604030504040204" pitchFamily="34" charset="0"/>
              </a:rPr>
              <a:t>comment collection sheet(11-20-1262r2)” – Hyun Seo OH 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Verdana" panose="020B0604030504040204" pitchFamily="34" charset="0"/>
              </a:rPr>
              <a:t>11-20/1376r0 “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Technical report on interworking between 3GPP 5G system and WLAN” </a:t>
            </a:r>
            <a:r>
              <a:rPr lang="en-US" dirty="0">
                <a:latin typeface="Verdana" panose="020B0604030504040204" pitchFamily="34" charset="0"/>
              </a:rPr>
              <a:t>– Binita Gupta (Intel)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sz="2000" dirty="0">
                <a:latin typeface="Verdana" panose="020B0604030504040204" pitchFamily="34" charset="0"/>
              </a:rPr>
              <a:t>Future Sessions Planning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 2019 more details: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600" dirty="0">
                <a:solidFill>
                  <a:schemeClr val="tx1"/>
                </a:solidFill>
                <a:cs typeface="+mn-cs"/>
              </a:rPr>
            </a:br>
            <a:r>
              <a:rPr lang="en-US" sz="16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14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0"/>
              </a:rPr>
              <a:t>11-20/0013r3</a:t>
            </a:r>
            <a:r>
              <a:rPr lang="en-US" sz="1600" dirty="0"/>
              <a:t> </a:t>
            </a:r>
            <a:r>
              <a:rPr lang="en-US" sz="1600" b="0" dirty="0"/>
              <a:t>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1"/>
              </a:rPr>
              <a:t>11-20/1031r0</a:t>
            </a:r>
            <a:r>
              <a:rPr lang="en-US" sz="1600" dirty="0"/>
              <a:t> </a:t>
            </a:r>
            <a:r>
              <a:rPr lang="en-US" sz="1600" b="0" dirty="0"/>
              <a:t>“11-20-0013-03-AANI-draft-technical-report-on-interworking-between-3gpp-5g-network-wlan-Intel-comments”, Binita Gupta (Intel), Necati Canpolat (Intel), Carlos Cordeiro (Intel)</a:t>
            </a:r>
            <a:br>
              <a:rPr lang="en-US" sz="1400" b="0" dirty="0"/>
            </a:b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29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11-20/0013r4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“Draft technical report on interworking between 3GPP 5G network &amp; WLAN”, Hyun Seo OH (ETRI), et al. was reviewed.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A Straw Poll was taken: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sz="1600" b="0" dirty="0">
                <a:solidFill>
                  <a:schemeClr val="tx1"/>
                </a:solidFill>
              </a:rPr>
              <a:t>Should the AANI SC request a 20 day 802.11 WG comment collection on the “Draft technical report on interworking between 3GPP 5G network &amp; WLAN" 11-20/0013R4? </a:t>
            </a:r>
            <a:r>
              <a:rPr lang="en-US" altLang="en-US" sz="1600" b="0" dirty="0">
                <a:solidFill>
                  <a:schemeClr val="tx1"/>
                </a:solidFill>
              </a:rPr>
              <a:t>Yes:15, No:0, Abstain:1, No Answer: 2</a:t>
            </a:r>
          </a:p>
          <a:p>
            <a:pPr lvl="1" indent="-3429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The 802.11 AANI Chair created a PDF version of the document for comment collection and requested that the 802.11 WG Chair run a 20 day comment collection on the report, starting on or about 31 July.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30 July 2020 – a 20 day 802.11 WG Comment Collection (CC32) on </a:t>
            </a:r>
            <a:r>
              <a:rPr lang="en-US" sz="16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r>
              <a:rPr lang="en-US" altLang="en-US" sz="1600" b="0" dirty="0">
                <a:solidFill>
                  <a:schemeClr val="tx1"/>
                </a:solidFill>
              </a:rPr>
              <a:t> was launched, completed on 19 August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111 Comments received:  60 technical, 43 editorial, 8 general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b="0" dirty="0">
                <a:solidFill>
                  <a:schemeClr val="tx1"/>
                </a:solidFill>
              </a:rPr>
              <a:t>25 August 2020 – Comment Resolution kicked off -  104 of 111 Comments Assigned – </a:t>
            </a:r>
            <a:r>
              <a:rPr lang="en-US" altLang="en-US" sz="2000" b="0" dirty="0">
                <a:solidFill>
                  <a:schemeClr val="tx1"/>
                </a:solidFill>
                <a:hlinkClick r:id="rId4"/>
              </a:rPr>
              <a:t>11-20/1262r2</a:t>
            </a:r>
            <a:endParaRPr lang="en-US" altLang="en-US" sz="2000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chemeClr val="tx1"/>
                </a:solidFill>
                <a:cs typeface="+mn-cs"/>
              </a:rPr>
              <a:t>1 September 2020 – Comment Resolution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tx1"/>
                </a:solidFill>
              </a:rPr>
              <a:t>Reviewed proposed comment resolutions in </a:t>
            </a:r>
            <a:r>
              <a:rPr lang="en-US" altLang="en-US" b="1" dirty="0">
                <a:solidFill>
                  <a:schemeClr val="tx1"/>
                </a:solidFill>
                <a:hlinkClick r:id="rId5"/>
              </a:rPr>
              <a:t>11-20/1262r3</a:t>
            </a:r>
            <a:r>
              <a:rPr lang="en-US" altLang="en-US" b="1" dirty="0">
                <a:solidFill>
                  <a:schemeClr val="tx1"/>
                </a:solidFill>
              </a:rPr>
              <a:t> on technical report: </a:t>
            </a:r>
            <a:r>
              <a:rPr lang="en-US" altLang="en-US" b="1" dirty="0">
                <a:solidFill>
                  <a:schemeClr val="tx1"/>
                </a:solidFill>
                <a:hlinkClick r:id="rId6"/>
              </a:rPr>
              <a:t>11-20/0013r5</a:t>
            </a:r>
            <a:endParaRPr lang="en-US" altLang="en-US" b="1" dirty="0">
              <a:solidFill>
                <a:schemeClr val="tx1"/>
              </a:solidFill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chemeClr val="tx1"/>
                </a:solidFill>
              </a:rPr>
              <a:t>Reviewed </a:t>
            </a:r>
            <a:r>
              <a:rPr lang="en-US" sz="2000" b="1" i="0" dirty="0">
                <a:solidFill>
                  <a:srgbClr val="000000"/>
                </a:solidFill>
                <a:effectLst/>
                <a:hlinkClick r:id="rId7"/>
              </a:rPr>
              <a:t>11-20/1356r0</a:t>
            </a:r>
            <a:r>
              <a:rPr lang="en-US" sz="2000" b="1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Proposed comment resolution for CID 10,11, 12, 105</a:t>
            </a:r>
            <a:endParaRPr lang="en-US" altLang="en-US" b="1" dirty="0">
              <a:solidFill>
                <a:schemeClr val="tx1"/>
              </a:solidFill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chemeClr val="tx1"/>
                </a:solidFill>
              </a:rPr>
              <a:t>Alternate technical report was briefly reviewed: </a:t>
            </a:r>
            <a:r>
              <a:rPr lang="en-US" altLang="en-US" b="1" dirty="0">
                <a:solidFill>
                  <a:schemeClr val="tx1"/>
                </a:solidFill>
                <a:hlinkClick r:id="rId8"/>
              </a:rPr>
              <a:t>11-20/1376r0</a:t>
            </a:r>
            <a:r>
              <a:rPr lang="en-US" altLang="en-US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535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B35010-95F5-442D-8F5B-357EDA6B4347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60873816-0101-4504-946e-6fdefec58fb5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4e36d776-f4f9-4739-bb28-fcc060563e1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47107</TotalTime>
  <Words>1813</Words>
  <Application>Microsoft Office PowerPoint</Application>
  <PresentationFormat>Widescreen</PresentationFormat>
  <Paragraphs>247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Monotype Sorts</vt:lpstr>
      <vt:lpstr>Times New Roman</vt:lpstr>
      <vt:lpstr>Verdana</vt:lpstr>
      <vt:lpstr>Office Theme</vt:lpstr>
      <vt:lpstr>Document</vt:lpstr>
      <vt:lpstr>AANI SC Teleconference Agenda</vt:lpstr>
      <vt:lpstr>Abstract</vt:lpstr>
      <vt:lpstr>Reminders and Rules</vt:lpstr>
      <vt:lpstr>Agenda</vt:lpstr>
      <vt:lpstr>Guidelines for IEEE-SA Meetings</vt:lpstr>
      <vt:lpstr>Resources – URLs</vt:lpstr>
      <vt:lpstr>Participation in IEEE 802 Meetings</vt:lpstr>
      <vt:lpstr>Status on the Proposal on Interworking</vt:lpstr>
      <vt:lpstr>Status on the Proposal on Interworking (cont.)</vt:lpstr>
      <vt:lpstr>Plan Coming into the Meeting</vt:lpstr>
      <vt:lpstr>Comment Resolution Status</vt:lpstr>
      <vt:lpstr>Contributions on Comment Resolution</vt:lpstr>
      <vt:lpstr>Straw Poll</vt:lpstr>
      <vt:lpstr>Straw Poll (Chicago Style)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11-20-1425-00-AANI-aani-sc-teleconference-agenda-8-September-2020</dc:title>
  <dc:creator>Levy, Joseph</dc:creator>
  <cp:lastModifiedBy>Joseph Levy</cp:lastModifiedBy>
  <cp:revision>413</cp:revision>
  <cp:lastPrinted>1601-01-01T00:00:00Z</cp:lastPrinted>
  <dcterms:created xsi:type="dcterms:W3CDTF">2017-06-02T20:57:23Z</dcterms:created>
  <dcterms:modified xsi:type="dcterms:W3CDTF">2020-09-08T12:58:50Z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