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1" r:id="rId5"/>
    <p:sldId id="546" r:id="rId6"/>
    <p:sldId id="1353" r:id="rId7"/>
    <p:sldId id="1352" r:id="rId8"/>
    <p:sldId id="1355" r:id="rId9"/>
    <p:sldId id="547" r:id="rId10"/>
    <p:sldId id="1354" r:id="rId11"/>
    <p:sldId id="1356" r:id="rId12"/>
    <p:sldId id="1357" r:id="rId13"/>
  </p:sldIdLst>
  <p:sldSz cx="9144000" cy="6858000" type="screen4x3"/>
  <p:notesSz cx="6954838" cy="9240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1">
          <p15:clr>
            <a:srgbClr val="A4A3A4"/>
          </p15:clr>
        </p15:guide>
        <p15:guide id="2" pos="28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22" initials="j" lastIdx="4" clrIdx="0"/>
  <p:cmAuthor id="1" name="John Kenney" initials="JK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E2AC00"/>
    <a:srgbClr val="0000FF"/>
    <a:srgbClr val="9BB5E9"/>
    <a:srgbClr val="AABADA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B212B-7A65-441A-82A8-D5FBAD7A493C}" v="63" dt="2020-09-08T05:45:35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4643" autoAdjust="0"/>
  </p:normalViewPr>
  <p:slideViewPr>
    <p:cSldViewPr>
      <p:cViewPr varScale="1">
        <p:scale>
          <a:sx n="91" d="100"/>
          <a:sy n="91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696" y="-72"/>
      </p:cViewPr>
      <p:guideLst>
        <p:guide orient="horz" pos="2151"/>
        <p:guide pos="28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70356" y="175081"/>
            <a:ext cx="2185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57">
              <a:defRPr sz="1400" b="1"/>
            </a:lvl1pPr>
          </a:lstStyle>
          <a:p>
            <a:pPr>
              <a:defRPr/>
            </a:pPr>
            <a:r>
              <a:rPr lang="en-GB" dirty="0"/>
              <a:t>doc.: IEEE 802.11-14/1101r1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8499" y="168357"/>
            <a:ext cx="1062254" cy="2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57">
              <a:defRPr sz="1400" b="1"/>
            </a:lvl1pPr>
          </a:lstStyle>
          <a:p>
            <a:pPr>
              <a:defRPr/>
            </a:pPr>
            <a:r>
              <a:rPr lang="en-GB" dirty="0"/>
              <a:t>January 2013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43129" y="8943975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357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040ED837-3CD0-4783-A001-FE07B053EF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696914" y="387350"/>
            <a:ext cx="5561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96913" y="8943975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/>
              <a:t>Submission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696913" y="8821738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51194" y="8921502"/>
            <a:ext cx="16036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144218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13218" y="94119"/>
            <a:ext cx="2185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57">
              <a:defRPr sz="1400" b="1"/>
            </a:lvl1pPr>
          </a:lstStyle>
          <a:p>
            <a:pPr>
              <a:defRPr/>
            </a:pPr>
            <a:r>
              <a:rPr lang="en-GB" dirty="0"/>
              <a:t>doc.: IEEE 802.11-14/1101r1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7225" y="87395"/>
            <a:ext cx="1062254" cy="2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57">
              <a:defRPr sz="1400" b="1"/>
            </a:lvl1pPr>
          </a:lstStyle>
          <a:p>
            <a:pPr>
              <a:defRPr/>
            </a:pPr>
            <a:r>
              <a:rPr lang="en-GB" dirty="0"/>
              <a:t>January 2013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8500"/>
            <a:ext cx="4603750" cy="345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7851"/>
            <a:ext cx="510381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075" rIns="93737" bIns="46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7144" y="894715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57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CEF5F69A-29C7-46E2-8FE4-081DA16434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727075" y="8947150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/>
              <a:t>Submission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727075" y="8858250"/>
            <a:ext cx="5500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649289" y="295275"/>
            <a:ext cx="565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1194" y="8947150"/>
            <a:ext cx="16036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22599050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3218" y="94119"/>
            <a:ext cx="2185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5" indent="-285722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6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0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4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48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2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57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1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400" dirty="0"/>
              <a:t>doc.: IEEE 802.11-14/1101r1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5" indent="-285722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6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0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4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48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2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57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1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400" dirty="0"/>
              <a:t>January 2013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875088" y="8947150"/>
            <a:ext cx="2424112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866" indent="-342866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5" indent="-285722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6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0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42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896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051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204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359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altLang="en-US" dirty="0"/>
              <a:t>Clint Chaplin, Chair (Samsung)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9736" y="894715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5" indent="-285722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6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0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4" indent="-228577" defTabSz="93335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48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2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57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1" indent="-228577" defTabSz="93335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/>
              <a:t>Page </a:t>
            </a:r>
            <a:fld id="{6B6EBB1C-9F8B-43BA-AF2F-D419D534447B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05338" cy="3454400"/>
          </a:xfrm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dirty="0"/>
              <a:t>Slide </a:t>
            </a:r>
            <a:fld id="{41BDFEFB-C6ED-40DB-9994-CEF8BCDCE3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22038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160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40D48DB3-F4EC-4CEB-A32F-CD65C78062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333309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160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FE3BF6A-7F09-4816-830E-5789FFA6FA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90171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160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75D1F6B-8DAF-4BC1-A243-C99B28F1BA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38018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6882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7CE062C-69CA-4473-A309-F6CE2CA075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210016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6882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September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3FC723DD-FE53-4B62-89D4-ADB7165120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288237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68827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September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D89BFA7-54B0-40BE-8543-CF974E598E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320299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6882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September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E5E0853D-AB25-4671-A307-AC78A52F0E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17155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6882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September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A74E8957-6078-4BAA-88B6-3537B6C888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13583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6882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September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591EE8F4-585B-425F-A2BA-B557383A02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412191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160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January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BBE969AE-6407-47C3-B341-7DCDF675B4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20021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6794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017" y="6475413"/>
            <a:ext cx="516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F158FE89-BC9C-4DFF-BE75-BE21B2427B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816574" y="332601"/>
            <a:ext cx="2628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GB" altLang="en-US" sz="1800" b="1" dirty="0">
                <a:latin typeface="Calibri" panose="020F0502020204030204" pitchFamily="34" charset="0"/>
              </a:rPr>
              <a:t>IEEE 802.11-20/1421r0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085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4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IEEE 1609 WG feedback on 802.11bd D0.3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September 8, 2020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1882" y="6123013"/>
            <a:ext cx="41197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Slide </a:t>
            </a:r>
            <a:fld id="{FF0B54F1-E75A-4F7E-B534-0C6530970CF7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1168" y="15875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2000" b="1" dirty="0"/>
              <a:t>Author:</a:t>
            </a:r>
            <a:endParaRPr lang="en-GB" altLang="en-US" sz="2000" dirty="0"/>
          </a:p>
        </p:txBody>
      </p:sp>
      <p:graphicFrame>
        <p:nvGraphicFramePr>
          <p:cNvPr id="122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10995"/>
              </p:ext>
            </p:extLst>
          </p:nvPr>
        </p:nvGraphicFramePr>
        <p:xfrm>
          <a:off x="320675" y="2168525"/>
          <a:ext cx="8291513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Document" r:id="rId4" imgW="8842555" imgH="4394879" progId="Word.Document.8">
                  <p:embed/>
                </p:oleObj>
              </mc:Choice>
              <mc:Fallback>
                <p:oleObj name="Document" r:id="rId4" imgW="8842555" imgH="439487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168525"/>
                        <a:ext cx="8291513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32151" y="6525344"/>
            <a:ext cx="155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3CFC-F981-4AB2-8A5B-4C5D3FFA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7A38-2AE4-4110-957F-8116013F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81200"/>
            <a:ext cx="8334398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IEEE 1609 WG discussed key issues related to IEEE 802.11bd D0.3 at their June 2020 meeting.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individual submission from the IEEE 1609/IEEE 802.11 Liaison provides feedback regarding Clause 5 of the 11bd amendment.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CA467-3ACC-468D-BF9C-E441762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1B2BC-6ABF-4F93-B89D-16C09F26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BB0B-80BE-4F99-8889-32C241C5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412881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1028-04F4-44EE-9D12-07BC9022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DA6F-BCFD-4781-B1BD-9F15E0D0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3548609"/>
          </a:xfrm>
        </p:spPr>
        <p:txBody>
          <a:bodyPr/>
          <a:lstStyle/>
          <a:p>
            <a:r>
              <a:rPr lang="en-US" dirty="0"/>
              <a:t>IEEE 1609 WAVE Short Message Protocol (WSMP)</a:t>
            </a:r>
          </a:p>
          <a:p>
            <a:pPr lvl="1"/>
            <a:r>
              <a:rPr lang="en-US" dirty="0"/>
              <a:t>A lightweight Network &amp; Transport layer protocol for DSRC/NGV</a:t>
            </a:r>
          </a:p>
          <a:p>
            <a:r>
              <a:rPr lang="en-US" dirty="0"/>
              <a:t>DSRC/NGV typically operates in a multi-channel environment</a:t>
            </a:r>
          </a:p>
          <a:p>
            <a:pPr lvl="1"/>
            <a:r>
              <a:rPr lang="en-US" dirty="0"/>
              <a:t>Control Channel (CCH): used for WAVE Service Advertisements (WSAs) and some services that require just one packet</a:t>
            </a:r>
          </a:p>
          <a:p>
            <a:pPr lvl="1"/>
            <a:r>
              <a:rPr lang="en-US" dirty="0"/>
              <a:t>Service Channels (SCHs): used for delivery of a wide variety of V2X services: safety, traffic efficiency &amp; mobility, automated driving, …</a:t>
            </a:r>
          </a:p>
          <a:p>
            <a:r>
              <a:rPr lang="en-US" b="0" dirty="0"/>
              <a:t>WSMP and WSA are standardized in:</a:t>
            </a:r>
            <a:br>
              <a:rPr lang="en-US" b="0" dirty="0"/>
            </a:br>
            <a:r>
              <a:rPr lang="en-US" b="0" dirty="0"/>
              <a:t> IEEE 1609.3-2016 </a:t>
            </a:r>
            <a:r>
              <a:rPr lang="en-US" b="0" i="1" dirty="0"/>
              <a:t>Networking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F775-DA26-40F4-952E-B3E106D1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9D8C3-ED79-4684-AFFF-D5D12A8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CCF25-B792-4D4B-811B-6B152BA3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24154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D5F857-DA85-4882-8AF8-ED38561F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78893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</a:rPr>
              <a:t>Current US 5.9 GHz band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7C911-17BD-4ACB-BDB8-77662BED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4046997"/>
            <a:ext cx="8406406" cy="24200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b="0" dirty="0"/>
              <a:t>A given DSRC/NGV STA might switch among channels</a:t>
            </a:r>
          </a:p>
          <a:p>
            <a:pPr lvl="1"/>
            <a:r>
              <a:rPr lang="en-US" sz="1800" dirty="0"/>
              <a:t>E.g. alternate between WSAs on Ch. 178 and data services on a service channel</a:t>
            </a:r>
            <a:endParaRPr lang="en-US" sz="1800" b="0" dirty="0"/>
          </a:p>
          <a:p>
            <a:r>
              <a:rPr lang="en-US" sz="2000" b="0" dirty="0"/>
              <a:t>At any given time, one channel (MAC/PHY instance) is active, and any other channels are inactive</a:t>
            </a:r>
          </a:p>
          <a:p>
            <a:r>
              <a:rPr lang="en-US" sz="2000" b="0" dirty="0"/>
              <a:t>We may want to queue packets on inactive channels for transmission when the channel becomes active</a:t>
            </a:r>
          </a:p>
          <a:p>
            <a:r>
              <a:rPr lang="en-US" sz="2000" b="0" dirty="0"/>
              <a:t>Standardized in: IEEE Std 1609.4-2016 </a:t>
            </a:r>
            <a:r>
              <a:rPr lang="en-US" sz="2000" b="0" i="1" dirty="0"/>
              <a:t>Multi-Channel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84C6F-650D-43EA-91B9-C36CFDD11F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80962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FD054821-DEB7-46FD-850C-E20B8905EFFF}" type="slidenum">
              <a:rPr lang="en-US" altLang="en-US" smtClean="0"/>
              <a:pPr eaLnBrk="1" hangingPunct="1"/>
              <a:t>4</a:t>
            </a:fld>
            <a:endParaRPr lang="en-US" altLang="en-US" sz="900"/>
          </a:p>
        </p:txBody>
      </p:sp>
      <p:grpSp>
        <p:nvGrpSpPr>
          <p:cNvPr id="11269" name="Group 96">
            <a:extLst>
              <a:ext uri="{FF2B5EF4-FFF2-40B4-BE49-F238E27FC236}">
                <a16:creationId xmlns:a16="http://schemas.microsoft.com/office/drawing/2014/main" id="{7E8F3AE9-0690-42C0-9B84-907915AE9638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1318828"/>
            <a:ext cx="5515213" cy="1307790"/>
            <a:chOff x="1024572" y="1066800"/>
            <a:chExt cx="7353619" cy="2083134"/>
          </a:xfrm>
        </p:grpSpPr>
        <p:sp>
          <p:nvSpPr>
            <p:cNvPr id="98" name="AutoShape 3">
              <a:extLst>
                <a:ext uri="{FF2B5EF4-FFF2-40B4-BE49-F238E27FC236}">
                  <a16:creationId xmlns:a16="http://schemas.microsoft.com/office/drawing/2014/main" id="{5AD4382A-2D3E-4808-A99C-D3E35E239EF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6525" y="1066800"/>
              <a:ext cx="6575426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kumimoji="1" lang="en-US" sz="1350" kern="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F15C7AE9-7642-4CD7-AE59-73D119A63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150" y="1950572"/>
              <a:ext cx="477837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6">
              <a:extLst>
                <a:ext uri="{FF2B5EF4-FFF2-40B4-BE49-F238E27FC236}">
                  <a16:creationId xmlns:a16="http://schemas.microsoft.com/office/drawing/2014/main" id="{189212C6-7B65-4397-9D2E-9E422705D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425" y="1950572"/>
              <a:ext cx="436562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">
              <a:extLst>
                <a:ext uri="{FF2B5EF4-FFF2-40B4-BE49-F238E27FC236}">
                  <a16:creationId xmlns:a16="http://schemas.microsoft.com/office/drawing/2014/main" id="{90E99F28-6F6A-47B4-8DFB-AA17F0EB0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625" y="1996814"/>
              <a:ext cx="276999" cy="102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en-US" sz="1350" kern="0" dirty="0">
                  <a:solidFill>
                    <a:srgbClr val="000000"/>
                  </a:solidFill>
                </a:rPr>
                <a:t>Reserved</a:t>
              </a:r>
            </a:p>
          </p:txBody>
        </p:sp>
        <p:sp>
          <p:nvSpPr>
            <p:cNvPr id="102" name="Rectangle 12">
              <a:extLst>
                <a:ext uri="{FF2B5EF4-FFF2-40B4-BE49-F238E27FC236}">
                  <a16:creationId xmlns:a16="http://schemas.microsoft.com/office/drawing/2014/main" id="{E7B09012-2676-4884-9A9E-FBCA0776B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425" y="2123206"/>
              <a:ext cx="276999" cy="77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en-US" sz="1350" kern="0" dirty="0">
                  <a:solidFill>
                    <a:srgbClr val="000000"/>
                  </a:solidFill>
                </a:rPr>
                <a:t>5 MHz</a:t>
              </a:r>
            </a:p>
          </p:txBody>
        </p:sp>
        <p:sp>
          <p:nvSpPr>
            <p:cNvPr id="103" name="Rectangle 13">
              <a:extLst>
                <a:ext uri="{FF2B5EF4-FFF2-40B4-BE49-F238E27FC236}">
                  <a16:creationId xmlns:a16="http://schemas.microsoft.com/office/drawing/2014/main" id="{9BCDF3EE-9A76-4D5E-8086-91D34A225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987" y="1950572"/>
              <a:ext cx="862013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4">
              <a:extLst>
                <a:ext uri="{FF2B5EF4-FFF2-40B4-BE49-F238E27FC236}">
                  <a16:creationId xmlns:a16="http://schemas.microsoft.com/office/drawing/2014/main" id="{C5FAD4AC-E178-4C50-A827-480C3C37F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987" y="1950572"/>
              <a:ext cx="862013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5">
              <a:extLst>
                <a:ext uri="{FF2B5EF4-FFF2-40B4-BE49-F238E27FC236}">
                  <a16:creationId xmlns:a16="http://schemas.microsoft.com/office/drawing/2014/main" id="{D84A1A08-B125-4D34-8A60-0B92DEA81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749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6">
              <a:extLst>
                <a:ext uri="{FF2B5EF4-FFF2-40B4-BE49-F238E27FC236}">
                  <a16:creationId xmlns:a16="http://schemas.microsoft.com/office/drawing/2014/main" id="{C5524E3E-9E6C-4094-B66A-F2135C088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593" y="1952468"/>
              <a:ext cx="320600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172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17">
              <a:extLst>
                <a:ext uri="{FF2B5EF4-FFF2-40B4-BE49-F238E27FC236}">
                  <a16:creationId xmlns:a16="http://schemas.microsoft.com/office/drawing/2014/main" id="{3D9608C7-526C-4ADC-9E6D-11E6FA92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275" y="2417114"/>
              <a:ext cx="641201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Service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18">
              <a:extLst>
                <a:ext uri="{FF2B5EF4-FFF2-40B4-BE49-F238E27FC236}">
                  <a16:creationId xmlns:a16="http://schemas.microsoft.com/office/drawing/2014/main" id="{9B9028F4-254F-427E-A897-5C6C7F27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535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9">
              <a:extLst>
                <a:ext uri="{FF2B5EF4-FFF2-40B4-BE49-F238E27FC236}">
                  <a16:creationId xmlns:a16="http://schemas.microsoft.com/office/drawing/2014/main" id="{3B19301A-7D2E-46CF-A228-F399EFA34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933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20">
              <a:extLst>
                <a:ext uri="{FF2B5EF4-FFF2-40B4-BE49-F238E27FC236}">
                  <a16:creationId xmlns:a16="http://schemas.microsoft.com/office/drawing/2014/main" id="{87887F8B-5171-4901-8308-544AB7006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1950572"/>
              <a:ext cx="860425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21">
              <a:extLst>
                <a:ext uri="{FF2B5EF4-FFF2-40B4-BE49-F238E27FC236}">
                  <a16:creationId xmlns:a16="http://schemas.microsoft.com/office/drawing/2014/main" id="{A082980B-72D5-4347-BA6F-349C0103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1950572"/>
              <a:ext cx="860425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22">
              <a:extLst>
                <a:ext uri="{FF2B5EF4-FFF2-40B4-BE49-F238E27FC236}">
                  <a16:creationId xmlns:a16="http://schemas.microsoft.com/office/drawing/2014/main" id="{4FA81509-0155-4806-819B-50BE97F6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175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E312CD7A-C94C-4961-87CB-526ED7CE1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019" y="1952468"/>
              <a:ext cx="320600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174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24">
              <a:extLst>
                <a:ext uri="{FF2B5EF4-FFF2-40B4-BE49-F238E27FC236}">
                  <a16:creationId xmlns:a16="http://schemas.microsoft.com/office/drawing/2014/main" id="{31A46554-BA28-4F4B-B64A-0BB66C6BC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700" y="2417114"/>
              <a:ext cx="641201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Service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25">
              <a:extLst>
                <a:ext uri="{FF2B5EF4-FFF2-40B4-BE49-F238E27FC236}">
                  <a16:creationId xmlns:a16="http://schemas.microsoft.com/office/drawing/2014/main" id="{CA74CD87-D0BB-4D53-82DF-4D74228B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960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26">
              <a:extLst>
                <a:ext uri="{FF2B5EF4-FFF2-40B4-BE49-F238E27FC236}">
                  <a16:creationId xmlns:a16="http://schemas.microsoft.com/office/drawing/2014/main" id="{A6A970E4-000E-4048-9C1A-6347B6353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359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27">
              <a:extLst>
                <a:ext uri="{FF2B5EF4-FFF2-40B4-BE49-F238E27FC236}">
                  <a16:creationId xmlns:a16="http://schemas.microsoft.com/office/drawing/2014/main" id="{5E8E5C28-9FC0-4B49-A17E-31AD10435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425" y="1950572"/>
              <a:ext cx="860425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678A358B-8755-4137-9DF0-DA20612EB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425" y="1950572"/>
              <a:ext cx="860425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29">
              <a:extLst>
                <a:ext uri="{FF2B5EF4-FFF2-40B4-BE49-F238E27FC236}">
                  <a16:creationId xmlns:a16="http://schemas.microsoft.com/office/drawing/2014/main" id="{220C9C2B-9A5F-4ECF-A21B-67BC1D0D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187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30">
              <a:extLst>
                <a:ext uri="{FF2B5EF4-FFF2-40B4-BE49-F238E27FC236}">
                  <a16:creationId xmlns:a16="http://schemas.microsoft.com/office/drawing/2014/main" id="{7AF76D4E-510C-4F96-A1F4-96152E25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888" y="1952468"/>
              <a:ext cx="374035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176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5CDEC5AA-2ABB-4446-8D68-EBBEAAD5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712" y="2417114"/>
              <a:ext cx="641201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Service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32">
              <a:extLst>
                <a:ext uri="{FF2B5EF4-FFF2-40B4-BE49-F238E27FC236}">
                  <a16:creationId xmlns:a16="http://schemas.microsoft.com/office/drawing/2014/main" id="{416F3255-9B19-4059-84BE-AB9AFC78C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385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tangle 33">
              <a:extLst>
                <a:ext uri="{FF2B5EF4-FFF2-40B4-BE49-F238E27FC236}">
                  <a16:creationId xmlns:a16="http://schemas.microsoft.com/office/drawing/2014/main" id="{72765438-E70D-4F0C-9FAD-A777AC29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784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34">
              <a:extLst>
                <a:ext uri="{FF2B5EF4-FFF2-40B4-BE49-F238E27FC236}">
                  <a16:creationId xmlns:a16="http://schemas.microsoft.com/office/drawing/2014/main" id="{BF4EAA84-5A4C-43B9-AE64-F9FC81CE2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950572"/>
              <a:ext cx="860425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5" name="Rectangle 35">
              <a:extLst>
                <a:ext uri="{FF2B5EF4-FFF2-40B4-BE49-F238E27FC236}">
                  <a16:creationId xmlns:a16="http://schemas.microsoft.com/office/drawing/2014/main" id="{DFA6E240-419E-4208-9A1F-ACECC2638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950572"/>
              <a:ext cx="860425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6" name="Rectangle 36">
              <a:extLst>
                <a:ext uri="{FF2B5EF4-FFF2-40B4-BE49-F238E27FC236}">
                  <a16:creationId xmlns:a16="http://schemas.microsoft.com/office/drawing/2014/main" id="{41A7D9F7-D512-4B61-B83D-19D5825E9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14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37">
              <a:extLst>
                <a:ext uri="{FF2B5EF4-FFF2-40B4-BE49-F238E27FC236}">
                  <a16:creationId xmlns:a16="http://schemas.microsoft.com/office/drawing/2014/main" id="{63B76C75-2A7C-4DD5-B0FC-D0EE05A1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870" y="1952468"/>
              <a:ext cx="320600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178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38">
              <a:extLst>
                <a:ext uri="{FF2B5EF4-FFF2-40B4-BE49-F238E27FC236}">
                  <a16:creationId xmlns:a16="http://schemas.microsoft.com/office/drawing/2014/main" id="{78429B6C-1F53-4992-A768-CDF070177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618" y="2417114"/>
              <a:ext cx="619829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Control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39">
              <a:extLst>
                <a:ext uri="{FF2B5EF4-FFF2-40B4-BE49-F238E27FC236}">
                  <a16:creationId xmlns:a16="http://schemas.microsoft.com/office/drawing/2014/main" id="{51F90DEC-746D-489B-ACC3-0C3D3314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810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40">
              <a:extLst>
                <a:ext uri="{FF2B5EF4-FFF2-40B4-BE49-F238E27FC236}">
                  <a16:creationId xmlns:a16="http://schemas.microsoft.com/office/drawing/2014/main" id="{62A0251A-BBE1-4EAF-918C-5A13ADCD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796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41">
              <a:extLst>
                <a:ext uri="{FF2B5EF4-FFF2-40B4-BE49-F238E27FC236}">
                  <a16:creationId xmlns:a16="http://schemas.microsoft.com/office/drawing/2014/main" id="{76D7C72E-CFA3-4A2B-9232-83B3712E4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6" y="1950572"/>
              <a:ext cx="862012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2" name="Rectangle 42">
              <a:extLst>
                <a:ext uri="{FF2B5EF4-FFF2-40B4-BE49-F238E27FC236}">
                  <a16:creationId xmlns:a16="http://schemas.microsoft.com/office/drawing/2014/main" id="{5011C36A-BC38-485C-B11E-5CC91672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6" y="1950572"/>
              <a:ext cx="862012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3" name="Rectangle 43">
              <a:extLst>
                <a:ext uri="{FF2B5EF4-FFF2-40B4-BE49-F238E27FC236}">
                  <a16:creationId xmlns:a16="http://schemas.microsoft.com/office/drawing/2014/main" id="{CB5DEB0C-2932-4231-A272-2394E80D5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038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44">
              <a:extLst>
                <a:ext uri="{FF2B5EF4-FFF2-40B4-BE49-F238E27FC236}">
                  <a16:creationId xmlns:a16="http://schemas.microsoft.com/office/drawing/2014/main" id="{E3FEE405-4F5D-414C-A376-E10869710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882" y="1952468"/>
              <a:ext cx="320600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180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45">
              <a:extLst>
                <a:ext uri="{FF2B5EF4-FFF2-40B4-BE49-F238E27FC236}">
                  <a16:creationId xmlns:a16="http://schemas.microsoft.com/office/drawing/2014/main" id="{3CAAD561-204D-4DFC-B08F-5047776C8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563" y="2417114"/>
              <a:ext cx="641201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Service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46">
              <a:extLst>
                <a:ext uri="{FF2B5EF4-FFF2-40B4-BE49-F238E27FC236}">
                  <a16:creationId xmlns:a16="http://schemas.microsoft.com/office/drawing/2014/main" id="{E4CB03F3-8759-4ED0-A708-9243AEC4D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823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47">
              <a:extLst>
                <a:ext uri="{FF2B5EF4-FFF2-40B4-BE49-F238E27FC236}">
                  <a16:creationId xmlns:a16="http://schemas.microsoft.com/office/drawing/2014/main" id="{107A336A-519D-4CB8-A1BF-B944ABCA1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222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48">
              <a:extLst>
                <a:ext uri="{FF2B5EF4-FFF2-40B4-BE49-F238E27FC236}">
                  <a16:creationId xmlns:a16="http://schemas.microsoft.com/office/drawing/2014/main" id="{160C73B9-630B-4301-B404-893AD76B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1950572"/>
              <a:ext cx="860425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49">
              <a:extLst>
                <a:ext uri="{FF2B5EF4-FFF2-40B4-BE49-F238E27FC236}">
                  <a16:creationId xmlns:a16="http://schemas.microsoft.com/office/drawing/2014/main" id="{5E1FACFB-C489-40F3-89BF-EF5687D26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1950572"/>
              <a:ext cx="860425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50">
              <a:extLst>
                <a:ext uri="{FF2B5EF4-FFF2-40B4-BE49-F238E27FC236}">
                  <a16:creationId xmlns:a16="http://schemas.microsoft.com/office/drawing/2014/main" id="{1B2E9064-C05B-4FC0-9B0A-BA8CF8411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050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1" name="Rectangle 51">
              <a:extLst>
                <a:ext uri="{FF2B5EF4-FFF2-40B4-BE49-F238E27FC236}">
                  <a16:creationId xmlns:a16="http://schemas.microsoft.com/office/drawing/2014/main" id="{6FFB7F99-C2D5-4E9B-8B4F-62FB83AC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307" y="1952468"/>
              <a:ext cx="320600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182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2" name="Rectangle 52">
              <a:extLst>
                <a:ext uri="{FF2B5EF4-FFF2-40B4-BE49-F238E27FC236}">
                  <a16:creationId xmlns:a16="http://schemas.microsoft.com/office/drawing/2014/main" id="{1DEBE80B-1E27-4DEB-94BB-35DF1BDA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75" y="2417114"/>
              <a:ext cx="641201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Service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3" name="Rectangle 53">
              <a:extLst>
                <a:ext uri="{FF2B5EF4-FFF2-40B4-BE49-F238E27FC236}">
                  <a16:creationId xmlns:a16="http://schemas.microsoft.com/office/drawing/2014/main" id="{80E7ED92-5BF2-4876-853C-96BEA358E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0249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54">
              <a:extLst>
                <a:ext uri="{FF2B5EF4-FFF2-40B4-BE49-F238E27FC236}">
                  <a16:creationId xmlns:a16="http://schemas.microsoft.com/office/drawing/2014/main" id="{2E0A813D-FBF3-440F-968C-B7D62BEF3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646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55">
              <a:extLst>
                <a:ext uri="{FF2B5EF4-FFF2-40B4-BE49-F238E27FC236}">
                  <a16:creationId xmlns:a16="http://schemas.microsoft.com/office/drawing/2014/main" id="{8433360F-3F64-4974-914B-22DF8A9AC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13" y="1950572"/>
              <a:ext cx="860425" cy="1147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56">
              <a:extLst>
                <a:ext uri="{FF2B5EF4-FFF2-40B4-BE49-F238E27FC236}">
                  <a16:creationId xmlns:a16="http://schemas.microsoft.com/office/drawing/2014/main" id="{ECE18CA8-A8A9-4C40-B1E4-E6F19FB14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13" y="1950572"/>
              <a:ext cx="860425" cy="114738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7" name="Rectangle 57">
              <a:extLst>
                <a:ext uri="{FF2B5EF4-FFF2-40B4-BE49-F238E27FC236}">
                  <a16:creationId xmlns:a16="http://schemas.microsoft.com/office/drawing/2014/main" id="{BF16BBC0-6756-40DB-AC54-6F00313AC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475" y="1952468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58">
              <a:extLst>
                <a:ext uri="{FF2B5EF4-FFF2-40B4-BE49-F238E27FC236}">
                  <a16:creationId xmlns:a16="http://schemas.microsoft.com/office/drawing/2014/main" id="{D53EF029-B695-4A9B-A3DA-A573DF75A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2733" y="1952468"/>
              <a:ext cx="320600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184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00F5313E-C1A0-4940-854D-0F35F5CF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001" y="2417114"/>
              <a:ext cx="641201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Service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0" name="Rectangle 60">
              <a:extLst>
                <a:ext uri="{FF2B5EF4-FFF2-40B4-BE49-F238E27FC236}">
                  <a16:creationId xmlns:a16="http://schemas.microsoft.com/office/drawing/2014/main" id="{E84AC069-970C-4200-804D-4BD512493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673" y="2874171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61">
              <a:extLst>
                <a:ext uri="{FF2B5EF4-FFF2-40B4-BE49-F238E27FC236}">
                  <a16:creationId xmlns:a16="http://schemas.microsoft.com/office/drawing/2014/main" id="{E3AAC08C-C54E-4E53-844B-EF05B32A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660" y="2874171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62">
              <a:extLst>
                <a:ext uri="{FF2B5EF4-FFF2-40B4-BE49-F238E27FC236}">
                  <a16:creationId xmlns:a16="http://schemas.microsoft.com/office/drawing/2014/main" id="{9FF96E8E-3791-4CB9-94D5-78ADC6467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1377827"/>
              <a:ext cx="1720850" cy="572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3" name="Rectangle 63">
              <a:extLst>
                <a:ext uri="{FF2B5EF4-FFF2-40B4-BE49-F238E27FC236}">
                  <a16:creationId xmlns:a16="http://schemas.microsoft.com/office/drawing/2014/main" id="{53741723-666A-40FB-A0A0-62F0DA871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1377827"/>
              <a:ext cx="1720850" cy="57274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3CA8A9EC-BB65-4876-ABDC-51685A36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975" y="1438514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5" name="Rectangle 65">
              <a:extLst>
                <a:ext uri="{FF2B5EF4-FFF2-40B4-BE49-F238E27FC236}">
                  <a16:creationId xmlns:a16="http://schemas.microsoft.com/office/drawing/2014/main" id="{70BCC1B4-A07E-4DD6-A901-64F580030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675" y="1438514"/>
              <a:ext cx="374035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175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6" name="Rectangle 66">
              <a:extLst>
                <a:ext uri="{FF2B5EF4-FFF2-40B4-BE49-F238E27FC236}">
                  <a16:creationId xmlns:a16="http://schemas.microsoft.com/office/drawing/2014/main" id="{C3BBA045-3657-436B-8725-F87A00FE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172" y="1666097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20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7" name="Rectangle 67">
              <a:extLst>
                <a:ext uri="{FF2B5EF4-FFF2-40B4-BE49-F238E27FC236}">
                  <a16:creationId xmlns:a16="http://schemas.microsoft.com/office/drawing/2014/main" id="{A94D46EF-FDF7-494D-AE44-74F2B5511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571" y="1666097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 68">
              <a:extLst>
                <a:ext uri="{FF2B5EF4-FFF2-40B4-BE49-F238E27FC236}">
                  <a16:creationId xmlns:a16="http://schemas.microsoft.com/office/drawing/2014/main" id="{5DBBF111-7ABD-46C1-AD2A-849849A89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6" y="1377827"/>
              <a:ext cx="1722437" cy="572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 69">
              <a:extLst>
                <a:ext uri="{FF2B5EF4-FFF2-40B4-BE49-F238E27FC236}">
                  <a16:creationId xmlns:a16="http://schemas.microsoft.com/office/drawing/2014/main" id="{12F3BE9C-248C-40C4-9DC9-DEA8D7BA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6" y="1377827"/>
              <a:ext cx="1722437" cy="57274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 70">
              <a:extLst>
                <a:ext uri="{FF2B5EF4-FFF2-40B4-BE49-F238E27FC236}">
                  <a16:creationId xmlns:a16="http://schemas.microsoft.com/office/drawing/2014/main" id="{C2B1B2E1-E51E-4456-8367-02F48482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250" y="1438514"/>
              <a:ext cx="33128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CH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61" name="Rectangle 71">
              <a:extLst>
                <a:ext uri="{FF2B5EF4-FFF2-40B4-BE49-F238E27FC236}">
                  <a16:creationId xmlns:a16="http://schemas.microsoft.com/office/drawing/2014/main" id="{C1C67116-42DE-453C-A24D-3F1859DF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539" y="1438514"/>
              <a:ext cx="374035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181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62" name="Rectangle 72">
              <a:extLst>
                <a:ext uri="{FF2B5EF4-FFF2-40B4-BE49-F238E27FC236}">
                  <a16:creationId xmlns:a16="http://schemas.microsoft.com/office/drawing/2014/main" id="{2B1D65B9-10E4-4D1C-BB30-8FEDDDC39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037" y="1666097"/>
              <a:ext cx="26716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20 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63" name="Rectangle 73">
              <a:extLst>
                <a:ext uri="{FF2B5EF4-FFF2-40B4-BE49-F238E27FC236}">
                  <a16:creationId xmlns:a16="http://schemas.microsoft.com/office/drawing/2014/main" id="{988D7106-2C02-4B60-8AB5-7A68C8E2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435" y="1666097"/>
              <a:ext cx="395408" cy="2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25" b="0" kern="0" dirty="0">
                  <a:solidFill>
                    <a:srgbClr val="000000"/>
                  </a:solidFill>
                </a:rPr>
                <a:t>MHz</a:t>
              </a:r>
              <a:endParaRPr lang="en-US" alt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164" name="Line 74">
              <a:extLst>
                <a:ext uri="{FF2B5EF4-FFF2-40B4-BE49-F238E27FC236}">
                  <a16:creationId xmlns:a16="http://schemas.microsoft.com/office/drawing/2014/main" id="{4F1FF0FF-99CE-4460-8CA0-2D3B9E2F2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8138" y="1091455"/>
              <a:ext cx="0" cy="859117"/>
            </a:xfrm>
            <a:prstGeom prst="line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kumimoji="1" lang="en-US" sz="1350" kern="0" dirty="0">
                <a:solidFill>
                  <a:srgbClr val="000000"/>
                </a:solidFill>
              </a:endParaRPr>
            </a:p>
          </p:txBody>
        </p:sp>
        <p:sp>
          <p:nvSpPr>
            <p:cNvPr id="165" name="Line 75">
              <a:extLst>
                <a:ext uri="{FF2B5EF4-FFF2-40B4-BE49-F238E27FC236}">
                  <a16:creationId xmlns:a16="http://schemas.microsoft.com/office/drawing/2014/main" id="{DDCE4D62-8BE0-402F-9E3B-616CBE834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425" y="1091455"/>
              <a:ext cx="0" cy="861014"/>
            </a:xfrm>
            <a:prstGeom prst="line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kumimoji="1" lang="en-US" sz="1350" kern="0" dirty="0">
                <a:solidFill>
                  <a:srgbClr val="000000"/>
                </a:solidFill>
              </a:endParaRPr>
            </a:p>
          </p:txBody>
        </p:sp>
        <p:sp>
          <p:nvSpPr>
            <p:cNvPr id="166" name="Rectangle 78">
              <a:extLst>
                <a:ext uri="{FF2B5EF4-FFF2-40B4-BE49-F238E27FC236}">
                  <a16:creationId xmlns:a16="http://schemas.microsoft.com/office/drawing/2014/main" id="{4476F41A-350D-4721-B595-FFEBED22D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572" y="1146453"/>
              <a:ext cx="908370" cy="2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050" b="0" kern="0" dirty="0">
                  <a:solidFill>
                    <a:srgbClr val="000000"/>
                  </a:solidFill>
                </a:rPr>
                <a:t>5.850 GHz </a:t>
              </a:r>
              <a:endParaRPr lang="en-US" altLang="en-US" sz="1050" kern="0" dirty="0">
                <a:solidFill>
                  <a:srgbClr val="000000"/>
                </a:solidFill>
              </a:endParaRPr>
            </a:p>
          </p:txBody>
        </p:sp>
        <p:sp>
          <p:nvSpPr>
            <p:cNvPr id="167" name="Rectangle 78">
              <a:extLst>
                <a:ext uri="{FF2B5EF4-FFF2-40B4-BE49-F238E27FC236}">
                  <a16:creationId xmlns:a16="http://schemas.microsoft.com/office/drawing/2014/main" id="{E967338A-672E-45B2-A3CC-6752C6275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822" y="1155937"/>
              <a:ext cx="908369" cy="2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050" b="0" kern="0" dirty="0">
                  <a:solidFill>
                    <a:srgbClr val="000000"/>
                  </a:solidFill>
                </a:rPr>
                <a:t>5.925 GHz </a:t>
              </a:r>
              <a:endParaRPr lang="en-US" altLang="en-US" sz="105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9" name="Text Box 4">
            <a:extLst>
              <a:ext uri="{FF2B5EF4-FFF2-40B4-BE49-F238E27FC236}">
                <a16:creationId xmlns:a16="http://schemas.microsoft.com/office/drawing/2014/main" id="{89C9A58D-B034-4964-B072-CD9196DA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779" y="3402424"/>
            <a:ext cx="2319338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en-US" altLang="en-US" sz="1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Ch. 178: Control Channel</a:t>
            </a:r>
          </a:p>
        </p:txBody>
      </p:sp>
      <p:sp>
        <p:nvSpPr>
          <p:cNvPr id="200" name="AutoShape 5">
            <a:extLst>
              <a:ext uri="{FF2B5EF4-FFF2-40B4-BE49-F238E27FC236}">
                <a16:creationId xmlns:a16="http://schemas.microsoft.com/office/drawing/2014/main" id="{D0C507DD-8A9B-458B-8B3D-5ABB69DA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917" y="2617801"/>
            <a:ext cx="204788" cy="4191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kumimoji="0" lang="en-US" altLang="en-US" sz="9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1" name="AutoShape 6">
            <a:extLst>
              <a:ext uri="{FF2B5EF4-FFF2-40B4-BE49-F238E27FC236}">
                <a16:creationId xmlns:a16="http://schemas.microsoft.com/office/drawing/2014/main" id="{5CE0B9E5-886A-480C-82CA-0745CB2A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487" y="2618992"/>
            <a:ext cx="214313" cy="420291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kumimoji="0" lang="en-US" altLang="en-US" sz="9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2" name="Text Box 7">
            <a:extLst>
              <a:ext uri="{FF2B5EF4-FFF2-40B4-BE49-F238E27FC236}">
                <a16:creationId xmlns:a16="http://schemas.microsoft.com/office/drawing/2014/main" id="{6A20EB32-ED93-44A0-890E-17DD9139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49" y="3035711"/>
            <a:ext cx="1814513" cy="46166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en-US" altLang="en-US" sz="1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Ch. 184: High Power Public Safety</a:t>
            </a:r>
            <a:endParaRPr kumimoji="0" lang="en-US" altLang="ja-JP" sz="12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AutoShape 8">
            <a:extLst>
              <a:ext uri="{FF2B5EF4-FFF2-40B4-BE49-F238E27FC236}">
                <a16:creationId xmlns:a16="http://schemas.microsoft.com/office/drawing/2014/main" id="{F89FC0A9-3497-46E2-BF37-9E4B2D33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486" y="2617802"/>
            <a:ext cx="204788" cy="778669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kumimoji="0" lang="en-US" altLang="en-US" sz="9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" name="Text Box 28">
            <a:extLst>
              <a:ext uri="{FF2B5EF4-FFF2-40B4-BE49-F238E27FC236}">
                <a16:creationId xmlns:a16="http://schemas.microsoft.com/office/drawing/2014/main" id="{69AA6E6D-4A03-4CB5-BE3A-7C30E1B08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83" y="3033330"/>
            <a:ext cx="2951560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en-US" altLang="en-US" sz="1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Ch. 172: Collision Avoidance Safety</a:t>
            </a:r>
          </a:p>
        </p:txBody>
      </p:sp>
      <p:sp>
        <p:nvSpPr>
          <p:cNvPr id="11278" name="Line 29">
            <a:extLst>
              <a:ext uri="{FF2B5EF4-FFF2-40B4-BE49-F238E27FC236}">
                <a16:creationId xmlns:a16="http://schemas.microsoft.com/office/drawing/2014/main" id="{3D313A25-54EB-4EB7-8961-D76E13B9BC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5805" y="2699954"/>
            <a:ext cx="407194" cy="685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79" name="Line 30">
            <a:extLst>
              <a:ext uri="{FF2B5EF4-FFF2-40B4-BE49-F238E27FC236}">
                <a16:creationId xmlns:a16="http://schemas.microsoft.com/office/drawing/2014/main" id="{E8F5D79B-72EB-4BDB-87A3-03FF0328AB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3468" y="2671380"/>
            <a:ext cx="257175" cy="725091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80" name="Line 31">
            <a:extLst>
              <a:ext uri="{FF2B5EF4-FFF2-40B4-BE49-F238E27FC236}">
                <a16:creationId xmlns:a16="http://schemas.microsoft.com/office/drawing/2014/main" id="{2F5CE3CC-6955-4D71-8C97-3313F5201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2662" y="2699955"/>
            <a:ext cx="459581" cy="706041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81" name="Line 32">
            <a:extLst>
              <a:ext uri="{FF2B5EF4-FFF2-40B4-BE49-F238E27FC236}">
                <a16:creationId xmlns:a16="http://schemas.microsoft.com/office/drawing/2014/main" id="{A687BAE1-891F-44FA-A456-4E2F7A5BA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8355" y="2663044"/>
            <a:ext cx="266700" cy="74652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83" name="Left Brace 209">
            <a:extLst>
              <a:ext uri="{FF2B5EF4-FFF2-40B4-BE49-F238E27FC236}">
                <a16:creationId xmlns:a16="http://schemas.microsoft.com/office/drawing/2014/main" id="{393AB46E-5D80-43B4-A460-777D6F748AE6}"/>
              </a:ext>
            </a:extLst>
          </p:cNvPr>
          <p:cNvSpPr>
            <a:spLocks/>
          </p:cNvSpPr>
          <p:nvPr/>
        </p:nvSpPr>
        <p:spPr bwMode="auto">
          <a:xfrm>
            <a:off x="1458361" y="2952367"/>
            <a:ext cx="122634" cy="709613"/>
          </a:xfrm>
          <a:prstGeom prst="leftBrace">
            <a:avLst>
              <a:gd name="adj1" fmla="val 8305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900" b="0">
              <a:solidFill>
                <a:srgbClr val="000000"/>
              </a:solidFill>
            </a:endParaRPr>
          </a:p>
        </p:txBody>
      </p:sp>
      <p:sp>
        <p:nvSpPr>
          <p:cNvPr id="11284" name="TextBox 210">
            <a:extLst>
              <a:ext uri="{FF2B5EF4-FFF2-40B4-BE49-F238E27FC236}">
                <a16:creationId xmlns:a16="http://schemas.microsoft.com/office/drawing/2014/main" id="{A866A4B5-A34B-41CC-BB8B-2CC65F8E3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092" y="2609466"/>
            <a:ext cx="1252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 b="0">
                <a:solidFill>
                  <a:srgbClr val="000000"/>
                </a:solidFill>
              </a:rPr>
              <a:t>FCC DSRC Channel Designations</a:t>
            </a:r>
          </a:p>
        </p:txBody>
      </p:sp>
      <p:sp>
        <p:nvSpPr>
          <p:cNvPr id="11285" name="Freeform 211">
            <a:extLst>
              <a:ext uri="{FF2B5EF4-FFF2-40B4-BE49-F238E27FC236}">
                <a16:creationId xmlns:a16="http://schemas.microsoft.com/office/drawing/2014/main" id="{65F079EF-38E4-4396-AEE3-01623944C486}"/>
              </a:ext>
            </a:extLst>
          </p:cNvPr>
          <p:cNvSpPr>
            <a:spLocks/>
          </p:cNvSpPr>
          <p:nvPr/>
        </p:nvSpPr>
        <p:spPr bwMode="auto">
          <a:xfrm>
            <a:off x="1286911" y="2952366"/>
            <a:ext cx="122634" cy="300038"/>
          </a:xfrm>
          <a:custGeom>
            <a:avLst/>
            <a:gdLst>
              <a:gd name="T0" fmla="*/ 87751 w 163951"/>
              <a:gd name="T1" fmla="*/ 0 h 285750"/>
              <a:gd name="T2" fmla="*/ 2026 w 163951"/>
              <a:gd name="T3" fmla="*/ 266701 h 285750"/>
              <a:gd name="T4" fmla="*/ 163951 w 163951"/>
              <a:gd name="T5" fmla="*/ 400051 h 2857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951" h="285750">
                <a:moveTo>
                  <a:pt x="87751" y="0"/>
                </a:moveTo>
                <a:cubicBezTo>
                  <a:pt x="38538" y="71437"/>
                  <a:pt x="-10674" y="142875"/>
                  <a:pt x="2026" y="190500"/>
                </a:cubicBezTo>
                <a:cubicBezTo>
                  <a:pt x="14726" y="238125"/>
                  <a:pt x="89338" y="261937"/>
                  <a:pt x="163951" y="285750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6" name="Footer Placeholder 5">
            <a:extLst>
              <a:ext uri="{FF2B5EF4-FFF2-40B4-BE49-F238E27FC236}">
                <a16:creationId xmlns:a16="http://schemas.microsoft.com/office/drawing/2014/main" id="{94E753D4-B0FA-4523-8CF9-A76BA810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6794" y="6525344"/>
            <a:ext cx="1557157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  <p:sp>
        <p:nvSpPr>
          <p:cNvPr id="178" name="Slide Number Placeholder 4">
            <a:extLst>
              <a:ext uri="{FF2B5EF4-FFF2-40B4-BE49-F238E27FC236}">
                <a16:creationId xmlns:a16="http://schemas.microsoft.com/office/drawing/2014/main" id="{B3677509-4543-4E9B-B675-3103B6FD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2017" y="6475413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87" name="Date Placeholder 3">
            <a:extLst>
              <a:ext uri="{FF2B5EF4-FFF2-40B4-BE49-F238E27FC236}">
                <a16:creationId xmlns:a16="http://schemas.microsoft.com/office/drawing/2014/main" id="{C29CCEAA-F6AD-47D6-BDFB-86B2C606CE79}"/>
              </a:ext>
            </a:extLst>
          </p:cNvPr>
          <p:cNvSpPr txBox="1">
            <a:spLocks/>
          </p:cNvSpPr>
          <p:nvPr/>
        </p:nvSpPr>
        <p:spPr>
          <a:xfrm>
            <a:off x="605282" y="313016"/>
            <a:ext cx="1302422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Sept.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F0ED-56B9-4C99-93D5-269755B0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1609.4 Multi-Channel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6962-30D8-44AB-9FBF-2F1B9EE8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Sept. 2020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F2397-E07B-4E96-8F07-3EA29F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9E1E3-18F4-4BB5-BB6B-FB773B96C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John Kenney (Toyota ITL)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E7E0F-5197-4AD3-9671-F769F1B4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0" t="6951" r="16266" b="73100"/>
          <a:stretch/>
        </p:blipFill>
        <p:spPr>
          <a:xfrm>
            <a:off x="1835696" y="1836835"/>
            <a:ext cx="566706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1028-04F4-44EE-9D12-07BC9022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to MA-UNITDATA 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DA6F-BCFD-4781-B1BD-9F15E0D0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83804"/>
            <a:ext cx="7772400" cy="3548609"/>
          </a:xfrm>
        </p:spPr>
        <p:txBody>
          <a:bodyPr/>
          <a:lstStyle/>
          <a:p>
            <a:r>
              <a:rPr lang="en-US" b="0" dirty="0"/>
              <a:t>IEEE 1609.4 specified </a:t>
            </a:r>
            <a:r>
              <a:rPr lang="en-US" b="0" u="sng" dirty="0"/>
              <a:t>extended</a:t>
            </a:r>
            <a:r>
              <a:rPr lang="en-US" b="0" dirty="0"/>
              <a:t> versions of MA-UNITDATA</a:t>
            </a:r>
          </a:p>
          <a:p>
            <a:r>
              <a:rPr lang="en-US" b="0" dirty="0"/>
              <a:t>Ex: MA-</a:t>
            </a:r>
            <a:r>
              <a:rPr lang="en-US" b="0" dirty="0" err="1"/>
              <a:t>UNITDATAX.request</a:t>
            </a:r>
            <a:r>
              <a:rPr lang="en-US" b="0" dirty="0"/>
              <a:t>() adds five parameters:</a:t>
            </a:r>
          </a:p>
          <a:p>
            <a:pPr lvl="1"/>
            <a:r>
              <a:rPr lang="en-US" dirty="0"/>
              <a:t>Channel Identifier</a:t>
            </a:r>
          </a:p>
          <a:p>
            <a:pPr lvl="1"/>
            <a:r>
              <a:rPr lang="en-US" dirty="0"/>
              <a:t>Time Slot (for synchronous channel switching)</a:t>
            </a:r>
          </a:p>
          <a:p>
            <a:pPr lvl="1"/>
            <a:r>
              <a:rPr lang="en-US" dirty="0"/>
              <a:t>Data Rate</a:t>
            </a:r>
          </a:p>
          <a:p>
            <a:pPr lvl="1"/>
            <a:r>
              <a:rPr lang="en-US" dirty="0" err="1"/>
              <a:t>TxPwr_Level</a:t>
            </a:r>
            <a:endParaRPr lang="en-US" dirty="0"/>
          </a:p>
          <a:p>
            <a:pPr lvl="1"/>
            <a:r>
              <a:rPr lang="en-US" dirty="0" err="1"/>
              <a:t>ExpiryTime</a:t>
            </a:r>
            <a:endParaRPr lang="en-US" dirty="0"/>
          </a:p>
          <a:p>
            <a:r>
              <a:rPr lang="en-US" dirty="0"/>
              <a:t>IEEE 1609 WG agrees with 11-19-1982-00 that it is preferable to specify these parameters in IEEE 802.11 MA-</a:t>
            </a:r>
            <a:r>
              <a:rPr lang="en-US" dirty="0" err="1"/>
              <a:t>UNITDATA.request</a:t>
            </a:r>
            <a:r>
              <a:rPr lang="en-US" dirty="0"/>
              <a:t> primitive</a:t>
            </a:r>
          </a:p>
          <a:p>
            <a:pPr lvl="1"/>
            <a:r>
              <a:rPr lang="en-US" dirty="0"/>
              <a:t>11-19-1982-00 adds the parameters in the Radio Environment Request Vector (only used for OCB)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F775-DA26-40F4-952E-B3E106D1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9D8C3-ED79-4684-AFFF-D5D12A8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CCF25-B792-4D4B-811B-6B152BA3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423435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1028-04F4-44EE-9D12-07BC9022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Environment Request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DA6F-BCFD-4781-B1BD-9F15E0D0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83804"/>
            <a:ext cx="7772400" cy="3548609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0" dirty="0"/>
              <a:t>Parameters in vector, as per 11-19-1982-00</a:t>
            </a:r>
          </a:p>
          <a:p>
            <a:pPr lvl="0"/>
            <a:r>
              <a:rPr lang="en-GB" sz="1600" b="0" dirty="0"/>
              <a:t>MPDU format (legacy/NGV), </a:t>
            </a:r>
            <a:endParaRPr lang="en-US" sz="1600" b="0" dirty="0"/>
          </a:p>
          <a:p>
            <a:pPr lvl="0"/>
            <a:r>
              <a:rPr lang="en-GB" sz="1600" b="0" dirty="0"/>
              <a:t>data rate for transmission,</a:t>
            </a:r>
            <a:endParaRPr lang="en-US" sz="1600" b="0" dirty="0"/>
          </a:p>
          <a:p>
            <a:pPr lvl="0"/>
            <a:r>
              <a:rPr lang="en-GB" sz="1600" b="0" dirty="0"/>
              <a:t>MPDU coding (LDPC, etc.),</a:t>
            </a:r>
            <a:endParaRPr lang="en-US" sz="1600" b="0" dirty="0"/>
          </a:p>
          <a:p>
            <a:pPr lvl="0"/>
            <a:r>
              <a:rPr lang="en-GB" sz="1600" b="0" dirty="0"/>
              <a:t>number of spatial streams,</a:t>
            </a:r>
            <a:endParaRPr lang="en-US" sz="1600" b="0" dirty="0"/>
          </a:p>
          <a:p>
            <a:pPr lvl="0"/>
            <a:r>
              <a:rPr lang="en-GB" sz="1600" b="0" dirty="0"/>
              <a:t>permitted aggregation,</a:t>
            </a:r>
            <a:endParaRPr lang="en-US" sz="1600" b="0" dirty="0"/>
          </a:p>
          <a:p>
            <a:pPr lvl="0"/>
            <a:r>
              <a:rPr lang="en-GB" sz="1600" b="0" dirty="0"/>
              <a:t>number of repetitions,</a:t>
            </a:r>
            <a:endParaRPr lang="en-US" sz="1600" b="0" dirty="0"/>
          </a:p>
          <a:p>
            <a:pPr lvl="0"/>
            <a:r>
              <a:rPr lang="en-GB" sz="1600" b="0" dirty="0"/>
              <a:t>expiry time (milliseconds until the MSDU is discarded if still not </a:t>
            </a:r>
            <a:r>
              <a:rPr lang="en-GB" sz="1600" b="0" dirty="0" err="1"/>
              <a:t>transmited</a:t>
            </a:r>
            <a:r>
              <a:rPr lang="en-GB" sz="1600" b="0" dirty="0"/>
              <a:t>),</a:t>
            </a:r>
            <a:endParaRPr lang="en-US" sz="1600" b="0" dirty="0"/>
          </a:p>
          <a:p>
            <a:pPr lvl="0"/>
            <a:r>
              <a:rPr lang="en-GB" sz="1600" b="0" dirty="0"/>
              <a:t>frequency band,</a:t>
            </a:r>
            <a:endParaRPr lang="en-US" sz="1600" b="0" dirty="0"/>
          </a:p>
          <a:p>
            <a:pPr lvl="0"/>
            <a:r>
              <a:rPr lang="en-GB" sz="1600" b="0" dirty="0"/>
              <a:t>base channel and channel width,</a:t>
            </a:r>
            <a:endParaRPr lang="en-US" sz="1600" b="0" dirty="0"/>
          </a:p>
          <a:p>
            <a:pPr lvl="0"/>
            <a:r>
              <a:rPr lang="en-GB" sz="1600" b="0" dirty="0"/>
              <a:t>transmit power level.</a:t>
            </a: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F775-DA26-40F4-952E-B3E106D1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9D8C3-ED79-4684-AFFF-D5D12A8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CCF25-B792-4D4B-811B-6B152BA3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106DC-FFEC-4C4B-A187-36145E5ACE8C}"/>
              </a:ext>
            </a:extLst>
          </p:cNvPr>
          <p:cNvSpPr txBox="1"/>
          <p:nvPr/>
        </p:nvSpPr>
        <p:spPr>
          <a:xfrm>
            <a:off x="1331640" y="5085184"/>
            <a:ext cx="755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Allows MSDU to be enqueued for an inactive channel, for transmission after that channel becomes 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This parameter does NOT change an implementation’s active channel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0070C0"/>
                </a:solidFill>
              </a:rPr>
              <a:t>IEEE 1609 WG prefers that the channel information be included in the radio environment request and status vectors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BB31A35E-CF91-4B11-B2A0-F35A83FB1518}"/>
              </a:ext>
            </a:extLst>
          </p:cNvPr>
          <p:cNvSpPr/>
          <p:nvPr/>
        </p:nvSpPr>
        <p:spPr bwMode="auto">
          <a:xfrm flipH="1">
            <a:off x="3923928" y="4532752"/>
            <a:ext cx="1008112" cy="469205"/>
          </a:xfrm>
          <a:prstGeom prst="bentArrow">
            <a:avLst/>
          </a:prstGeom>
          <a:solidFill>
            <a:srgbClr val="FF3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40BA4-F271-4A94-8A48-A7C4F4643D32}"/>
              </a:ext>
            </a:extLst>
          </p:cNvPr>
          <p:cNvSpPr/>
          <p:nvPr/>
        </p:nvSpPr>
        <p:spPr bwMode="auto">
          <a:xfrm>
            <a:off x="971600" y="4486085"/>
            <a:ext cx="2880320" cy="264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9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1028-04F4-44EE-9D12-07BC9022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Environment Request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DA6F-BCFD-4781-B1BD-9F15E0D0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83804"/>
            <a:ext cx="7772400" cy="3548609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0" dirty="0"/>
              <a:t>Parameters in vector, as per 11-19-1982-00</a:t>
            </a:r>
          </a:p>
          <a:p>
            <a:pPr lvl="0"/>
            <a:r>
              <a:rPr lang="en-GB" sz="1600" b="0" dirty="0"/>
              <a:t>MPDU format (legacy/NGV), </a:t>
            </a:r>
            <a:endParaRPr lang="en-US" sz="1600" b="0" dirty="0"/>
          </a:p>
          <a:p>
            <a:pPr lvl="0"/>
            <a:r>
              <a:rPr lang="en-GB" sz="1600" b="0" dirty="0"/>
              <a:t>data rate for transmission,</a:t>
            </a:r>
            <a:endParaRPr lang="en-US" sz="1600" b="0" dirty="0"/>
          </a:p>
          <a:p>
            <a:pPr lvl="0"/>
            <a:r>
              <a:rPr lang="en-GB" sz="1600" b="0" dirty="0"/>
              <a:t>MPDU coding (LDPC, etc.),</a:t>
            </a:r>
            <a:endParaRPr lang="en-US" sz="1600" b="0" dirty="0"/>
          </a:p>
          <a:p>
            <a:pPr lvl="0"/>
            <a:r>
              <a:rPr lang="en-GB" sz="1600" b="0" dirty="0"/>
              <a:t>number of spatial streams,</a:t>
            </a:r>
            <a:endParaRPr lang="en-US" sz="1600" b="0" dirty="0"/>
          </a:p>
          <a:p>
            <a:pPr lvl="0"/>
            <a:r>
              <a:rPr lang="en-GB" sz="1600" b="0" dirty="0"/>
              <a:t>permitted aggregation,</a:t>
            </a:r>
            <a:endParaRPr lang="en-US" sz="1600" b="0" dirty="0"/>
          </a:p>
          <a:p>
            <a:pPr lvl="0"/>
            <a:r>
              <a:rPr lang="en-GB" sz="1600" b="0" dirty="0"/>
              <a:t>number of repetitions,</a:t>
            </a:r>
            <a:endParaRPr lang="en-US" sz="1600" b="0" dirty="0"/>
          </a:p>
          <a:p>
            <a:pPr lvl="0"/>
            <a:r>
              <a:rPr lang="en-GB" sz="1600" b="0" dirty="0"/>
              <a:t>expiry time (milliseconds until the MSDU is discarded if still not </a:t>
            </a:r>
            <a:r>
              <a:rPr lang="en-GB" sz="1600" b="0" dirty="0" err="1"/>
              <a:t>transmited</a:t>
            </a:r>
            <a:r>
              <a:rPr lang="en-GB" sz="1600" b="0" dirty="0"/>
              <a:t>),</a:t>
            </a:r>
            <a:endParaRPr lang="en-US" sz="1600" b="0" dirty="0"/>
          </a:p>
          <a:p>
            <a:pPr lvl="0"/>
            <a:r>
              <a:rPr lang="en-GB" sz="1600" b="0" dirty="0"/>
              <a:t>frequency band,</a:t>
            </a:r>
            <a:endParaRPr lang="en-US" sz="1600" b="0" dirty="0"/>
          </a:p>
          <a:p>
            <a:pPr lvl="0"/>
            <a:r>
              <a:rPr lang="en-GB" sz="1600" b="0" dirty="0"/>
              <a:t>base channel and channel width,</a:t>
            </a:r>
            <a:endParaRPr lang="en-US" sz="1600" b="0" dirty="0"/>
          </a:p>
          <a:p>
            <a:pPr lvl="0"/>
            <a:r>
              <a:rPr lang="en-GB" sz="1600" b="0" dirty="0"/>
              <a:t>transmit power level.</a:t>
            </a: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F775-DA26-40F4-952E-B3E106D1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9D8C3-ED79-4684-AFFF-D5D12A8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CCF25-B792-4D4B-811B-6B152BA3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106DC-FFEC-4C4B-A187-36145E5ACE8C}"/>
              </a:ext>
            </a:extLst>
          </p:cNvPr>
          <p:cNvSpPr txBox="1"/>
          <p:nvPr/>
        </p:nvSpPr>
        <p:spPr>
          <a:xfrm>
            <a:off x="1346357" y="5048016"/>
            <a:ext cx="755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“Each EDCAF shall maintain a </a:t>
            </a:r>
            <a:r>
              <a:rPr lang="en-US" sz="1800" dirty="0" err="1">
                <a:solidFill>
                  <a:srgbClr val="FF3300"/>
                </a:solidFill>
              </a:rPr>
              <a:t>backoff</a:t>
            </a:r>
            <a:r>
              <a:rPr lang="en-US" sz="1800" dirty="0">
                <a:solidFill>
                  <a:srgbClr val="FF3300"/>
                </a:solidFill>
              </a:rPr>
              <a:t> timer” </a:t>
            </a:r>
            <a:r>
              <a:rPr lang="en-US" sz="1400" dirty="0">
                <a:solidFill>
                  <a:srgbClr val="FF3300"/>
                </a:solidFill>
              </a:rPr>
              <a:t>(IEEE 802.11-2016 Clause 10.22.2.4)</a:t>
            </a:r>
            <a:endParaRPr lang="en-US" sz="1800" dirty="0">
              <a:solidFill>
                <a:srgbClr val="FF33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0070C0"/>
                </a:solidFill>
              </a:rPr>
              <a:t>IEEE 1609 WG prefers that when an MSDU reaches its expiry time and is discarded, the </a:t>
            </a:r>
            <a:r>
              <a:rPr lang="en-US" sz="1800" b="1" i="1" dirty="0" err="1">
                <a:solidFill>
                  <a:srgbClr val="0070C0"/>
                </a:solidFill>
              </a:rPr>
              <a:t>backoff</a:t>
            </a:r>
            <a:r>
              <a:rPr lang="en-US" sz="1800" b="1" i="1" dirty="0">
                <a:solidFill>
                  <a:srgbClr val="0070C0"/>
                </a:solidFill>
              </a:rPr>
              <a:t> timer of the associated EDCAF is unchanged. It should not be reinitialized with a new timer value, even if the discarded MSDU was head-of-line in the EDCA queue.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40BA4-F271-4A94-8A48-A7C4F4643D32}"/>
              </a:ext>
            </a:extLst>
          </p:cNvPr>
          <p:cNvSpPr/>
          <p:nvPr/>
        </p:nvSpPr>
        <p:spPr bwMode="auto">
          <a:xfrm>
            <a:off x="1043608" y="3867684"/>
            <a:ext cx="6480720" cy="264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A4E2072F-EBBA-4D25-9170-00C1AC720887}"/>
              </a:ext>
            </a:extLst>
          </p:cNvPr>
          <p:cNvSpPr/>
          <p:nvPr/>
        </p:nvSpPr>
        <p:spPr bwMode="auto">
          <a:xfrm>
            <a:off x="4572000" y="4212354"/>
            <a:ext cx="216024" cy="777880"/>
          </a:xfrm>
          <a:prstGeom prst="upArrow">
            <a:avLst/>
          </a:prstGeom>
          <a:solidFill>
            <a:srgbClr val="FF3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1028-04F4-44EE-9D12-07BC9022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DA6F-BCFD-4781-B1BD-9F15E0D0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83804"/>
            <a:ext cx="7772400" cy="3548609"/>
          </a:xfrm>
        </p:spPr>
        <p:txBody>
          <a:bodyPr/>
          <a:lstStyle/>
          <a:p>
            <a:pPr marL="0" lvl="0" indent="0">
              <a:buNone/>
            </a:pPr>
            <a:endParaRPr lang="en-GB" sz="1800" b="0" dirty="0"/>
          </a:p>
          <a:p>
            <a:r>
              <a:rPr lang="en-US" sz="1800" i="1" dirty="0">
                <a:solidFill>
                  <a:srgbClr val="0070C0"/>
                </a:solidFill>
              </a:rPr>
              <a:t>IEEE 1609 WG prefers that the channel information be included in the radio environment request and status vectors</a:t>
            </a:r>
          </a:p>
          <a:p>
            <a:endParaRPr lang="en-US" sz="1800" i="1" dirty="0">
              <a:solidFill>
                <a:srgbClr val="0070C0"/>
              </a:solidFill>
            </a:endParaRPr>
          </a:p>
          <a:p>
            <a:r>
              <a:rPr lang="en-US" sz="1800" i="1" dirty="0">
                <a:solidFill>
                  <a:srgbClr val="0070C0"/>
                </a:solidFill>
              </a:rPr>
              <a:t>IEEE 1609 WG prefers that when an MSDU reaches its expiry time and is discarded, the </a:t>
            </a:r>
            <a:r>
              <a:rPr lang="en-US" sz="1800" i="1" dirty="0" err="1">
                <a:solidFill>
                  <a:srgbClr val="0070C0"/>
                </a:solidFill>
              </a:rPr>
              <a:t>backoff</a:t>
            </a:r>
            <a:r>
              <a:rPr lang="en-US" sz="1800" i="1" dirty="0">
                <a:solidFill>
                  <a:srgbClr val="0070C0"/>
                </a:solidFill>
              </a:rPr>
              <a:t> timer of the associated EDCAF is unchanged. It should not be reinitialized with a new timer value, even if the discarded MSDU was head-of-line in the EDCA queue.</a:t>
            </a:r>
          </a:p>
          <a:p>
            <a:pPr marL="0" indent="0">
              <a:buNone/>
            </a:pPr>
            <a:endParaRPr lang="en-US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F775-DA26-40F4-952E-B3E106D1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Sept.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9D8C3-ED79-4684-AFFF-D5D12A8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CCF25-B792-4D4B-811B-6B152BA3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John Kenney (Toyota ITL)</a:t>
            </a:r>
          </a:p>
        </p:txBody>
      </p:sp>
    </p:spTree>
    <p:extLst>
      <p:ext uri="{BB962C8B-B14F-4D97-AF65-F5344CB8AC3E}">
        <p14:creationId xmlns:p14="http://schemas.microsoft.com/office/powerpoint/2010/main" val="1481988787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DACBECF39248A95105300D20A15C" ma:contentTypeVersion="13" ma:contentTypeDescription="Create a new document." ma:contentTypeScope="" ma:versionID="6979ecba6efb270135feedc849c26d99">
  <xsd:schema xmlns:xsd="http://www.w3.org/2001/XMLSchema" xmlns:xs="http://www.w3.org/2001/XMLSchema" xmlns:p="http://schemas.microsoft.com/office/2006/metadata/properties" xmlns:ns3="89c283c4-cbc7-413e-ac26-d156f776c237" xmlns:ns4="1da4ff72-b090-4d0c-8b8a-85494fa293ed" targetNamespace="http://schemas.microsoft.com/office/2006/metadata/properties" ma:root="true" ma:fieldsID="2ac6e571015666c15390ad09e8a91f99" ns3:_="" ns4:_="">
    <xsd:import namespace="89c283c4-cbc7-413e-ac26-d156f776c237"/>
    <xsd:import namespace="1da4ff72-b090-4d0c-8b8a-85494fa293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283c4-cbc7-413e-ac26-d156f776c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4ff72-b090-4d0c-8b8a-85494fa293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78A5E-FBB4-4E3F-A769-3A57A0CBC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283c4-cbc7-413e-ac26-d156f776c237"/>
    <ds:schemaRef ds:uri="1da4ff72-b090-4d0c-8b8a-85494fa29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7CFBA6-1DFF-45FB-88E9-462C1114F8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CDAD2-D5D8-4164-9556-661411F20C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57990</TotalTime>
  <Words>804</Words>
  <Application>Microsoft Office PowerPoint</Application>
  <PresentationFormat>On-screen Show (4:3)</PresentationFormat>
  <Paragraphs>148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802-11-Submission</vt:lpstr>
      <vt:lpstr>Microsoft Word 97 - 2003 Document</vt:lpstr>
      <vt:lpstr>IEEE 1609 WG feedback on 802.11bd D0.3</vt:lpstr>
      <vt:lpstr>Abstract</vt:lpstr>
      <vt:lpstr>Background</vt:lpstr>
      <vt:lpstr>Current US 5.9 GHz band</vt:lpstr>
      <vt:lpstr>IEEE 1609.4 Multi-Channel Architecture</vt:lpstr>
      <vt:lpstr>Improvement to MA-UNITDATA primitives</vt:lpstr>
      <vt:lpstr>Radio Environment Request Vector</vt:lpstr>
      <vt:lpstr>Radio Environment Request Vector</vt:lpstr>
      <vt:lpstr>Summary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Closing Report 2013-01</dc:title>
  <dc:creator>Clint Chaplin</dc:creator>
  <cp:lastModifiedBy>John Kenney (TNA)</cp:lastModifiedBy>
  <cp:revision>976</cp:revision>
  <cp:lastPrinted>2014-09-03T01:53:39Z</cp:lastPrinted>
  <dcterms:created xsi:type="dcterms:W3CDTF">2004-12-02T14:01:45Z</dcterms:created>
  <dcterms:modified xsi:type="dcterms:W3CDTF">2020-09-08T05:49:32Z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0x0101009535DACBECF39248A95105300D20A15C</vt:lpwstr>
  </property>
</Properties>
</file>