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3"/>
  </p:notesMasterIdLst>
  <p:handoutMasterIdLst>
    <p:handoutMasterId r:id="rId14"/>
  </p:handoutMasterIdLst>
  <p:sldIdLst>
    <p:sldId id="403" r:id="rId5"/>
    <p:sldId id="405" r:id="rId6"/>
    <p:sldId id="406" r:id="rId7"/>
    <p:sldId id="409" r:id="rId8"/>
    <p:sldId id="410" r:id="rId9"/>
    <p:sldId id="413" r:id="rId10"/>
    <p:sldId id="414" r:id="rId11"/>
    <p:sldId id="411"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DEF120-ECFB-46F2-AEB3-A2077A4D6C13}" v="11" dt="2020-09-04T01:12:52.2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6357" autoAdjust="0"/>
  </p:normalViewPr>
  <p:slideViewPr>
    <p:cSldViewPr>
      <p:cViewPr varScale="1">
        <p:scale>
          <a:sx n="102" d="100"/>
          <a:sy n="102" d="100"/>
        </p:scale>
        <p:origin x="78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dirty="0">
                <a:ln>
                  <a:noFill/>
                </a:ln>
                <a:solidFill>
                  <a:schemeClr val="tx1"/>
                </a:solidFill>
                <a:effectLst/>
                <a:uLnTx/>
                <a:uFillTx/>
                <a:latin typeface="Times New Roman" pitchFamily="16" charset="0"/>
                <a:ea typeface="MS Gothic" charset="-128"/>
                <a:cs typeface="+mn-cs"/>
              </a:rPr>
              <a:t>1399</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cid:image002.png@01CF1805.46D6A950"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487488" y="685800"/>
            <a:ext cx="950505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Joint C-SR and C-OFDMA M-AP Transmission</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2020-09-03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927560957"/>
              </p:ext>
            </p:extLst>
          </p:nvPr>
        </p:nvGraphicFramePr>
        <p:xfrm>
          <a:off x="2206625" y="3259138"/>
          <a:ext cx="8769350" cy="3262312"/>
        </p:xfrm>
        <a:graphic>
          <a:graphicData uri="http://schemas.openxmlformats.org/presentationml/2006/ole">
            <mc:AlternateContent xmlns:mc="http://schemas.openxmlformats.org/markup-compatibility/2006">
              <mc:Choice xmlns:v="urn:schemas-microsoft-com:vml" Requires="v">
                <p:oleObj spid="_x0000_s1026" name="Document" r:id="rId4" imgW="8362886" imgH="3103683" progId="Word.Document.8">
                  <p:embed/>
                </p:oleObj>
              </mc:Choice>
              <mc:Fallback>
                <p:oleObj name="Document" r:id="rId4" imgW="8362886" imgH="3103683"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6625" y="3259138"/>
                        <a:ext cx="8769350" cy="3262312"/>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FA52-4CAB-4DFE-9B74-08A07830EDF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F3CC650-4DDA-4034-9D85-3D8543B13F4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Spatial reuse (SR) was introduced in 802.11ax</a:t>
            </a:r>
          </a:p>
          <a:p>
            <a:pPr lvl="1">
              <a:buFont typeface="Arial" panose="020B0604020202020204" pitchFamily="34" charset="0"/>
              <a:buChar char="•"/>
            </a:pPr>
            <a:r>
              <a:rPr lang="en-US" dirty="0"/>
              <a:t>Improving spectral efficiency in scenarios with highly dense networks</a:t>
            </a:r>
          </a:p>
          <a:p>
            <a:pPr lvl="1">
              <a:buFont typeface="Arial" panose="020B0604020202020204" pitchFamily="34" charset="0"/>
              <a:buChar char="•"/>
            </a:pPr>
            <a:r>
              <a:rPr lang="en-US" dirty="0"/>
              <a:t>A passive scheme, based on RSSI measurement of OBSS signals</a:t>
            </a:r>
          </a:p>
          <a:p>
            <a:pPr>
              <a:buFont typeface="Arial" panose="020B0604020202020204" pitchFamily="34" charset="0"/>
              <a:buChar char="•"/>
            </a:pPr>
            <a:r>
              <a:rPr lang="en-US" dirty="0" err="1"/>
              <a:t>TGbe</a:t>
            </a:r>
            <a:r>
              <a:rPr lang="en-US" dirty="0"/>
              <a:t> has agreed on multiple M-AP coordinated transmission schemes</a:t>
            </a:r>
          </a:p>
          <a:p>
            <a:pPr lvl="1">
              <a:buFont typeface="Arial" panose="020B0604020202020204" pitchFamily="34" charset="0"/>
              <a:buChar char="•"/>
            </a:pPr>
            <a:r>
              <a:rPr lang="en-US" dirty="0"/>
              <a:t>Coordinated spatial reuse (C-SR) operation [Motion 123] </a:t>
            </a:r>
          </a:p>
          <a:p>
            <a:pPr lvl="1">
              <a:buFont typeface="Arial" panose="020B0604020202020204" pitchFamily="34" charset="0"/>
              <a:buChar char="•"/>
            </a:pPr>
            <a:r>
              <a:rPr lang="en-US" dirty="0"/>
              <a:t>Coordinated OFDMA (C-OFDMA) [Motion 60]</a:t>
            </a:r>
          </a:p>
          <a:p>
            <a:pPr lvl="1">
              <a:buFont typeface="Arial" panose="020B0604020202020204" pitchFamily="34" charset="0"/>
              <a:buChar char="•"/>
            </a:pPr>
            <a:r>
              <a:rPr lang="en-US" dirty="0"/>
              <a:t>Coordinated Beamforming (C-BF) [Motion 112]</a:t>
            </a:r>
          </a:p>
          <a:p>
            <a:pPr lvl="1">
              <a:buFont typeface="Arial" panose="020B0604020202020204" pitchFamily="34" charset="0"/>
              <a:buChar char="•"/>
            </a:pPr>
            <a:r>
              <a:rPr lang="en-US" dirty="0"/>
              <a:t>Joint Transmission (JT) [Motion 111]</a:t>
            </a:r>
          </a:p>
          <a:p>
            <a:pPr>
              <a:buFont typeface="Arial" panose="020B0604020202020204" pitchFamily="34" charset="0"/>
              <a:buChar char="•"/>
            </a:pPr>
            <a:r>
              <a:rPr lang="en-US" dirty="0"/>
              <a:t>In this contribution we discuss the benefit of using C-SR jointly with other coordination scheme, e.g., C-OFDMA</a:t>
            </a:r>
          </a:p>
        </p:txBody>
      </p:sp>
      <p:sp>
        <p:nvSpPr>
          <p:cNvPr id="4" name="Slide Number Placeholder 3">
            <a:extLst>
              <a:ext uri="{FF2B5EF4-FFF2-40B4-BE49-F238E27FC236}">
                <a16:creationId xmlns:a16="http://schemas.microsoft.com/office/drawing/2014/main" id="{23E494CC-7377-4053-BBC6-6DEE7B7BEA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6561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07FF-BB0B-45B2-A477-E111A05DF57C}"/>
              </a:ext>
            </a:extLst>
          </p:cNvPr>
          <p:cNvSpPr>
            <a:spLocks noGrp="1"/>
          </p:cNvSpPr>
          <p:nvPr>
            <p:ph type="title"/>
          </p:nvPr>
        </p:nvSpPr>
        <p:spPr/>
        <p:txBody>
          <a:bodyPr/>
          <a:lstStyle/>
          <a:p>
            <a:r>
              <a:rPr lang="en-US" dirty="0"/>
              <a:t>Spatial Reuse in Coordinated M-AP </a:t>
            </a:r>
          </a:p>
        </p:txBody>
      </p:sp>
      <p:sp>
        <p:nvSpPr>
          <p:cNvPr id="3" name="Content Placeholder 2">
            <a:extLst>
              <a:ext uri="{FF2B5EF4-FFF2-40B4-BE49-F238E27FC236}">
                <a16:creationId xmlns:a16="http://schemas.microsoft.com/office/drawing/2014/main" id="{2FDBF78B-8844-4105-86FB-8F018B1994EF}"/>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There have been multiple contributions on coordinated spatial reuse [1-4]</a:t>
            </a:r>
          </a:p>
          <a:p>
            <a:pPr lvl="1">
              <a:buFont typeface="Arial" panose="020B0604020202020204" pitchFamily="34" charset="0"/>
              <a:buChar char="•"/>
            </a:pPr>
            <a:r>
              <a:rPr lang="en-US" dirty="0"/>
              <a:t>Provide basic ideas for actively reusing the RF spectrum with manageable interference</a:t>
            </a:r>
          </a:p>
          <a:p>
            <a:pPr lvl="1">
              <a:buFont typeface="Arial" panose="020B0604020202020204" pitchFamily="34" charset="0"/>
              <a:buChar char="•"/>
            </a:pPr>
            <a:r>
              <a:rPr lang="en-US" dirty="0"/>
              <a:t>Require measurements (e.g., RSSI) within and across BSSs</a:t>
            </a:r>
          </a:p>
          <a:p>
            <a:pPr lvl="1">
              <a:buFont typeface="Arial" panose="020B0604020202020204" pitchFamily="34" charset="0"/>
              <a:buChar char="•"/>
            </a:pPr>
            <a:r>
              <a:rPr lang="en-US" dirty="0"/>
              <a:t>Require synchronized exchange of those measurements among APs in an “AP candidate set” </a:t>
            </a:r>
          </a:p>
          <a:p>
            <a:pPr>
              <a:buFont typeface="Arial" panose="020B0604020202020204" pitchFamily="34" charset="0"/>
              <a:buChar char="•"/>
            </a:pPr>
            <a:r>
              <a:rPr lang="en-US" dirty="0"/>
              <a:t>Similarity with other M-AP coordination schemes</a:t>
            </a:r>
          </a:p>
          <a:p>
            <a:pPr lvl="1">
              <a:buFont typeface="Arial" panose="020B0604020202020204" pitchFamily="34" charset="0"/>
              <a:buChar char="•"/>
            </a:pPr>
            <a:r>
              <a:rPr lang="en-US" dirty="0"/>
              <a:t>Measurement exchange among APs</a:t>
            </a:r>
          </a:p>
          <a:p>
            <a:pPr lvl="1">
              <a:buFont typeface="Arial" panose="020B0604020202020204" pitchFamily="34" charset="0"/>
              <a:buChar char="•"/>
            </a:pPr>
            <a:r>
              <a:rPr lang="en-US" dirty="0"/>
              <a:t>Synchronized/organized operation within a TXOP</a:t>
            </a:r>
          </a:p>
          <a:p>
            <a:pPr>
              <a:buFont typeface="Arial" panose="020B0604020202020204" pitchFamily="34" charset="0"/>
              <a:buChar char="•"/>
            </a:pPr>
            <a:r>
              <a:rPr lang="en-US" dirty="0"/>
              <a:t>Among M-AP coordination schemes C-SR can be viewed as part of other schemes</a:t>
            </a:r>
          </a:p>
          <a:p>
            <a:pPr lvl="1">
              <a:buFont typeface="Arial" panose="020B0604020202020204" pitchFamily="34" charset="0"/>
              <a:buChar char="•"/>
            </a:pPr>
            <a:r>
              <a:rPr lang="en-US" dirty="0"/>
              <a:t>Given the availability of “connections” among APs, it can be jointly deployed with other schemes</a:t>
            </a:r>
          </a:p>
          <a:p>
            <a:pPr lvl="2">
              <a:buFont typeface="Arial" panose="020B0604020202020204" pitchFamily="34" charset="0"/>
              <a:buChar char="•"/>
            </a:pPr>
            <a:r>
              <a:rPr lang="en-US" dirty="0"/>
              <a:t>E.g., Coordinated beamforming/null steering [6] and C-OFDMA (this contribution)</a:t>
            </a:r>
          </a:p>
        </p:txBody>
      </p:sp>
      <p:sp>
        <p:nvSpPr>
          <p:cNvPr id="4" name="Slide Number Placeholder 3">
            <a:extLst>
              <a:ext uri="{FF2B5EF4-FFF2-40B4-BE49-F238E27FC236}">
                <a16:creationId xmlns:a16="http://schemas.microsoft.com/office/drawing/2014/main" id="{9E2E7284-B881-4F54-B286-9EE14187F8D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7293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FF29-A85C-4272-B90B-905D05A406E3}"/>
              </a:ext>
            </a:extLst>
          </p:cNvPr>
          <p:cNvSpPr>
            <a:spLocks noGrp="1"/>
          </p:cNvSpPr>
          <p:nvPr>
            <p:ph type="title"/>
          </p:nvPr>
        </p:nvSpPr>
        <p:spPr>
          <a:xfrm>
            <a:off x="263352" y="548457"/>
            <a:ext cx="8873596" cy="654967"/>
          </a:xfrm>
        </p:spPr>
        <p:txBody>
          <a:bodyPr/>
          <a:lstStyle/>
          <a:p>
            <a:r>
              <a:rPr lang="en-US" dirty="0"/>
              <a:t>C-OFDMA with C-SR</a:t>
            </a:r>
          </a:p>
        </p:txBody>
      </p:sp>
      <p:sp>
        <p:nvSpPr>
          <p:cNvPr id="3" name="Content Placeholder 2">
            <a:extLst>
              <a:ext uri="{FF2B5EF4-FFF2-40B4-BE49-F238E27FC236}">
                <a16:creationId xmlns:a16="http://schemas.microsoft.com/office/drawing/2014/main" id="{ED233466-BCB8-4FD1-98B4-663F94DAA7F6}"/>
              </a:ext>
            </a:extLst>
          </p:cNvPr>
          <p:cNvSpPr>
            <a:spLocks noGrp="1"/>
          </p:cNvSpPr>
          <p:nvPr>
            <p:ph idx="1"/>
          </p:nvPr>
        </p:nvSpPr>
        <p:spPr>
          <a:xfrm>
            <a:off x="903362" y="1340768"/>
            <a:ext cx="7295999" cy="4559424"/>
          </a:xfrm>
        </p:spPr>
        <p:txBody>
          <a:bodyPr/>
          <a:lstStyle/>
          <a:p>
            <a:pPr>
              <a:buFont typeface="Arial" panose="020B0604020202020204" pitchFamily="34" charset="0"/>
              <a:buChar char="•"/>
            </a:pPr>
            <a:r>
              <a:rPr lang="en-US" sz="2000" b="0" dirty="0"/>
              <a:t>In the basic C-OFDMA, if a sub-channel (or an RU) is occupied by one AP, other APs in the AP candidate set can’t use it to maintain perfect orthogonality in frequency domain – zero inter-BSS interference</a:t>
            </a:r>
          </a:p>
          <a:p>
            <a:pPr>
              <a:buFont typeface="Arial" panose="020B0604020202020204" pitchFamily="34" charset="0"/>
              <a:buChar char="•"/>
            </a:pPr>
            <a:r>
              <a:rPr lang="en-US" sz="2000" b="0" dirty="0"/>
              <a:t>However, perfect zero interference is not necessary, as long as certain SNR level can be achieved for a desired MCS level, which provides opportunity for spatial reuse </a:t>
            </a:r>
          </a:p>
          <a:p>
            <a:pPr>
              <a:buFont typeface="Arial" panose="020B0604020202020204" pitchFamily="34" charset="0"/>
              <a:buChar char="•"/>
            </a:pPr>
            <a:r>
              <a:rPr lang="en-US" sz="2000" b="0" dirty="0"/>
              <a:t>In M-AP scenario, the “SR coverage” of APs may have many different pattens in terms of number of (or which) other APs that can transmit at the same time  (See figures on the right)</a:t>
            </a:r>
          </a:p>
          <a:p>
            <a:pPr lvl="1">
              <a:buFont typeface="Arial" panose="020B0604020202020204" pitchFamily="34" charset="0"/>
              <a:buChar char="•"/>
            </a:pPr>
            <a:r>
              <a:rPr lang="en-US" sz="1800" dirty="0"/>
              <a:t>D</a:t>
            </a:r>
            <a:r>
              <a:rPr lang="en-US" sz="1800" b="0" dirty="0"/>
              <a:t>epending on Tx power, required MCS level, relative distances among APs, RF radiation pattern etc.   </a:t>
            </a:r>
          </a:p>
          <a:p>
            <a:pPr lvl="1">
              <a:buFont typeface="Arial" panose="020B0604020202020204" pitchFamily="34" charset="0"/>
              <a:buChar char="•"/>
            </a:pPr>
            <a:r>
              <a:rPr lang="en-US" sz="1800" dirty="0"/>
              <a:t>Spatially reusable area can be very large</a:t>
            </a:r>
          </a:p>
          <a:p>
            <a:pPr>
              <a:buFont typeface="Arial" panose="020B0604020202020204" pitchFamily="34" charset="0"/>
              <a:buChar char="•"/>
            </a:pPr>
            <a:r>
              <a:rPr lang="en-US" sz="2000" b="0" dirty="0"/>
              <a:t>Therefore, when C-OFDMA is enabled, combining it with SR could enhance overall system throughput performance </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C22691A-32FF-4734-A4CD-6E897A5C66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C1AA6E4C-554B-4CF4-B0D7-DFAC5516F745}"/>
              </a:ext>
            </a:extLst>
          </p:cNvPr>
          <p:cNvPicPr>
            <a:picLocks noChangeAspect="1"/>
          </p:cNvPicPr>
          <p:nvPr/>
        </p:nvPicPr>
        <p:blipFill>
          <a:blip r:embed="rId2"/>
          <a:stretch>
            <a:fillRect/>
          </a:stretch>
        </p:blipFill>
        <p:spPr>
          <a:xfrm>
            <a:off x="8328248" y="691586"/>
            <a:ext cx="3312367" cy="2472663"/>
          </a:xfrm>
          <a:prstGeom prst="rect">
            <a:avLst/>
          </a:prstGeom>
        </p:spPr>
      </p:pic>
      <p:pic>
        <p:nvPicPr>
          <p:cNvPr id="9" name="Picture 8">
            <a:extLst>
              <a:ext uri="{FF2B5EF4-FFF2-40B4-BE49-F238E27FC236}">
                <a16:creationId xmlns:a16="http://schemas.microsoft.com/office/drawing/2014/main" id="{AED95082-E2D5-4EDB-89A2-07A408FCEFFA}"/>
              </a:ext>
            </a:extLst>
          </p:cNvPr>
          <p:cNvPicPr>
            <a:picLocks noChangeAspect="1"/>
          </p:cNvPicPr>
          <p:nvPr/>
        </p:nvPicPr>
        <p:blipFill>
          <a:blip r:embed="rId3"/>
          <a:stretch>
            <a:fillRect/>
          </a:stretch>
        </p:blipFill>
        <p:spPr>
          <a:xfrm>
            <a:off x="8428380" y="3116578"/>
            <a:ext cx="3312367" cy="2472662"/>
          </a:xfrm>
          <a:prstGeom prst="rect">
            <a:avLst/>
          </a:prstGeom>
        </p:spPr>
      </p:pic>
      <p:sp>
        <p:nvSpPr>
          <p:cNvPr id="11" name="TextBox 10">
            <a:extLst>
              <a:ext uri="{FF2B5EF4-FFF2-40B4-BE49-F238E27FC236}">
                <a16:creationId xmlns:a16="http://schemas.microsoft.com/office/drawing/2014/main" id="{622352CB-6BD0-4BB9-A4CF-6A8E897DA4B6}"/>
              </a:ext>
            </a:extLst>
          </p:cNvPr>
          <p:cNvSpPr txBox="1"/>
          <p:nvPr/>
        </p:nvSpPr>
        <p:spPr>
          <a:xfrm>
            <a:off x="8616280" y="5514290"/>
            <a:ext cx="3224599" cy="1169551"/>
          </a:xfrm>
          <a:prstGeom prst="rect">
            <a:avLst/>
          </a:prstGeom>
          <a:noFill/>
        </p:spPr>
        <p:txBody>
          <a:bodyPr wrap="square" rtlCol="0">
            <a:spAutoFit/>
          </a:bodyPr>
          <a:lstStyle/>
          <a:p>
            <a:pPr marL="285750" indent="-285750">
              <a:buFont typeface="Courier New" panose="02070309020205020404" pitchFamily="49" charset="0"/>
              <a:buChar char="o"/>
            </a:pPr>
            <a:r>
              <a:rPr lang="en-US" sz="1400" i="1" dirty="0">
                <a:solidFill>
                  <a:schemeClr val="tx1"/>
                </a:solidFill>
              </a:rPr>
              <a:t>“</a:t>
            </a:r>
            <a:r>
              <a:rPr lang="en-US" sz="1400" i="1" dirty="0" err="1">
                <a:solidFill>
                  <a:schemeClr val="tx1"/>
                </a:solidFill>
              </a:rPr>
              <a:t>sr</a:t>
            </a:r>
            <a:r>
              <a:rPr lang="en-US" sz="1400" i="1" dirty="0">
                <a:solidFill>
                  <a:schemeClr val="tx1"/>
                </a:solidFill>
              </a:rPr>
              <a:t> = x” </a:t>
            </a:r>
            <a:r>
              <a:rPr lang="en-US" sz="1400" dirty="0">
                <a:solidFill>
                  <a:schemeClr val="tx1"/>
                </a:solidFill>
              </a:rPr>
              <a:t>means </a:t>
            </a:r>
            <a:r>
              <a:rPr lang="en-US" sz="1400" i="1" dirty="0">
                <a:solidFill>
                  <a:schemeClr val="tx1"/>
                </a:solidFill>
              </a:rPr>
              <a:t>x</a:t>
            </a:r>
            <a:r>
              <a:rPr lang="en-US" sz="1400" dirty="0">
                <a:solidFill>
                  <a:schemeClr val="tx1"/>
                </a:solidFill>
              </a:rPr>
              <a:t> other APs can Tx at the same time</a:t>
            </a:r>
          </a:p>
          <a:p>
            <a:pPr marL="285750" indent="-285750">
              <a:buFont typeface="Courier New" panose="02070309020205020404" pitchFamily="49" charset="0"/>
              <a:buChar char="o"/>
            </a:pPr>
            <a:r>
              <a:rPr lang="en-US" sz="1400" dirty="0">
                <a:solidFill>
                  <a:schemeClr val="tx1"/>
                </a:solidFill>
              </a:rPr>
              <a:t>AP Tx power = 20dBm</a:t>
            </a:r>
          </a:p>
          <a:p>
            <a:pPr marL="285750" indent="-285750">
              <a:buFont typeface="Courier New" panose="02070309020205020404" pitchFamily="49" charset="0"/>
              <a:buChar char="o"/>
            </a:pPr>
            <a:r>
              <a:rPr lang="en-US" sz="1400" dirty="0">
                <a:solidFill>
                  <a:schemeClr val="tx1"/>
                </a:solidFill>
              </a:rPr>
              <a:t>AWGN only, PL model [5]</a:t>
            </a:r>
          </a:p>
          <a:p>
            <a:pPr marL="285750" indent="-285750">
              <a:buFont typeface="Courier New" panose="02070309020205020404" pitchFamily="49" charset="0"/>
              <a:buChar char="o"/>
            </a:pPr>
            <a:endParaRPr lang="en-US" sz="1400" dirty="0">
              <a:solidFill>
                <a:schemeClr val="tx1"/>
              </a:solidFill>
            </a:endParaRPr>
          </a:p>
        </p:txBody>
      </p:sp>
    </p:spTree>
    <p:extLst>
      <p:ext uri="{BB962C8B-B14F-4D97-AF65-F5344CB8AC3E}">
        <p14:creationId xmlns:p14="http://schemas.microsoft.com/office/powerpoint/2010/main" val="83806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F3166-C0F5-4F73-974F-21CCC75DF343}"/>
              </a:ext>
            </a:extLst>
          </p:cNvPr>
          <p:cNvSpPr>
            <a:spLocks noGrp="1"/>
          </p:cNvSpPr>
          <p:nvPr>
            <p:ph type="title"/>
          </p:nvPr>
        </p:nvSpPr>
        <p:spPr>
          <a:xfrm>
            <a:off x="965200" y="613439"/>
            <a:ext cx="10361084" cy="559665"/>
          </a:xfrm>
        </p:spPr>
        <p:txBody>
          <a:bodyPr/>
          <a:lstStyle/>
          <a:p>
            <a:r>
              <a:rPr lang="en-US" dirty="0"/>
              <a:t>System Level Simulation </a:t>
            </a:r>
          </a:p>
        </p:txBody>
      </p:sp>
      <p:sp>
        <p:nvSpPr>
          <p:cNvPr id="3" name="Content Placeholder 2">
            <a:extLst>
              <a:ext uri="{FF2B5EF4-FFF2-40B4-BE49-F238E27FC236}">
                <a16:creationId xmlns:a16="http://schemas.microsoft.com/office/drawing/2014/main" id="{BEA2CBF3-E4CD-435F-81BC-49DA6AD89DB4}"/>
              </a:ext>
            </a:extLst>
          </p:cNvPr>
          <p:cNvSpPr>
            <a:spLocks noGrp="1"/>
          </p:cNvSpPr>
          <p:nvPr>
            <p:ph idx="1"/>
          </p:nvPr>
        </p:nvSpPr>
        <p:spPr>
          <a:xfrm>
            <a:off x="914401" y="1124744"/>
            <a:ext cx="7917903" cy="4969671"/>
          </a:xfrm>
        </p:spPr>
        <p:txBody>
          <a:bodyPr/>
          <a:lstStyle/>
          <a:p>
            <a:pPr>
              <a:buFont typeface="Arial" panose="020B0604020202020204" pitchFamily="34" charset="0"/>
              <a:buChar char="•"/>
            </a:pPr>
            <a:r>
              <a:rPr lang="en-US" dirty="0"/>
              <a:t>Simulation setup [5]</a:t>
            </a:r>
          </a:p>
          <a:p>
            <a:pPr lvl="1">
              <a:buFont typeface="Arial" panose="020B0604020202020204" pitchFamily="34" charset="0"/>
              <a:buChar char="•"/>
            </a:pPr>
            <a:r>
              <a:rPr lang="en-US" dirty="0"/>
              <a:t>Scenario: Office space</a:t>
            </a:r>
          </a:p>
          <a:p>
            <a:pPr lvl="2">
              <a:buFont typeface="Arial" panose="020B0604020202020204" pitchFamily="34" charset="0"/>
              <a:buChar char="•"/>
            </a:pPr>
            <a:r>
              <a:rPr lang="en-US" dirty="0"/>
              <a:t>4 APs on 3m high ceiling</a:t>
            </a:r>
          </a:p>
          <a:p>
            <a:pPr lvl="1">
              <a:buFont typeface="Arial" panose="020B0604020202020204" pitchFamily="34" charset="0"/>
              <a:buChar char="•"/>
            </a:pPr>
            <a:r>
              <a:rPr lang="en-US" dirty="0"/>
              <a:t>Tx power from each AP: 20dBm, omni directional</a:t>
            </a:r>
          </a:p>
          <a:p>
            <a:pPr lvl="1">
              <a:buFont typeface="Arial" panose="020B0604020202020204" pitchFamily="34" charset="0"/>
              <a:buChar char="•"/>
            </a:pPr>
            <a:r>
              <a:rPr lang="en-US" dirty="0"/>
              <a:t>Pathloss model</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PL(d) = 40.05 + 20*log10(fc/2.4) + 20*log10(min(d,10)) + (d&gt;10) * 35*log10(d/10)</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fc = 5GHz </a:t>
            </a:r>
          </a:p>
          <a:p>
            <a:pPr lvl="1">
              <a:buFont typeface="Arial" panose="020B0604020202020204" pitchFamily="34" charset="0"/>
              <a:buChar char="•"/>
            </a:pPr>
            <a:r>
              <a:rPr lang="en-US" dirty="0"/>
              <a:t>AWGN channel, NF = 7 dB</a:t>
            </a:r>
          </a:p>
          <a:p>
            <a:pPr lvl="1">
              <a:buFont typeface="Arial" panose="020B0604020202020204" pitchFamily="34" charset="0"/>
              <a:buChar char="•"/>
            </a:pPr>
            <a:r>
              <a:rPr lang="en-US" dirty="0"/>
              <a:t>Total 80MHz channel bandwidth with 4×20MHz RUs</a:t>
            </a:r>
          </a:p>
          <a:p>
            <a:pPr lvl="1">
              <a:buFont typeface="Arial" panose="020B0604020202020204" pitchFamily="34" charset="0"/>
              <a:buChar char="•"/>
            </a:pPr>
            <a:r>
              <a:rPr lang="en-US" dirty="0"/>
              <a:t>DL transmission</a:t>
            </a:r>
          </a:p>
          <a:p>
            <a:pPr>
              <a:buFont typeface="Arial" panose="020B0604020202020204" pitchFamily="34" charset="0"/>
              <a:buChar char="•"/>
            </a:pPr>
            <a:r>
              <a:rPr lang="en-US" dirty="0"/>
              <a:t>Assumptions</a:t>
            </a:r>
          </a:p>
          <a:p>
            <a:pPr lvl="1">
              <a:buFont typeface="Arial" panose="020B0604020202020204" pitchFamily="34" charset="0"/>
              <a:buChar char="•"/>
            </a:pPr>
            <a:r>
              <a:rPr lang="en-US" dirty="0"/>
              <a:t>Traffic Type: Full Buffer</a:t>
            </a:r>
          </a:p>
          <a:p>
            <a:pPr lvl="1">
              <a:buFont typeface="Arial" panose="020B0604020202020204" pitchFamily="34" charset="0"/>
              <a:buChar char="•"/>
            </a:pPr>
            <a:r>
              <a:rPr lang="en-US" dirty="0"/>
              <a:t>A scheduler manages resource usage @ the sharing AP</a:t>
            </a:r>
          </a:p>
          <a:p>
            <a:pPr lvl="1">
              <a:buFont typeface="Arial" panose="020B0604020202020204" pitchFamily="34" charset="0"/>
              <a:buChar char="•"/>
            </a:pPr>
            <a:r>
              <a:rPr lang="en-US" dirty="0"/>
              <a:t>Each AP randomly selects 2 associated STAs before scheduling </a:t>
            </a:r>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F63CCD90-05A8-464E-8242-560F0475E70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Picture 4">
            <a:extLst>
              <a:ext uri="{FF2B5EF4-FFF2-40B4-BE49-F238E27FC236}">
                <a16:creationId xmlns:a16="http://schemas.microsoft.com/office/drawing/2014/main" id="{8E7304AD-DC8B-43DF-8A6C-F7D1932DF9C7}"/>
              </a:ext>
            </a:extLst>
          </p:cNvPr>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760296" y="1271165"/>
            <a:ext cx="3210649" cy="2845696"/>
          </a:xfrm>
          <a:prstGeom prst="rect">
            <a:avLst/>
          </a:prstGeom>
          <a:noFill/>
          <a:ln>
            <a:noFill/>
          </a:ln>
        </p:spPr>
      </p:pic>
      <p:cxnSp>
        <p:nvCxnSpPr>
          <p:cNvPr id="7" name="Straight Arrow Connector 6">
            <a:extLst>
              <a:ext uri="{FF2B5EF4-FFF2-40B4-BE49-F238E27FC236}">
                <a16:creationId xmlns:a16="http://schemas.microsoft.com/office/drawing/2014/main" id="{9012523B-7E40-48D4-88C7-796FA0AA23C7}"/>
              </a:ext>
            </a:extLst>
          </p:cNvPr>
          <p:cNvCxnSpPr>
            <a:cxnSpLocks/>
          </p:cNvCxnSpPr>
          <p:nvPr/>
        </p:nvCxnSpPr>
        <p:spPr bwMode="auto">
          <a:xfrm>
            <a:off x="8760296" y="2673124"/>
            <a:ext cx="3312368"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9E65F62B-23B4-4625-9078-EC564EFD0918}"/>
              </a:ext>
            </a:extLst>
          </p:cNvPr>
          <p:cNvCxnSpPr>
            <a:cxnSpLocks/>
          </p:cNvCxnSpPr>
          <p:nvPr/>
        </p:nvCxnSpPr>
        <p:spPr bwMode="auto">
          <a:xfrm flipV="1">
            <a:off x="10383727" y="980728"/>
            <a:ext cx="0" cy="31361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pic>
        <p:nvPicPr>
          <p:cNvPr id="12" name="Picture 11">
            <a:extLst>
              <a:ext uri="{FF2B5EF4-FFF2-40B4-BE49-F238E27FC236}">
                <a16:creationId xmlns:a16="http://schemas.microsoft.com/office/drawing/2014/main" id="{5733F49A-1461-431A-A2F4-A2E00D9CB2EA}"/>
              </a:ext>
            </a:extLst>
          </p:cNvPr>
          <p:cNvPicPr>
            <a:picLocks noChangeAspect="1"/>
          </p:cNvPicPr>
          <p:nvPr/>
        </p:nvPicPr>
        <p:blipFill>
          <a:blip r:embed="rId4"/>
          <a:stretch>
            <a:fillRect/>
          </a:stretch>
        </p:blipFill>
        <p:spPr>
          <a:xfrm>
            <a:off x="9208455" y="2311591"/>
            <a:ext cx="118670" cy="218601"/>
          </a:xfrm>
          <a:prstGeom prst="rect">
            <a:avLst/>
          </a:prstGeom>
        </p:spPr>
      </p:pic>
      <p:pic>
        <p:nvPicPr>
          <p:cNvPr id="13" name="Picture 12">
            <a:extLst>
              <a:ext uri="{FF2B5EF4-FFF2-40B4-BE49-F238E27FC236}">
                <a16:creationId xmlns:a16="http://schemas.microsoft.com/office/drawing/2014/main" id="{C62B11B3-F4CB-4620-9247-F2010C08A4BE}"/>
              </a:ext>
            </a:extLst>
          </p:cNvPr>
          <p:cNvPicPr>
            <a:picLocks noChangeAspect="1"/>
          </p:cNvPicPr>
          <p:nvPr/>
        </p:nvPicPr>
        <p:blipFill>
          <a:blip r:embed="rId4"/>
          <a:stretch>
            <a:fillRect/>
          </a:stretch>
        </p:blipFill>
        <p:spPr>
          <a:xfrm>
            <a:off x="9408368" y="1628800"/>
            <a:ext cx="118670" cy="218601"/>
          </a:xfrm>
          <a:prstGeom prst="rect">
            <a:avLst/>
          </a:prstGeom>
        </p:spPr>
      </p:pic>
      <p:pic>
        <p:nvPicPr>
          <p:cNvPr id="14" name="Picture 13">
            <a:extLst>
              <a:ext uri="{FF2B5EF4-FFF2-40B4-BE49-F238E27FC236}">
                <a16:creationId xmlns:a16="http://schemas.microsoft.com/office/drawing/2014/main" id="{6AA8F35B-1AFF-4747-9779-6F6D08EBEE86}"/>
              </a:ext>
            </a:extLst>
          </p:cNvPr>
          <p:cNvPicPr>
            <a:picLocks noChangeAspect="1"/>
          </p:cNvPicPr>
          <p:nvPr/>
        </p:nvPicPr>
        <p:blipFill>
          <a:blip r:embed="rId4"/>
          <a:stretch>
            <a:fillRect/>
          </a:stretch>
        </p:blipFill>
        <p:spPr>
          <a:xfrm>
            <a:off x="10009778" y="3570439"/>
            <a:ext cx="118670" cy="218601"/>
          </a:xfrm>
          <a:prstGeom prst="rect">
            <a:avLst/>
          </a:prstGeom>
        </p:spPr>
      </p:pic>
      <p:pic>
        <p:nvPicPr>
          <p:cNvPr id="15" name="Picture 14">
            <a:extLst>
              <a:ext uri="{FF2B5EF4-FFF2-40B4-BE49-F238E27FC236}">
                <a16:creationId xmlns:a16="http://schemas.microsoft.com/office/drawing/2014/main" id="{61C1AE0F-F662-445D-9CF9-A652E76A752D}"/>
              </a:ext>
            </a:extLst>
          </p:cNvPr>
          <p:cNvPicPr>
            <a:picLocks noChangeAspect="1"/>
          </p:cNvPicPr>
          <p:nvPr/>
        </p:nvPicPr>
        <p:blipFill>
          <a:blip r:embed="rId4"/>
          <a:stretch>
            <a:fillRect/>
          </a:stretch>
        </p:blipFill>
        <p:spPr>
          <a:xfrm>
            <a:off x="9560768" y="2887648"/>
            <a:ext cx="118670" cy="218601"/>
          </a:xfrm>
          <a:prstGeom prst="rect">
            <a:avLst/>
          </a:prstGeom>
        </p:spPr>
      </p:pic>
      <p:pic>
        <p:nvPicPr>
          <p:cNvPr id="16" name="Picture 15">
            <a:extLst>
              <a:ext uri="{FF2B5EF4-FFF2-40B4-BE49-F238E27FC236}">
                <a16:creationId xmlns:a16="http://schemas.microsoft.com/office/drawing/2014/main" id="{ED84D49A-FBBB-4CC6-975E-8CD4F6F4E0D8}"/>
              </a:ext>
            </a:extLst>
          </p:cNvPr>
          <p:cNvPicPr>
            <a:picLocks noChangeAspect="1"/>
          </p:cNvPicPr>
          <p:nvPr/>
        </p:nvPicPr>
        <p:blipFill>
          <a:blip r:embed="rId4"/>
          <a:stretch>
            <a:fillRect/>
          </a:stretch>
        </p:blipFill>
        <p:spPr>
          <a:xfrm>
            <a:off x="10538079" y="1832251"/>
            <a:ext cx="118670" cy="218601"/>
          </a:xfrm>
          <a:prstGeom prst="rect">
            <a:avLst/>
          </a:prstGeom>
        </p:spPr>
      </p:pic>
      <p:pic>
        <p:nvPicPr>
          <p:cNvPr id="17" name="Picture 16">
            <a:extLst>
              <a:ext uri="{FF2B5EF4-FFF2-40B4-BE49-F238E27FC236}">
                <a16:creationId xmlns:a16="http://schemas.microsoft.com/office/drawing/2014/main" id="{B050F756-ACE0-469F-AF50-225B924722B7}"/>
              </a:ext>
            </a:extLst>
          </p:cNvPr>
          <p:cNvPicPr>
            <a:picLocks noChangeAspect="1"/>
          </p:cNvPicPr>
          <p:nvPr/>
        </p:nvPicPr>
        <p:blipFill>
          <a:blip r:embed="rId4"/>
          <a:stretch>
            <a:fillRect/>
          </a:stretch>
        </p:blipFill>
        <p:spPr>
          <a:xfrm>
            <a:off x="11496600" y="2349300"/>
            <a:ext cx="118670" cy="218601"/>
          </a:xfrm>
          <a:prstGeom prst="rect">
            <a:avLst/>
          </a:prstGeom>
        </p:spPr>
      </p:pic>
      <p:pic>
        <p:nvPicPr>
          <p:cNvPr id="18" name="Picture 17">
            <a:extLst>
              <a:ext uri="{FF2B5EF4-FFF2-40B4-BE49-F238E27FC236}">
                <a16:creationId xmlns:a16="http://schemas.microsoft.com/office/drawing/2014/main" id="{22CA049C-4EF5-4FEF-A2F3-7EB7F50FB67A}"/>
              </a:ext>
            </a:extLst>
          </p:cNvPr>
          <p:cNvPicPr>
            <a:picLocks noChangeAspect="1"/>
          </p:cNvPicPr>
          <p:nvPr/>
        </p:nvPicPr>
        <p:blipFill>
          <a:blip r:embed="rId4"/>
          <a:stretch>
            <a:fillRect/>
          </a:stretch>
        </p:blipFill>
        <p:spPr>
          <a:xfrm>
            <a:off x="11477895" y="3595234"/>
            <a:ext cx="118670" cy="218601"/>
          </a:xfrm>
          <a:prstGeom prst="rect">
            <a:avLst/>
          </a:prstGeom>
        </p:spPr>
      </p:pic>
      <p:pic>
        <p:nvPicPr>
          <p:cNvPr id="19" name="Picture 18">
            <a:extLst>
              <a:ext uri="{FF2B5EF4-FFF2-40B4-BE49-F238E27FC236}">
                <a16:creationId xmlns:a16="http://schemas.microsoft.com/office/drawing/2014/main" id="{8040296E-5963-4FAA-94B8-A1E0EC795D8F}"/>
              </a:ext>
            </a:extLst>
          </p:cNvPr>
          <p:cNvPicPr>
            <a:picLocks noChangeAspect="1"/>
          </p:cNvPicPr>
          <p:nvPr/>
        </p:nvPicPr>
        <p:blipFill>
          <a:blip r:embed="rId4"/>
          <a:stretch>
            <a:fillRect/>
          </a:stretch>
        </p:blipFill>
        <p:spPr>
          <a:xfrm>
            <a:off x="10546064" y="2767274"/>
            <a:ext cx="118670" cy="218601"/>
          </a:xfrm>
          <a:prstGeom prst="rect">
            <a:avLst/>
          </a:prstGeom>
        </p:spPr>
      </p:pic>
      <p:sp>
        <p:nvSpPr>
          <p:cNvPr id="20" name="Rectangle 19">
            <a:extLst>
              <a:ext uri="{FF2B5EF4-FFF2-40B4-BE49-F238E27FC236}">
                <a16:creationId xmlns:a16="http://schemas.microsoft.com/office/drawing/2014/main" id="{05012868-E91D-4AA2-8878-C1619612B91E}"/>
              </a:ext>
            </a:extLst>
          </p:cNvPr>
          <p:cNvSpPr/>
          <p:nvPr/>
        </p:nvSpPr>
        <p:spPr bwMode="auto">
          <a:xfrm>
            <a:off x="8946622"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RU</a:t>
            </a:r>
          </a:p>
        </p:txBody>
      </p:sp>
      <p:sp>
        <p:nvSpPr>
          <p:cNvPr id="21" name="Rectangle 20">
            <a:extLst>
              <a:ext uri="{FF2B5EF4-FFF2-40B4-BE49-F238E27FC236}">
                <a16:creationId xmlns:a16="http://schemas.microsoft.com/office/drawing/2014/main" id="{399E2897-228E-4CF7-895F-78A7379B44BC}"/>
              </a:ext>
            </a:extLst>
          </p:cNvPr>
          <p:cNvSpPr/>
          <p:nvPr/>
        </p:nvSpPr>
        <p:spPr bwMode="auto">
          <a:xfrm>
            <a:off x="9702703"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2" name="Rectangle 21">
            <a:extLst>
              <a:ext uri="{FF2B5EF4-FFF2-40B4-BE49-F238E27FC236}">
                <a16:creationId xmlns:a16="http://schemas.microsoft.com/office/drawing/2014/main" id="{F6999C8A-6B62-4072-8CB0-A25D6D259515}"/>
              </a:ext>
            </a:extLst>
          </p:cNvPr>
          <p:cNvSpPr/>
          <p:nvPr/>
        </p:nvSpPr>
        <p:spPr bwMode="auto">
          <a:xfrm>
            <a:off x="1045878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3" name="Rectangle 22">
            <a:extLst>
              <a:ext uri="{FF2B5EF4-FFF2-40B4-BE49-F238E27FC236}">
                <a16:creationId xmlns:a16="http://schemas.microsoft.com/office/drawing/2014/main" id="{89A4CDAB-1CB3-4F7A-BD32-BF205FA62942}"/>
              </a:ext>
            </a:extLst>
          </p:cNvPr>
          <p:cNvSpPr/>
          <p:nvPr/>
        </p:nvSpPr>
        <p:spPr bwMode="auto">
          <a:xfrm>
            <a:off x="1121486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cxnSp>
        <p:nvCxnSpPr>
          <p:cNvPr id="25" name="Straight Connector 24">
            <a:extLst>
              <a:ext uri="{FF2B5EF4-FFF2-40B4-BE49-F238E27FC236}">
                <a16:creationId xmlns:a16="http://schemas.microsoft.com/office/drawing/2014/main" id="{52E4E475-8871-4826-B834-65D74512A59C}"/>
              </a:ext>
            </a:extLst>
          </p:cNvPr>
          <p:cNvCxnSpPr>
            <a:cxnSpLocks/>
          </p:cNvCxnSpPr>
          <p:nvPr/>
        </p:nvCxnSpPr>
        <p:spPr bwMode="auto">
          <a:xfrm flipV="1">
            <a:off x="8946622" y="4923007"/>
            <a:ext cx="0" cy="7382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D8705CF6-A2E6-498D-A924-540F1D164536}"/>
              </a:ext>
            </a:extLst>
          </p:cNvPr>
          <p:cNvCxnSpPr>
            <a:cxnSpLocks/>
            <a:stCxn id="23" idx="3"/>
          </p:cNvCxnSpPr>
          <p:nvPr/>
        </p:nvCxnSpPr>
        <p:spPr bwMode="auto">
          <a:xfrm flipV="1">
            <a:off x="11970945" y="4923007"/>
            <a:ext cx="0" cy="33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a:extLst>
              <a:ext uri="{FF2B5EF4-FFF2-40B4-BE49-F238E27FC236}">
                <a16:creationId xmlns:a16="http://schemas.microsoft.com/office/drawing/2014/main" id="{654D905D-2917-4611-85B5-1D021B94D725}"/>
              </a:ext>
            </a:extLst>
          </p:cNvPr>
          <p:cNvCxnSpPr/>
          <p:nvPr/>
        </p:nvCxnSpPr>
        <p:spPr bwMode="auto">
          <a:xfrm>
            <a:off x="8946622" y="4995015"/>
            <a:ext cx="302432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38A68271-1CC1-4953-82E4-B10BC872755B}"/>
              </a:ext>
            </a:extLst>
          </p:cNvPr>
          <p:cNvSpPr txBox="1"/>
          <p:nvPr/>
        </p:nvSpPr>
        <p:spPr>
          <a:xfrm>
            <a:off x="10080743" y="4718016"/>
            <a:ext cx="858825" cy="276999"/>
          </a:xfrm>
          <a:prstGeom prst="rect">
            <a:avLst/>
          </a:prstGeom>
          <a:noFill/>
        </p:spPr>
        <p:txBody>
          <a:bodyPr wrap="none" rtlCol="0">
            <a:spAutoFit/>
          </a:bodyPr>
          <a:lstStyle/>
          <a:p>
            <a:r>
              <a:rPr lang="en-US" sz="1200" dirty="0">
                <a:solidFill>
                  <a:schemeClr val="tx1"/>
                </a:solidFill>
              </a:rPr>
              <a:t>80MHz</a:t>
            </a:r>
          </a:p>
        </p:txBody>
      </p:sp>
      <p:cxnSp>
        <p:nvCxnSpPr>
          <p:cNvPr id="10" name="Straight Connector 9">
            <a:extLst>
              <a:ext uri="{FF2B5EF4-FFF2-40B4-BE49-F238E27FC236}">
                <a16:creationId xmlns:a16="http://schemas.microsoft.com/office/drawing/2014/main" id="{7D502798-09C0-46A2-BDA4-5AF87AC52062}"/>
              </a:ext>
            </a:extLst>
          </p:cNvPr>
          <p:cNvCxnSpPr>
            <a:stCxn id="21" idx="1"/>
          </p:cNvCxnSpPr>
          <p:nvPr/>
        </p:nvCxnSpPr>
        <p:spPr bwMode="auto">
          <a:xfrm>
            <a:off x="9702703" y="5260687"/>
            <a:ext cx="0" cy="40056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Arrow Connector 23">
            <a:extLst>
              <a:ext uri="{FF2B5EF4-FFF2-40B4-BE49-F238E27FC236}">
                <a16:creationId xmlns:a16="http://schemas.microsoft.com/office/drawing/2014/main" id="{F60378BE-5580-4FFD-817C-E3DF395DD457}"/>
              </a:ext>
            </a:extLst>
          </p:cNvPr>
          <p:cNvCxnSpPr>
            <a:cxnSpLocks/>
          </p:cNvCxnSpPr>
          <p:nvPr/>
        </p:nvCxnSpPr>
        <p:spPr bwMode="auto">
          <a:xfrm>
            <a:off x="8946622" y="5589240"/>
            <a:ext cx="75608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D9E80BAC-C64F-487A-8249-3BE432B9A21F}"/>
              </a:ext>
            </a:extLst>
          </p:cNvPr>
          <p:cNvSpPr txBox="1"/>
          <p:nvPr/>
        </p:nvSpPr>
        <p:spPr>
          <a:xfrm>
            <a:off x="9038290" y="5676018"/>
            <a:ext cx="654346" cy="276999"/>
          </a:xfrm>
          <a:prstGeom prst="rect">
            <a:avLst/>
          </a:prstGeom>
          <a:noFill/>
        </p:spPr>
        <p:txBody>
          <a:bodyPr wrap="none" rtlCol="0">
            <a:spAutoFit/>
          </a:bodyPr>
          <a:lstStyle/>
          <a:p>
            <a:r>
              <a:rPr lang="en-US" sz="1200" dirty="0">
                <a:solidFill>
                  <a:schemeClr val="tx1"/>
                </a:solidFill>
              </a:rPr>
              <a:t>20MHz</a:t>
            </a:r>
          </a:p>
        </p:txBody>
      </p:sp>
    </p:spTree>
    <p:extLst>
      <p:ext uri="{BB962C8B-B14F-4D97-AF65-F5344CB8AC3E}">
        <p14:creationId xmlns:p14="http://schemas.microsoft.com/office/powerpoint/2010/main" val="326914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BE02-487E-41DD-9BCB-1D8073D457B2}"/>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D43C79C3-8DE2-4D89-956B-3BF7A333FC4C}"/>
              </a:ext>
            </a:extLst>
          </p:cNvPr>
          <p:cNvSpPr>
            <a:spLocks noGrp="1"/>
          </p:cNvSpPr>
          <p:nvPr>
            <p:ph idx="1"/>
          </p:nvPr>
        </p:nvSpPr>
        <p:spPr>
          <a:xfrm>
            <a:off x="6240015" y="1981201"/>
            <a:ext cx="5035469" cy="4113213"/>
          </a:xfrm>
        </p:spPr>
        <p:txBody>
          <a:bodyPr/>
          <a:lstStyle/>
          <a:p>
            <a:pPr>
              <a:buFont typeface="Arial" panose="020B0604020202020204" pitchFamily="34" charset="0"/>
              <a:buChar char="•"/>
            </a:pPr>
            <a:r>
              <a:rPr lang="en-US" dirty="0"/>
              <a:t>In C-OFDMA case, all STAs can use MCS9 in this example</a:t>
            </a:r>
          </a:p>
          <a:p>
            <a:pPr>
              <a:buFont typeface="Arial" panose="020B0604020202020204" pitchFamily="34" charset="0"/>
              <a:buChar char="•"/>
            </a:pPr>
            <a:r>
              <a:rPr lang="en-US" dirty="0"/>
              <a:t>Up to 25% improvement in total throughput (@median) if C-SR is added on top of C-OFDMA</a:t>
            </a:r>
          </a:p>
          <a:p>
            <a:pPr>
              <a:buFont typeface="Arial" panose="020B0604020202020204" pitchFamily="34" charset="0"/>
              <a:buChar char="•"/>
            </a:pPr>
            <a:r>
              <a:rPr lang="en-US" dirty="0"/>
              <a:t>The sub-optimal solution (low overhead) can also provide improvement (~12% @median)</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6D9F4FD-CF4E-4F25-978F-03C1EE09E86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7" name="Picture 6">
            <a:extLst>
              <a:ext uri="{FF2B5EF4-FFF2-40B4-BE49-F238E27FC236}">
                <a16:creationId xmlns:a16="http://schemas.microsoft.com/office/drawing/2014/main" id="{67AFADB0-AC09-4575-B7CD-DA8B3408F1FB}"/>
              </a:ext>
            </a:extLst>
          </p:cNvPr>
          <p:cNvPicPr>
            <a:picLocks noChangeAspect="1"/>
          </p:cNvPicPr>
          <p:nvPr/>
        </p:nvPicPr>
        <p:blipFill>
          <a:blip r:embed="rId2"/>
          <a:stretch>
            <a:fillRect/>
          </a:stretch>
        </p:blipFill>
        <p:spPr>
          <a:xfrm>
            <a:off x="776957" y="1628800"/>
            <a:ext cx="5368785" cy="4007766"/>
          </a:xfrm>
          <a:prstGeom prst="rect">
            <a:avLst/>
          </a:prstGeom>
        </p:spPr>
      </p:pic>
      <p:sp>
        <p:nvSpPr>
          <p:cNvPr id="6" name="TextBox 5">
            <a:extLst>
              <a:ext uri="{FF2B5EF4-FFF2-40B4-BE49-F238E27FC236}">
                <a16:creationId xmlns:a16="http://schemas.microsoft.com/office/drawing/2014/main" id="{7ECAF516-045C-47F4-8D81-2B1B60B02483}"/>
              </a:ext>
            </a:extLst>
          </p:cNvPr>
          <p:cNvSpPr txBox="1"/>
          <p:nvPr/>
        </p:nvSpPr>
        <p:spPr>
          <a:xfrm>
            <a:off x="1439429" y="5763602"/>
            <a:ext cx="4493538" cy="830997"/>
          </a:xfrm>
          <a:prstGeom prst="rect">
            <a:avLst/>
          </a:prstGeom>
          <a:noFill/>
        </p:spPr>
        <p:txBody>
          <a:bodyPr wrap="none" rtlCol="0">
            <a:spAutoFit/>
          </a:bodyPr>
          <a:lstStyle/>
          <a:p>
            <a:r>
              <a:rPr lang="en-US" sz="1600" dirty="0">
                <a:solidFill>
                  <a:schemeClr val="tx1"/>
                </a:solidFill>
              </a:rPr>
              <a:t>opt: Exhaustive search in {SR per RU, MCS} space</a:t>
            </a:r>
          </a:p>
          <a:p>
            <a:r>
              <a:rPr lang="en-US" sz="1600" dirty="0">
                <a:solidFill>
                  <a:schemeClr val="tx1"/>
                </a:solidFill>
              </a:rPr>
              <a:t>sub-opt: Limited measurements and feedback </a:t>
            </a:r>
          </a:p>
          <a:p>
            <a:endParaRPr lang="en-US" sz="1600" dirty="0">
              <a:solidFill>
                <a:schemeClr val="tx1"/>
              </a:solidFill>
            </a:endParaRPr>
          </a:p>
        </p:txBody>
      </p:sp>
    </p:spTree>
    <p:extLst>
      <p:ext uri="{BB962C8B-B14F-4D97-AF65-F5344CB8AC3E}">
        <p14:creationId xmlns:p14="http://schemas.microsoft.com/office/powerpoint/2010/main" val="3533839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23F5-C732-4665-8739-DFBD9F21638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2B1A2DD-B02D-42E6-9C5A-BD118ED8DC14}"/>
              </a:ext>
            </a:extLst>
          </p:cNvPr>
          <p:cNvSpPr>
            <a:spLocks noGrp="1"/>
          </p:cNvSpPr>
          <p:nvPr>
            <p:ph idx="1"/>
          </p:nvPr>
        </p:nvSpPr>
        <p:spPr/>
        <p:txBody>
          <a:bodyPr/>
          <a:lstStyle/>
          <a:p>
            <a:pPr>
              <a:buFont typeface="Arial" panose="020B0604020202020204" pitchFamily="34" charset="0"/>
              <a:buChar char="•"/>
            </a:pPr>
            <a:r>
              <a:rPr lang="en-US" dirty="0"/>
              <a:t>C-SR can be considered as part of other coordinated Tx schemes in M-AP framework</a:t>
            </a:r>
          </a:p>
          <a:p>
            <a:pPr>
              <a:buFont typeface="Arial" panose="020B0604020202020204" pitchFamily="34" charset="0"/>
              <a:buChar char="•"/>
            </a:pPr>
            <a:r>
              <a:rPr lang="en-US" dirty="0"/>
              <a:t>Joint C-SR and C-OFDMA can improved overall system throughput and spectral efficiency</a:t>
            </a:r>
          </a:p>
          <a:p>
            <a:pPr marL="457200" lvl="1" indent="0"/>
            <a:endParaRPr lang="en-US" dirty="0"/>
          </a:p>
        </p:txBody>
      </p:sp>
      <p:sp>
        <p:nvSpPr>
          <p:cNvPr id="4" name="Slide Number Placeholder 3">
            <a:extLst>
              <a:ext uri="{FF2B5EF4-FFF2-40B4-BE49-F238E27FC236}">
                <a16:creationId xmlns:a16="http://schemas.microsoft.com/office/drawing/2014/main" id="{0175C9B0-F1D7-4A3D-89EC-19D63640722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627752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EAD4-0A38-4A70-B83A-F88B311889F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75AE63-CA1A-4816-A016-4E4D837D1F47}"/>
              </a:ext>
            </a:extLst>
          </p:cNvPr>
          <p:cNvSpPr>
            <a:spLocks noGrp="1"/>
          </p:cNvSpPr>
          <p:nvPr>
            <p:ph idx="1"/>
          </p:nvPr>
        </p:nvSpPr>
        <p:spPr/>
        <p:txBody>
          <a:bodyPr/>
          <a:lstStyle/>
          <a:p>
            <a:r>
              <a:rPr lang="en-US" dirty="0"/>
              <a:t>[1] 11-20/0576r1, Coordinated Spatial Reuse Protocol</a:t>
            </a:r>
          </a:p>
          <a:p>
            <a:r>
              <a:rPr lang="en-US" dirty="0"/>
              <a:t>[2] 11-20/0410r4, Coordinated Spatial Reuse Procedure</a:t>
            </a:r>
          </a:p>
          <a:p>
            <a:r>
              <a:rPr lang="en-US" dirty="0"/>
              <a:t>[3] 11-20/0457r1,  Discussion on Coordinated Spatial Reuse Operation</a:t>
            </a:r>
          </a:p>
          <a:p>
            <a:r>
              <a:rPr lang="en-US" dirty="0"/>
              <a:t>[4] 11-20/0107r1, Multi-AP coordination for spatial reuse</a:t>
            </a:r>
          </a:p>
          <a:p>
            <a:r>
              <a:rPr lang="en-US" dirty="0"/>
              <a:t>[5] 11-14/0980r16, Simulation Scenarios</a:t>
            </a:r>
          </a:p>
          <a:p>
            <a:r>
              <a:rPr lang="en-US" dirty="0"/>
              <a:t>[6] 11-20/0091r7, Performance of parameterized spatial reuse (PSR) with coordinated beamforming/null steering for 802.11be</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D4116C-FCB0-4E25-8CF4-DC392B72320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6465106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5007D9-BC9D-4B9A-9688-FE8C8DB19CA1}">
  <ds:schemaRefs>
    <ds:schemaRef ds:uri="http://purl.org/dc/terms/"/>
    <ds:schemaRef ds:uri="e32f50e1-6846-4d7d-ad60-ccd6877e6c5e"/>
    <ds:schemaRef ds:uri="http://purl.org/dc/elements/1.1/"/>
    <ds:schemaRef ds:uri="5a888943-97ca-4c93-b605-714bb5e9e285"/>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C72B7E9-21F9-44FE-9F53-22384035A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97396A-F1ED-4B2F-B171-29E1AC4E81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731</Words>
  <Application>Microsoft Office PowerPoint</Application>
  <PresentationFormat>Widescreen</PresentationFormat>
  <Paragraphs>86</Paragraphs>
  <Slides>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Courier New</vt:lpstr>
      <vt:lpstr>Times New Roman</vt:lpstr>
      <vt:lpstr>Office Theme</vt:lpstr>
      <vt:lpstr>Document</vt:lpstr>
      <vt:lpstr>On Joint C-SR and C-OFDMA M-AP Transmission</vt:lpstr>
      <vt:lpstr>Introduction</vt:lpstr>
      <vt:lpstr>Spatial Reuse in Coordinated M-AP </vt:lpstr>
      <vt:lpstr>C-OFDMA with C-SR</vt:lpstr>
      <vt:lpstr>System Level Simulation </vt:lpstr>
      <vt:lpstr>Simulation Results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2020-09-04T01:16:12Z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