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9" r:id="rId3"/>
    <p:sldId id="300" r:id="rId4"/>
    <p:sldId id="301" r:id="rId5"/>
    <p:sldId id="308" r:id="rId6"/>
    <p:sldId id="273" r:id="rId7"/>
    <p:sldId id="302" r:id="rId8"/>
    <p:sldId id="303" r:id="rId9"/>
    <p:sldId id="304" r:id="rId10"/>
    <p:sldId id="305" r:id="rId11"/>
    <p:sldId id="268" r:id="rId12"/>
    <p:sldId id="276" r:id="rId13"/>
    <p:sldId id="296" r:id="rId14"/>
    <p:sldId id="306" r:id="rId15"/>
    <p:sldId id="307" r:id="rId16"/>
    <p:sldId id="277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71" autoAdjust="0"/>
    <p:restoredTop sz="96349" autoAdjust="0"/>
  </p:normalViewPr>
  <p:slideViewPr>
    <p:cSldViewPr>
      <p:cViewPr varScale="1">
        <p:scale>
          <a:sx n="116" d="100"/>
          <a:sy n="116" d="100"/>
        </p:scale>
        <p:origin x="1560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8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</a:t>
            </a:r>
            <a:r>
              <a:rPr lang="en-GB" dirty="0" err="1" smtClean="0"/>
              <a:t>etc</a:t>
            </a:r>
            <a:r>
              <a:rPr lang="en-GB" dirty="0" smtClean="0"/>
              <a:t>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Jason </a:t>
            </a:r>
            <a:r>
              <a:rPr lang="en-GB" dirty="0" err="1" smtClean="0"/>
              <a:t>Yuchen</a:t>
            </a:r>
            <a:r>
              <a:rPr lang="en-GB" dirty="0" smtClean="0"/>
              <a:t> Guo, et al.,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802.11-20/1396r0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Multi-Link Probe Request Design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</a:t>
            </a:r>
            <a:r>
              <a:rPr lang="en-GB" dirty="0" smtClean="0"/>
              <a:t>2020-09-14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754979"/>
              </p:ext>
            </p:extLst>
          </p:nvPr>
        </p:nvGraphicFramePr>
        <p:xfrm>
          <a:off x="1219198" y="2821146"/>
          <a:ext cx="6629400" cy="26822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325880"/>
                <a:gridCol w="1325880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Jason Yuchen Guo</a:t>
                      </a:r>
                      <a:endParaRPr lang="en-US" sz="12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en-US" sz="1200" dirty="0" smtClean="0"/>
                        <a:t>Huawei Technologies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guoyuchen@huawei.com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Yunbo</a:t>
                      </a:r>
                      <a:r>
                        <a:rPr lang="en-US" sz="1200" dirty="0" smtClean="0"/>
                        <a:t> Li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Guogang</a:t>
                      </a:r>
                      <a:r>
                        <a:rPr lang="en-US" sz="1200" dirty="0" smtClean="0"/>
                        <a:t> Huang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Ming </a:t>
                      </a:r>
                      <a:r>
                        <a:rPr lang="en-US" sz="1200" dirty="0" err="1" smtClean="0"/>
                        <a:t>Gan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Yifan</a:t>
                      </a:r>
                      <a:r>
                        <a:rPr lang="en-US" sz="1200" baseline="0" dirty="0" smtClean="0"/>
                        <a:t> Zhou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Yiqing</a:t>
                      </a:r>
                      <a:r>
                        <a:rPr lang="en-US" sz="1200" dirty="0" smtClean="0"/>
                        <a:t> Li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ML probe request (4)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799" y="1785941"/>
            <a:ext cx="7770813" cy="156686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 smtClean="0"/>
              <a:t>In order to request partial information (specific IEs) of </a:t>
            </a:r>
            <a:r>
              <a:rPr lang="en-US" altLang="zh-CN" sz="1800" b="0" dirty="0" smtClean="0"/>
              <a:t>an AP MLD, w</a:t>
            </a:r>
            <a:r>
              <a:rPr lang="en-US" altLang="zh-CN" sz="1800" b="0" dirty="0" smtClean="0"/>
              <a:t>e </a:t>
            </a:r>
            <a:r>
              <a:rPr lang="en-US" altLang="zh-CN" sz="1800" b="0" dirty="0" smtClean="0"/>
              <a:t>propose to reuse the non-inheritance element carried in the per-STA profile Subelement to indicate the Information Elements that the non-AP MLD wants to probe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Note that the “target MLD” subfield is set to 1 in this case</a:t>
            </a:r>
            <a:endParaRPr lang="en-US" altLang="zh-CN" sz="1400" b="0" dirty="0" smtClean="0"/>
          </a:p>
        </p:txBody>
      </p:sp>
      <p:sp>
        <p:nvSpPr>
          <p:cNvPr id="3" name="矩形 2"/>
          <p:cNvSpPr/>
          <p:nvPr/>
        </p:nvSpPr>
        <p:spPr bwMode="auto">
          <a:xfrm>
            <a:off x="1140706" y="3505673"/>
            <a:ext cx="6858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Frame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1826506" y="3503614"/>
            <a:ext cx="6096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Duration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2436106" y="3503614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A1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2893306" y="3503614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A2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352094" y="3503614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A3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3810000" y="3503614"/>
            <a:ext cx="835905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Sequence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645905" y="3503614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HT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5331706" y="3503614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6017507" y="3503614"/>
            <a:ext cx="1142999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Multi-Link Element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7160506" y="3503614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7846308" y="3503614"/>
            <a:ext cx="45719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FCS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1977482" y="4300539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Element ID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2691170" y="4303714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Length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3404858" y="4302920"/>
            <a:ext cx="966443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Element ID Extension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5331706" y="4302920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MLD MAC Address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6246106" y="4302920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6931907" y="4302920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Per-STA Profile (x)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矩形 21"/>
          <p:cNvSpPr/>
          <p:nvPr/>
        </p:nvSpPr>
        <p:spPr bwMode="auto">
          <a:xfrm>
            <a:off x="7846307" y="4302920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Per-STA Profile (y)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直接连接符 22"/>
          <p:cNvCxnSpPr/>
          <p:nvPr/>
        </p:nvCxnSpPr>
        <p:spPr bwMode="auto">
          <a:xfrm flipH="1">
            <a:off x="1975894" y="3960814"/>
            <a:ext cx="4041614" cy="33972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接连接符 25"/>
          <p:cNvCxnSpPr/>
          <p:nvPr/>
        </p:nvCxnSpPr>
        <p:spPr bwMode="auto">
          <a:xfrm>
            <a:off x="7160348" y="3963989"/>
            <a:ext cx="1600359" cy="3389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矩形 26"/>
          <p:cNvSpPr/>
          <p:nvPr/>
        </p:nvSpPr>
        <p:spPr bwMode="auto">
          <a:xfrm>
            <a:off x="6039571" y="5113338"/>
            <a:ext cx="952657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Subelement ID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7002441" y="5113338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Length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7726342" y="5113338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250305" y="3352800"/>
            <a:ext cx="11190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Probe Request Frame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6662757" y="5915025"/>
            <a:ext cx="80255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Link Identifier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直接连接符 34"/>
          <p:cNvCxnSpPr/>
          <p:nvPr/>
        </p:nvCxnSpPr>
        <p:spPr bwMode="auto">
          <a:xfrm flipH="1">
            <a:off x="6039571" y="4760120"/>
            <a:ext cx="892336" cy="3532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接连接符 36"/>
          <p:cNvCxnSpPr/>
          <p:nvPr/>
        </p:nvCxnSpPr>
        <p:spPr bwMode="auto">
          <a:xfrm>
            <a:off x="7846307" y="4760120"/>
            <a:ext cx="593723" cy="3532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直接连接符 38"/>
          <p:cNvCxnSpPr/>
          <p:nvPr/>
        </p:nvCxnSpPr>
        <p:spPr bwMode="auto">
          <a:xfrm flipH="1">
            <a:off x="6662757" y="5565776"/>
            <a:ext cx="1047027" cy="3492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接连接符 40"/>
          <p:cNvCxnSpPr/>
          <p:nvPr/>
        </p:nvCxnSpPr>
        <p:spPr bwMode="auto">
          <a:xfrm>
            <a:off x="8440030" y="5565776"/>
            <a:ext cx="244476" cy="3492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矩形 41"/>
          <p:cNvSpPr/>
          <p:nvPr/>
        </p:nvSpPr>
        <p:spPr bwMode="auto">
          <a:xfrm>
            <a:off x="4367392" y="4300539"/>
            <a:ext cx="964313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Multi-Link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7465307" y="5915025"/>
            <a:ext cx="1219199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Non-inheritance element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116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We propose a unified design of multi-link probe request, which carries multi-link element to indicate:</a:t>
            </a:r>
          </a:p>
          <a:p>
            <a:pPr marL="742950" lvl="2" indent="-342900">
              <a:buChar char="•"/>
            </a:pPr>
            <a:r>
              <a:rPr lang="en-US" altLang="zh-CN" dirty="0" smtClean="0"/>
              <a:t>The target MLD</a:t>
            </a:r>
          </a:p>
          <a:p>
            <a:pPr marL="742950" lvl="2" indent="-342900">
              <a:buChar char="•"/>
            </a:pPr>
            <a:r>
              <a:rPr lang="en-US" altLang="zh-CN" dirty="0" smtClean="0"/>
              <a:t>Multiple MLDs</a:t>
            </a:r>
          </a:p>
          <a:p>
            <a:pPr marL="742950" lvl="2" indent="-342900">
              <a:buChar char="•"/>
            </a:pPr>
            <a:r>
              <a:rPr lang="en-US" altLang="zh-CN" dirty="0" smtClean="0"/>
              <a:t>The target links of one or more MLDs</a:t>
            </a:r>
          </a:p>
          <a:p>
            <a:pPr marL="742950" lvl="2" indent="-342900">
              <a:buChar char="•"/>
            </a:pPr>
            <a:r>
              <a:rPr lang="en-US" altLang="zh-CN" dirty="0" smtClean="0"/>
              <a:t>The target information elements of one or more links of one or more MLDs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Do you agree that a non-AP MLD can carry a multi-link element in the probe request frame to probe complete information of an AP MLD?</a:t>
            </a:r>
          </a:p>
          <a:p>
            <a:pPr marL="742950" lvl="2" indent="-342900">
              <a:buChar char="•"/>
            </a:pPr>
            <a:r>
              <a:rPr lang="en-US" altLang="zh-CN" dirty="0" smtClean="0"/>
              <a:t>The MLD MAC Address field indicates the MLD address of the target AP MLD</a:t>
            </a:r>
          </a:p>
          <a:p>
            <a:pPr marL="742950" lvl="2" indent="-342900">
              <a:buChar char="•"/>
            </a:pPr>
            <a:r>
              <a:rPr lang="en-US" altLang="zh-CN" dirty="0" smtClean="0"/>
              <a:t>The </a:t>
            </a:r>
            <a:r>
              <a:rPr lang="en-US" altLang="zh-CN" dirty="0"/>
              <a:t>per-STA profile subelements indicate the specific links of the target AP MLD that the non-AP MLD wants to probe</a:t>
            </a:r>
          </a:p>
        </p:txBody>
      </p:sp>
    </p:spTree>
    <p:extLst>
      <p:ext uri="{BB962C8B-B14F-4D97-AF65-F5344CB8AC3E}">
        <p14:creationId xmlns:p14="http://schemas.microsoft.com/office/powerpoint/2010/main" val="392118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Do you agree that the multi-link element can carry a subfield in the multi-link control field to indicate whether the multi-link element carries the MLD information of the non-AP MLD, or it carries the information of </a:t>
            </a:r>
            <a:r>
              <a:rPr lang="en-US" altLang="zh-CN" dirty="0"/>
              <a:t>the target AP MLD for the probe </a:t>
            </a:r>
            <a:r>
              <a:rPr lang="en-US" altLang="zh-CN" dirty="0" smtClean="0"/>
              <a:t>request?</a:t>
            </a:r>
          </a:p>
        </p:txBody>
      </p:sp>
    </p:spTree>
    <p:extLst>
      <p:ext uri="{BB962C8B-B14F-4D97-AF65-F5344CB8AC3E}">
        <p14:creationId xmlns:p14="http://schemas.microsoft.com/office/powerpoint/2010/main" val="384663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3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Do you agree that the probe request frame can carry multiple multi-link elements to probe the information of multiple MLDs?</a:t>
            </a:r>
          </a:p>
        </p:txBody>
      </p:sp>
    </p:spTree>
    <p:extLst>
      <p:ext uri="{BB962C8B-B14F-4D97-AF65-F5344CB8AC3E}">
        <p14:creationId xmlns:p14="http://schemas.microsoft.com/office/powerpoint/2010/main" val="221793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4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Do you agree that the per-STA profile Subelement of the multi-link </a:t>
            </a:r>
            <a:r>
              <a:rPr lang="en-US" altLang="zh-CN" dirty="0" smtClean="0"/>
              <a:t>element in </a:t>
            </a:r>
            <a:r>
              <a:rPr lang="en-US" altLang="zh-CN" dirty="0" smtClean="0"/>
              <a:t>the probe request </a:t>
            </a:r>
            <a:r>
              <a:rPr lang="en-US" altLang="zh-CN" dirty="0" smtClean="0"/>
              <a:t>frame </a:t>
            </a:r>
            <a:r>
              <a:rPr lang="en-US" altLang="zh-CN" dirty="0" smtClean="0"/>
              <a:t>can carry non-inheritance element to indicate the list of information elements that the non-AP MLD requests to probe?</a:t>
            </a:r>
          </a:p>
        </p:txBody>
      </p:sp>
    </p:spTree>
    <p:extLst>
      <p:ext uri="{BB962C8B-B14F-4D97-AF65-F5344CB8AC3E}">
        <p14:creationId xmlns:p14="http://schemas.microsoft.com/office/powerpoint/2010/main" val="286439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/>
            <a:r>
              <a:rPr lang="en-US" altLang="zh-CN" dirty="0" smtClean="0"/>
              <a:t>[</a:t>
            </a:r>
            <a:r>
              <a:rPr lang="en-US" altLang="zh-CN" dirty="0"/>
              <a:t>1] </a:t>
            </a:r>
            <a:r>
              <a:rPr lang="en-US" altLang="zh-CN" dirty="0" smtClean="0"/>
              <a:t>11-20-0411-04-00be-mlo-information-exchange-for-link-switching</a:t>
            </a:r>
          </a:p>
        </p:txBody>
      </p:sp>
    </p:spTree>
    <p:extLst>
      <p:ext uri="{BB962C8B-B14F-4D97-AF65-F5344CB8AC3E}">
        <p14:creationId xmlns:p14="http://schemas.microsoft.com/office/powerpoint/2010/main" val="291060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4973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 smtClean="0"/>
              <a:t>We discuss multi-link discovery in this contribution.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 smtClean="0"/>
              <a:t>There are two kinds of discovery methods defined in the 802.11 SPEC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 smtClean="0"/>
              <a:t>Passive scanning: STA receives a Beacon frame which carries the complete information of a BSS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Active scanning: STA transmits a probe request frame to solicit the complete information of one or more </a:t>
            </a:r>
            <a:r>
              <a:rPr lang="en-US" altLang="zh-CN" sz="1400" dirty="0" err="1" smtClean="0"/>
              <a:t>BSSes</a:t>
            </a:r>
            <a:endParaRPr lang="en-US" altLang="zh-CN" sz="1400" b="0" dirty="0"/>
          </a:p>
          <a:p>
            <a:pPr>
              <a:buFont typeface="Arial" pitchFamily="34" charset="0"/>
              <a:buChar char="•"/>
            </a:pPr>
            <a:r>
              <a:rPr lang="en-US" altLang="zh-CN" sz="1800" b="0" dirty="0" smtClean="0"/>
              <a:t>In MLO, the Beacon frame may not carry the complete information of all links to avoid Beacon bloating.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 Motion 115, #</a:t>
            </a:r>
            <a:r>
              <a:rPr lang="en-US" altLang="zh-CN" sz="1400" dirty="0" smtClean="0"/>
              <a:t>SP93: 802.11be </a:t>
            </a:r>
            <a:r>
              <a:rPr lang="en-US" altLang="zh-CN" sz="1400" dirty="0"/>
              <a:t>shall define mechanism(s) for an AP of an AP MLD to advertise complete or partial information of other links:  </a:t>
            </a:r>
          </a:p>
          <a:p>
            <a:pPr marL="857250" lvl="2" indent="0"/>
            <a:r>
              <a:rPr lang="en-US" altLang="zh-CN" sz="1200" dirty="0" smtClean="0"/>
              <a:t>•       </a:t>
            </a:r>
            <a:r>
              <a:rPr lang="en-US" altLang="zh-CN" sz="1200" dirty="0"/>
              <a:t>Partial information to prevent frame bloating.  </a:t>
            </a:r>
          </a:p>
          <a:p>
            <a:pPr marL="857250" lvl="2" indent="0"/>
            <a:r>
              <a:rPr lang="en-US" altLang="zh-CN" sz="1200" dirty="0" smtClean="0"/>
              <a:t>•       </a:t>
            </a:r>
            <a:r>
              <a:rPr lang="en-US" altLang="zh-CN" sz="1200" dirty="0"/>
              <a:t>For example, frames exchanged during ML setup are expected to carry complete information while </a:t>
            </a:r>
            <a:r>
              <a:rPr lang="en-US" altLang="zh-CN" sz="1200" dirty="0">
                <a:solidFill>
                  <a:srgbClr val="FF0000"/>
                </a:solidFill>
              </a:rPr>
              <a:t>Beacon frame is expected to carry partial information</a:t>
            </a:r>
            <a:r>
              <a:rPr lang="en-US" altLang="zh-CN" sz="1200" dirty="0"/>
              <a:t>. 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 smtClean="0"/>
              <a:t>In that case, a non-AP MLD needs to transmits a probe request frame to solicit complete information of a AP MLD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MLD based or Link based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 Motion 119, #</a:t>
            </a:r>
            <a:r>
              <a:rPr lang="en-US" altLang="zh-CN" sz="1800" b="0" dirty="0" smtClean="0"/>
              <a:t>SP109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 smtClean="0"/>
              <a:t>802.11be </a:t>
            </a:r>
            <a:r>
              <a:rPr lang="en-US" altLang="zh-CN" sz="1400" b="0" dirty="0"/>
              <a:t>agrees to define a mechanism for a STA of a non-AP MLD to send a probe request frame to an AP belonging to an AP MLD, which enables to request a probe response from the AP that includes the complete set of capabilities, parameters and operation elements of other APs affiliated to the same MLD as the </a:t>
            </a:r>
            <a:r>
              <a:rPr lang="en-US" altLang="zh-CN" sz="1400" b="0" dirty="0" smtClean="0"/>
              <a:t>AP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100" dirty="0"/>
              <a:t>The complete information is defined as all elements that would be provided if the reported AP was transmitting that same frame (exceptions TBD).  </a:t>
            </a:r>
            <a:endParaRPr lang="en-US" altLang="zh-CN" sz="1100" dirty="0" smtClean="0"/>
          </a:p>
          <a:p>
            <a:pPr lvl="2">
              <a:buFont typeface="Arial" pitchFamily="34" charset="0"/>
              <a:buChar char="•"/>
            </a:pPr>
            <a:r>
              <a:rPr lang="en-US" altLang="zh-CN" sz="1100" dirty="0" smtClean="0"/>
              <a:t>It </a:t>
            </a:r>
            <a:r>
              <a:rPr lang="en-US" altLang="zh-CN" sz="1100" dirty="0"/>
              <a:t>is TBD if the AP is mandated or not to respond with the requested information.  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100" dirty="0" smtClean="0"/>
              <a:t>Note</a:t>
            </a:r>
            <a:r>
              <a:rPr lang="en-US" altLang="zh-CN" sz="1100" dirty="0"/>
              <a:t>: Such a directed probe request requesting complete MLO information for one or more APs of the MLD is referred to as an ML probe request.  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100" dirty="0" smtClean="0"/>
              <a:t>Note</a:t>
            </a:r>
            <a:r>
              <a:rPr lang="en-US" altLang="zh-CN" sz="1100" dirty="0"/>
              <a:t>: A probe response sent in response to an ML probe request containing complete MLO Information for the requested AP(s) is referred to as an ML probe response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 smtClean="0"/>
              <a:t>Question</a:t>
            </a:r>
            <a:r>
              <a:rPr lang="en-US" altLang="zh-CN" sz="1800" b="0" dirty="0"/>
              <a:t>: </a:t>
            </a:r>
            <a:r>
              <a:rPr lang="en-US" altLang="zh-CN" sz="1800" b="0" dirty="0" smtClean="0"/>
              <a:t>Is the requested information MLD </a:t>
            </a:r>
            <a:r>
              <a:rPr lang="en-US" altLang="zh-CN" sz="1800" b="0" dirty="0"/>
              <a:t>based or Link </a:t>
            </a:r>
            <a:r>
              <a:rPr lang="en-US" altLang="zh-CN" sz="1800" b="0" dirty="0" smtClean="0"/>
              <a:t>based?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 smtClean="0"/>
              <a:t>Opt 1 (MLD based): we </a:t>
            </a:r>
            <a:r>
              <a:rPr lang="en-US" altLang="zh-CN" sz="1400" b="0" dirty="0"/>
              <a:t>only allow the non-AP MLD to probe the complete information of the whole AP </a:t>
            </a:r>
            <a:r>
              <a:rPr lang="en-US" altLang="zh-CN" sz="1400" b="0" dirty="0" smtClean="0"/>
              <a:t>MLD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 smtClean="0"/>
              <a:t>Opt 2 (Link based): </a:t>
            </a:r>
            <a:r>
              <a:rPr lang="en-US" altLang="zh-CN" sz="1400" b="0" dirty="0"/>
              <a:t>we allow </a:t>
            </a:r>
            <a:r>
              <a:rPr lang="en-US" altLang="zh-CN" sz="1400" dirty="0" smtClean="0"/>
              <a:t>the non-AP MLD</a:t>
            </a:r>
            <a:r>
              <a:rPr lang="en-US" altLang="zh-CN" sz="1400" b="0" dirty="0" smtClean="0"/>
              <a:t> </a:t>
            </a:r>
            <a:r>
              <a:rPr lang="en-US" altLang="zh-CN" sz="1400" b="0" dirty="0"/>
              <a:t>to probe only a subset of the supported links</a:t>
            </a:r>
            <a:endParaRPr lang="en-US" altLang="zh-CN" sz="1400" b="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1800" b="0" dirty="0" smtClean="0"/>
              <a:t>We believe opt 2 is better, because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The non-AP MLD may already know the complete information of some links, e.g., 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200" b="0" dirty="0" smtClean="0"/>
              <a:t>By scanning on those links previously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200" dirty="0" smtClean="0"/>
              <a:t>The non-AP MLD was associated on some links, and now wants to connect on a new link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200" b="0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3463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Probe for multiple BSSID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1828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 smtClean="0"/>
              <a:t>Another aspect is the multiple BSSID case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 smtClean="0"/>
              <a:t>Multiple virtual MLDs may be collocated in the same physical device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 smtClean="0"/>
              <a:t>A non-AP MLD should be able to probe all or parts of the collocated/cohosted MLDs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 smtClean="0"/>
              <a:t>Those APs are reported in the RNR without complete information</a:t>
            </a:r>
            <a:endParaRPr lang="en-US" altLang="zh-CN" sz="1400" b="0" dirty="0"/>
          </a:p>
          <a:p>
            <a:pPr>
              <a:buFont typeface="Arial" pitchFamily="34" charset="0"/>
              <a:buChar char="•"/>
            </a:pPr>
            <a:endParaRPr lang="en-US" altLang="zh-CN" sz="1200" b="0" dirty="0" smtClean="0"/>
          </a:p>
        </p:txBody>
      </p:sp>
      <p:cxnSp>
        <p:nvCxnSpPr>
          <p:cNvPr id="5" name="直接连接符 4"/>
          <p:cNvCxnSpPr/>
          <p:nvPr/>
        </p:nvCxnSpPr>
        <p:spPr bwMode="auto">
          <a:xfrm>
            <a:off x="2219754" y="4464658"/>
            <a:ext cx="4800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直接连接符 6"/>
          <p:cNvCxnSpPr/>
          <p:nvPr/>
        </p:nvCxnSpPr>
        <p:spPr bwMode="auto">
          <a:xfrm>
            <a:off x="2219754" y="5074258"/>
            <a:ext cx="4800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接连接符 7"/>
          <p:cNvCxnSpPr/>
          <p:nvPr/>
        </p:nvCxnSpPr>
        <p:spPr bwMode="auto">
          <a:xfrm>
            <a:off x="2219754" y="5683858"/>
            <a:ext cx="4800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椭圆 5"/>
          <p:cNvSpPr/>
          <p:nvPr/>
        </p:nvSpPr>
        <p:spPr bwMode="auto">
          <a:xfrm>
            <a:off x="2905554" y="4350358"/>
            <a:ext cx="228600" cy="228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椭圆 9"/>
          <p:cNvSpPr/>
          <p:nvPr/>
        </p:nvSpPr>
        <p:spPr bwMode="auto">
          <a:xfrm>
            <a:off x="2905554" y="4959958"/>
            <a:ext cx="228600" cy="228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椭圆 10"/>
          <p:cNvSpPr/>
          <p:nvPr/>
        </p:nvSpPr>
        <p:spPr bwMode="auto">
          <a:xfrm>
            <a:off x="2905554" y="5569557"/>
            <a:ext cx="228600" cy="228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椭圆 11"/>
          <p:cNvSpPr/>
          <p:nvPr/>
        </p:nvSpPr>
        <p:spPr bwMode="auto">
          <a:xfrm>
            <a:off x="4277154" y="4350358"/>
            <a:ext cx="228600" cy="228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椭圆 12"/>
          <p:cNvSpPr/>
          <p:nvPr/>
        </p:nvSpPr>
        <p:spPr bwMode="auto">
          <a:xfrm>
            <a:off x="4277154" y="4956146"/>
            <a:ext cx="228600" cy="228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椭圆 13"/>
          <p:cNvSpPr/>
          <p:nvPr/>
        </p:nvSpPr>
        <p:spPr bwMode="auto">
          <a:xfrm>
            <a:off x="5572554" y="4963771"/>
            <a:ext cx="228600" cy="228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椭圆 14"/>
          <p:cNvSpPr/>
          <p:nvPr/>
        </p:nvSpPr>
        <p:spPr bwMode="auto">
          <a:xfrm>
            <a:off x="5572554" y="5569557"/>
            <a:ext cx="228600" cy="228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433778" y="4271181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Link 1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433778" y="4876969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Link 2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433778" y="5490380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Link 3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2753154" y="4083658"/>
            <a:ext cx="533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4117198" y="4083658"/>
            <a:ext cx="533400" cy="129540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5420154" y="4743550"/>
            <a:ext cx="533400" cy="129540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2691078" y="3723339"/>
            <a:ext cx="7184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MLD 1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024665" y="3720291"/>
            <a:ext cx="7184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MLD 2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5367392" y="4461399"/>
            <a:ext cx="7184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MLD 3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9" name="椭圆 18"/>
          <p:cNvSpPr/>
          <p:nvPr/>
        </p:nvSpPr>
        <p:spPr bwMode="auto">
          <a:xfrm>
            <a:off x="2600754" y="4339655"/>
            <a:ext cx="2209800" cy="23930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609306" y="4159053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MBSSID1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7" name="椭圆 26"/>
          <p:cNvSpPr/>
          <p:nvPr/>
        </p:nvSpPr>
        <p:spPr bwMode="auto">
          <a:xfrm>
            <a:off x="2612509" y="4943286"/>
            <a:ext cx="3464957" cy="32147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6077467" y="5125446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MBSSID2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9" name="椭圆 28"/>
          <p:cNvSpPr/>
          <p:nvPr/>
        </p:nvSpPr>
        <p:spPr bwMode="auto">
          <a:xfrm>
            <a:off x="2618260" y="5519926"/>
            <a:ext cx="3464957" cy="32147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6083218" y="5702086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MBSSID3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26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Probe for </a:t>
            </a:r>
            <a:r>
              <a:rPr lang="en-US" altLang="zh-CN" dirty="0" smtClean="0"/>
              <a:t>partial information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1828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It is agreed that the non-AP MLD can request partial information of the AP MLD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Passed SP: A STA of a non-AP MLD can request a peer AP of AP MLD a part of complete information of other APs of the same AP MLD [1]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400" b="0" dirty="0" smtClean="0"/>
              <a:t>The non-AP MLD may only wants to know specific IEs of other APs of the AP MLD</a:t>
            </a:r>
            <a:endParaRPr lang="en-US" altLang="zh-CN" sz="1400" b="0" dirty="0" smtClean="0"/>
          </a:p>
        </p:txBody>
      </p:sp>
    </p:spTree>
    <p:extLst>
      <p:ext uri="{BB962C8B-B14F-4D97-AF65-F5344CB8AC3E}">
        <p14:creationId xmlns:p14="http://schemas.microsoft.com/office/powerpoint/2010/main" val="117112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799" y="1904999"/>
            <a:ext cx="7770813" cy="2286001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According to the previous discussion, the ML probe request should be able to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Probe the complete information of an AP MLD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Probe the complete information of </a:t>
            </a:r>
            <a:r>
              <a:rPr lang="en-US" altLang="zh-CN" sz="1400" dirty="0" smtClean="0"/>
              <a:t>specific links of an AP MLD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Probe the complete information of multiple AP </a:t>
            </a:r>
            <a:r>
              <a:rPr lang="en-US" altLang="zh-CN" sz="1400" dirty="0" smtClean="0"/>
              <a:t>MLDs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Probe partial information of each AP of an AP MLD</a:t>
            </a:r>
            <a:endParaRPr lang="en-US" altLang="zh-CN" sz="140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1800" b="0" dirty="0" smtClean="0"/>
              <a:t>In this contribution, we propose a unified design to serve the above purpose.</a:t>
            </a:r>
          </a:p>
        </p:txBody>
      </p:sp>
    </p:spTree>
    <p:extLst>
      <p:ext uri="{BB962C8B-B14F-4D97-AF65-F5344CB8AC3E}">
        <p14:creationId xmlns:p14="http://schemas.microsoft.com/office/powerpoint/2010/main" val="252907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ML probe request (1)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799" y="1635126"/>
            <a:ext cx="7770813" cy="183117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We propose to allow the probe request frame to carry the Multi-Link element to indicate the target of this probing.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The MLD MAC address field indicates the </a:t>
            </a:r>
            <a:r>
              <a:rPr lang="en-US" altLang="zh-CN" sz="1400" dirty="0" smtClean="0">
                <a:solidFill>
                  <a:srgbClr val="FF0000"/>
                </a:solidFill>
              </a:rPr>
              <a:t>MLD MAC address</a:t>
            </a:r>
            <a:r>
              <a:rPr lang="en-US" altLang="zh-CN" sz="1400" dirty="0" smtClean="0"/>
              <a:t> of the target AP MLD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 smtClean="0"/>
              <a:t>One or more per-STA profile subelements indicate the specific links </a:t>
            </a:r>
            <a:r>
              <a:rPr lang="en-US" altLang="zh-CN" sz="1400" dirty="0"/>
              <a:t>of the target AP MLD</a:t>
            </a:r>
            <a:r>
              <a:rPr lang="en-US" altLang="zh-CN" sz="1400" b="0" dirty="0" smtClean="0"/>
              <a:t> that the non-AP MLD wants to probe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The per-STA profile subelements are not present if the non-AP MLD intends to probe the complete information of all the supported links of the AP MLD</a:t>
            </a:r>
            <a:endParaRPr lang="en-US" altLang="zh-CN" sz="1400" b="0" dirty="0" smtClean="0"/>
          </a:p>
        </p:txBody>
      </p:sp>
      <p:sp>
        <p:nvSpPr>
          <p:cNvPr id="3" name="矩形 2"/>
          <p:cNvSpPr/>
          <p:nvPr/>
        </p:nvSpPr>
        <p:spPr bwMode="auto">
          <a:xfrm>
            <a:off x="1140706" y="3505673"/>
            <a:ext cx="6858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Frame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1826506" y="3503614"/>
            <a:ext cx="6096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Duration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2436106" y="3503614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A1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2893306" y="3503614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A2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352094" y="3503614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A3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3810000" y="3503614"/>
            <a:ext cx="835905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Sequence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645905" y="3503614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HT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5331706" y="3503614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6017507" y="3503614"/>
            <a:ext cx="1142999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Multi-Link Element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7160506" y="3503614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7846308" y="3503614"/>
            <a:ext cx="45719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FCS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1977482" y="4300539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Element ID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2691170" y="4303714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Length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3404858" y="4302920"/>
            <a:ext cx="966443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Element ID Extension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5331706" y="4302920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MLD MAC Address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6246106" y="4302920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6931907" y="4302920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Per-STA Profile (x)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矩形 21"/>
          <p:cNvSpPr/>
          <p:nvPr/>
        </p:nvSpPr>
        <p:spPr bwMode="auto">
          <a:xfrm>
            <a:off x="7846307" y="4302920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Per-STA Profile (y)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直接连接符 22"/>
          <p:cNvCxnSpPr/>
          <p:nvPr/>
        </p:nvCxnSpPr>
        <p:spPr bwMode="auto">
          <a:xfrm flipH="1">
            <a:off x="1975894" y="3960814"/>
            <a:ext cx="4041614" cy="33972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接连接符 25"/>
          <p:cNvCxnSpPr/>
          <p:nvPr/>
        </p:nvCxnSpPr>
        <p:spPr bwMode="auto">
          <a:xfrm>
            <a:off x="7160348" y="3963989"/>
            <a:ext cx="1600359" cy="3389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矩形 26"/>
          <p:cNvSpPr/>
          <p:nvPr/>
        </p:nvSpPr>
        <p:spPr bwMode="auto">
          <a:xfrm>
            <a:off x="6039571" y="5113338"/>
            <a:ext cx="952657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Subelement ID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7002441" y="5113338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Length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7726342" y="5113338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250305" y="3352800"/>
            <a:ext cx="11190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Probe Request Frame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7606857" y="5789614"/>
            <a:ext cx="952657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Link Identifier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直接连接符 34"/>
          <p:cNvCxnSpPr/>
          <p:nvPr/>
        </p:nvCxnSpPr>
        <p:spPr bwMode="auto">
          <a:xfrm flipH="1">
            <a:off x="6039571" y="4760120"/>
            <a:ext cx="892336" cy="3532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接连接符 36"/>
          <p:cNvCxnSpPr/>
          <p:nvPr/>
        </p:nvCxnSpPr>
        <p:spPr bwMode="auto">
          <a:xfrm>
            <a:off x="7846307" y="4760120"/>
            <a:ext cx="593723" cy="3532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直接连接符 38"/>
          <p:cNvCxnSpPr/>
          <p:nvPr/>
        </p:nvCxnSpPr>
        <p:spPr bwMode="auto">
          <a:xfrm flipH="1">
            <a:off x="7617708" y="5565776"/>
            <a:ext cx="92076" cy="2238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接连接符 40"/>
          <p:cNvCxnSpPr/>
          <p:nvPr/>
        </p:nvCxnSpPr>
        <p:spPr bwMode="auto">
          <a:xfrm>
            <a:off x="8440030" y="5565776"/>
            <a:ext cx="129697" cy="2238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矩形 41"/>
          <p:cNvSpPr/>
          <p:nvPr/>
        </p:nvSpPr>
        <p:spPr bwMode="auto">
          <a:xfrm>
            <a:off x="4367392" y="4300539"/>
            <a:ext cx="964313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Multi-Link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822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ML probe request (2)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799" y="1904999"/>
            <a:ext cx="7770813" cy="1447801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In the case of multiple BSSID, the probe request frame can carry multiple multi-link element, each of which indicates a target MLD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Besides, this structure is flexible enough to allow the non-AP MLD to probe the complete information of different link sets for different MLDs</a:t>
            </a:r>
            <a:endParaRPr lang="en-US" altLang="zh-CN" sz="1400" b="0" dirty="0" smtClean="0"/>
          </a:p>
        </p:txBody>
      </p:sp>
      <p:sp>
        <p:nvSpPr>
          <p:cNvPr id="3" name="矩形 2"/>
          <p:cNvSpPr/>
          <p:nvPr/>
        </p:nvSpPr>
        <p:spPr bwMode="auto">
          <a:xfrm>
            <a:off x="1140706" y="3505673"/>
            <a:ext cx="6858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Frame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1826506" y="3503614"/>
            <a:ext cx="6096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Duration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2436106" y="3503614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A1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2893306" y="3503614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A2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352094" y="3503614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A3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3810000" y="3503614"/>
            <a:ext cx="835905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Sequence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645905" y="3503614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HT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5331706" y="3503614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6017507" y="3503614"/>
            <a:ext cx="916693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Multi-Link Element (1)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7850892" y="3505202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8536694" y="3505202"/>
            <a:ext cx="45719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FCS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1397048" y="4343401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MLD MAC Address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2311448" y="4343401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2997249" y="4343401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Per-STA Profile (1x)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矩形 21"/>
          <p:cNvSpPr/>
          <p:nvPr/>
        </p:nvSpPr>
        <p:spPr bwMode="auto">
          <a:xfrm>
            <a:off x="3911649" y="4343401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Per-STA Profile (1y)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直接连接符 22"/>
          <p:cNvCxnSpPr/>
          <p:nvPr/>
        </p:nvCxnSpPr>
        <p:spPr bwMode="auto">
          <a:xfrm flipH="1">
            <a:off x="700215" y="3960814"/>
            <a:ext cx="5317293" cy="3805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接连接符 25"/>
          <p:cNvCxnSpPr/>
          <p:nvPr/>
        </p:nvCxnSpPr>
        <p:spPr bwMode="auto">
          <a:xfrm flipH="1">
            <a:off x="4826050" y="3960814"/>
            <a:ext cx="2108150" cy="3532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矩形 26"/>
          <p:cNvSpPr/>
          <p:nvPr/>
        </p:nvSpPr>
        <p:spPr bwMode="auto">
          <a:xfrm>
            <a:off x="2104913" y="5153819"/>
            <a:ext cx="952657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Subelement ID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3067783" y="5153819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Length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3791684" y="5153819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250305" y="3352800"/>
            <a:ext cx="11190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Probe Request Frame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3672199" y="5830095"/>
            <a:ext cx="952657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Link Identifier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直接连接符 34"/>
          <p:cNvCxnSpPr/>
          <p:nvPr/>
        </p:nvCxnSpPr>
        <p:spPr bwMode="auto">
          <a:xfrm flipH="1">
            <a:off x="2104913" y="4800601"/>
            <a:ext cx="892336" cy="3532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接连接符 36"/>
          <p:cNvCxnSpPr/>
          <p:nvPr/>
        </p:nvCxnSpPr>
        <p:spPr bwMode="auto">
          <a:xfrm>
            <a:off x="3911649" y="4800601"/>
            <a:ext cx="593723" cy="3532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直接连接符 38"/>
          <p:cNvCxnSpPr/>
          <p:nvPr/>
        </p:nvCxnSpPr>
        <p:spPr bwMode="auto">
          <a:xfrm flipH="1">
            <a:off x="3683050" y="5606257"/>
            <a:ext cx="92076" cy="2238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接连接符 40"/>
          <p:cNvCxnSpPr/>
          <p:nvPr/>
        </p:nvCxnSpPr>
        <p:spPr bwMode="auto">
          <a:xfrm>
            <a:off x="4505372" y="5606257"/>
            <a:ext cx="129697" cy="2238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矩形 35"/>
          <p:cNvSpPr/>
          <p:nvPr/>
        </p:nvSpPr>
        <p:spPr bwMode="auto">
          <a:xfrm>
            <a:off x="700215" y="4343401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5646731" y="4343401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MLD MAC Address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矩形 39"/>
          <p:cNvSpPr/>
          <p:nvPr/>
        </p:nvSpPr>
        <p:spPr bwMode="auto">
          <a:xfrm>
            <a:off x="6561131" y="4343401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矩形 42"/>
          <p:cNvSpPr/>
          <p:nvPr/>
        </p:nvSpPr>
        <p:spPr bwMode="auto">
          <a:xfrm>
            <a:off x="7246932" y="4343401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Per-STA Profile (2y)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矩形 43"/>
          <p:cNvSpPr/>
          <p:nvPr/>
        </p:nvSpPr>
        <p:spPr bwMode="auto">
          <a:xfrm>
            <a:off x="8161332" y="4343401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Per-STA Profile (2z)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矩形 44"/>
          <p:cNvSpPr/>
          <p:nvPr/>
        </p:nvSpPr>
        <p:spPr bwMode="auto">
          <a:xfrm>
            <a:off x="6354596" y="5153819"/>
            <a:ext cx="952657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Subelement ID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矩形 45"/>
          <p:cNvSpPr/>
          <p:nvPr/>
        </p:nvSpPr>
        <p:spPr bwMode="auto">
          <a:xfrm>
            <a:off x="7317466" y="5153819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Length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矩形 46"/>
          <p:cNvSpPr/>
          <p:nvPr/>
        </p:nvSpPr>
        <p:spPr bwMode="auto">
          <a:xfrm>
            <a:off x="8041367" y="5153819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矩形 47"/>
          <p:cNvSpPr/>
          <p:nvPr/>
        </p:nvSpPr>
        <p:spPr bwMode="auto">
          <a:xfrm>
            <a:off x="7921882" y="5830095"/>
            <a:ext cx="952657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Link Identifier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9" name="直接连接符 48"/>
          <p:cNvCxnSpPr/>
          <p:nvPr/>
        </p:nvCxnSpPr>
        <p:spPr bwMode="auto">
          <a:xfrm flipH="1">
            <a:off x="6354596" y="4800601"/>
            <a:ext cx="892336" cy="3532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直接连接符 49"/>
          <p:cNvCxnSpPr/>
          <p:nvPr/>
        </p:nvCxnSpPr>
        <p:spPr bwMode="auto">
          <a:xfrm>
            <a:off x="8161332" y="4800601"/>
            <a:ext cx="593723" cy="3532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直接连接符 50"/>
          <p:cNvCxnSpPr/>
          <p:nvPr/>
        </p:nvCxnSpPr>
        <p:spPr bwMode="auto">
          <a:xfrm flipH="1">
            <a:off x="7932733" y="5606257"/>
            <a:ext cx="92076" cy="2238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直接连接符 51"/>
          <p:cNvCxnSpPr/>
          <p:nvPr/>
        </p:nvCxnSpPr>
        <p:spPr bwMode="auto">
          <a:xfrm>
            <a:off x="8755055" y="5606257"/>
            <a:ext cx="129697" cy="2238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矩形 52"/>
          <p:cNvSpPr/>
          <p:nvPr/>
        </p:nvSpPr>
        <p:spPr bwMode="auto">
          <a:xfrm>
            <a:off x="4949898" y="4343401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矩形 53"/>
          <p:cNvSpPr/>
          <p:nvPr/>
        </p:nvSpPr>
        <p:spPr bwMode="auto">
          <a:xfrm>
            <a:off x="6934200" y="3503614"/>
            <a:ext cx="916693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Multi-Link Element (2)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5" name="直接连接符 54"/>
          <p:cNvCxnSpPr/>
          <p:nvPr/>
        </p:nvCxnSpPr>
        <p:spPr bwMode="auto">
          <a:xfrm flipH="1">
            <a:off x="4953000" y="3960814"/>
            <a:ext cx="1981200" cy="3805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直接连接符 56"/>
          <p:cNvCxnSpPr/>
          <p:nvPr/>
        </p:nvCxnSpPr>
        <p:spPr bwMode="auto">
          <a:xfrm>
            <a:off x="7848600" y="3960814"/>
            <a:ext cx="1227132" cy="3805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56583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ML probe request (3)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799" y="1635127"/>
            <a:ext cx="7770813" cy="171767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 non-AP MLD may need to carry a multi-link element in the probe request frame to indicate its own MLD information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Need a bit in the Multi-Link field to differentiate the type of the multi-link element, e.g.,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b="0" dirty="0" smtClean="0"/>
              <a:t>0 means this multi-link element carries the MLD information of the non-AP MLD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b="0" dirty="0" smtClean="0"/>
              <a:t>1 means this multi-link element indicates the target AP MLD for the probe request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200" dirty="0" smtClean="0"/>
              <a:t>In this case, the per-STA profile Subelement only carries the Link Identifier Subelement </a:t>
            </a:r>
            <a:endParaRPr lang="en-US" altLang="zh-CN" sz="1200" b="0" dirty="0" smtClean="0"/>
          </a:p>
        </p:txBody>
      </p:sp>
      <p:sp>
        <p:nvSpPr>
          <p:cNvPr id="3" name="矩形 2"/>
          <p:cNvSpPr/>
          <p:nvPr/>
        </p:nvSpPr>
        <p:spPr bwMode="auto">
          <a:xfrm>
            <a:off x="1140706" y="3505673"/>
            <a:ext cx="6858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Frame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1826506" y="3503614"/>
            <a:ext cx="6096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Duration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2436106" y="3503614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A1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2893306" y="3503614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A2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352094" y="3503614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A3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3810000" y="3503614"/>
            <a:ext cx="835905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Sequence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645905" y="3503614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HT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5331706" y="3503614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6017507" y="3503614"/>
            <a:ext cx="1142999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Multi-Link Element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7160506" y="3503614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7846308" y="3503614"/>
            <a:ext cx="45719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FCS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1977482" y="4300539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Element ID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2691170" y="4303714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Length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3404858" y="4302920"/>
            <a:ext cx="966443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Element ID Extension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5331706" y="4302920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MLD MAC Address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6246106" y="4302920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6931907" y="4302920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Per-STA Profile (x)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矩形 21"/>
          <p:cNvSpPr/>
          <p:nvPr/>
        </p:nvSpPr>
        <p:spPr bwMode="auto">
          <a:xfrm>
            <a:off x="7846307" y="4302920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Per-STA Profile (y)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直接连接符 22"/>
          <p:cNvCxnSpPr/>
          <p:nvPr/>
        </p:nvCxnSpPr>
        <p:spPr bwMode="auto">
          <a:xfrm flipH="1">
            <a:off x="1975894" y="3960814"/>
            <a:ext cx="4041614" cy="33972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接连接符 25"/>
          <p:cNvCxnSpPr/>
          <p:nvPr/>
        </p:nvCxnSpPr>
        <p:spPr bwMode="auto">
          <a:xfrm>
            <a:off x="7160348" y="3963989"/>
            <a:ext cx="1600359" cy="3389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矩形 26"/>
          <p:cNvSpPr/>
          <p:nvPr/>
        </p:nvSpPr>
        <p:spPr bwMode="auto">
          <a:xfrm>
            <a:off x="6039571" y="5113338"/>
            <a:ext cx="952657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Subelement ID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7002441" y="5113338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Length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7726342" y="5113338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250305" y="3352800"/>
            <a:ext cx="11190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Probe Request Frame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7606857" y="5789614"/>
            <a:ext cx="952657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Link Identifier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直接连接符 34"/>
          <p:cNvCxnSpPr/>
          <p:nvPr/>
        </p:nvCxnSpPr>
        <p:spPr bwMode="auto">
          <a:xfrm flipH="1">
            <a:off x="6039571" y="4760120"/>
            <a:ext cx="892336" cy="3532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接连接符 36"/>
          <p:cNvCxnSpPr/>
          <p:nvPr/>
        </p:nvCxnSpPr>
        <p:spPr bwMode="auto">
          <a:xfrm>
            <a:off x="7846307" y="4760120"/>
            <a:ext cx="593723" cy="3532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直接连接符 38"/>
          <p:cNvCxnSpPr/>
          <p:nvPr/>
        </p:nvCxnSpPr>
        <p:spPr bwMode="auto">
          <a:xfrm flipH="1">
            <a:off x="7617708" y="5565776"/>
            <a:ext cx="92076" cy="2238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接连接符 40"/>
          <p:cNvCxnSpPr/>
          <p:nvPr/>
        </p:nvCxnSpPr>
        <p:spPr bwMode="auto">
          <a:xfrm>
            <a:off x="8440030" y="5565776"/>
            <a:ext cx="129697" cy="2238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矩形 41"/>
          <p:cNvSpPr/>
          <p:nvPr/>
        </p:nvSpPr>
        <p:spPr bwMode="auto">
          <a:xfrm>
            <a:off x="4367392" y="4300539"/>
            <a:ext cx="964313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Multi-Link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2735692" y="5220495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3452450" y="5220495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Target MLD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矩形 39"/>
          <p:cNvSpPr/>
          <p:nvPr/>
        </p:nvSpPr>
        <p:spPr bwMode="auto">
          <a:xfrm>
            <a:off x="4166138" y="5220495"/>
            <a:ext cx="5537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TBD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矩形 42"/>
          <p:cNvSpPr/>
          <p:nvPr/>
        </p:nvSpPr>
        <p:spPr bwMode="auto">
          <a:xfrm>
            <a:off x="4719838" y="5220495"/>
            <a:ext cx="5537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TBD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直接连接符 23"/>
          <p:cNvCxnSpPr/>
          <p:nvPr/>
        </p:nvCxnSpPr>
        <p:spPr bwMode="auto">
          <a:xfrm flipH="1">
            <a:off x="2735692" y="4757739"/>
            <a:ext cx="1631700" cy="4627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接连接符 31"/>
          <p:cNvCxnSpPr/>
          <p:nvPr/>
        </p:nvCxnSpPr>
        <p:spPr bwMode="auto">
          <a:xfrm flipH="1">
            <a:off x="5261173" y="4756946"/>
            <a:ext cx="68753" cy="4635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77430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12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EEACA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60613</TotalTime>
  <Words>1436</Words>
  <Application>Microsoft Office PowerPoint</Application>
  <PresentationFormat>全屏显示(4:3)</PresentationFormat>
  <Paragraphs>229</Paragraphs>
  <Slides>16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1" baseType="lpstr">
      <vt:lpstr>Arial Unicode MS</vt:lpstr>
      <vt:lpstr>MS Gothic</vt:lpstr>
      <vt:lpstr>Arial</vt:lpstr>
      <vt:lpstr>Times New Roman</vt:lpstr>
      <vt:lpstr>Office Theme</vt:lpstr>
      <vt:lpstr>Multi-Link Probe Request Design</vt:lpstr>
      <vt:lpstr>Introduction</vt:lpstr>
      <vt:lpstr>MLD based or Link based</vt:lpstr>
      <vt:lpstr>Probe for multiple BSSID</vt:lpstr>
      <vt:lpstr>Probe for partial information</vt:lpstr>
      <vt:lpstr>Motivation</vt:lpstr>
      <vt:lpstr>ML probe request (1)</vt:lpstr>
      <vt:lpstr>ML probe request (2)</vt:lpstr>
      <vt:lpstr>ML probe request (3)</vt:lpstr>
      <vt:lpstr>ML probe request (4)</vt:lpstr>
      <vt:lpstr>Conclusion</vt:lpstr>
      <vt:lpstr>Straw Poll 1</vt:lpstr>
      <vt:lpstr>Straw Poll 2</vt:lpstr>
      <vt:lpstr>Straw Poll 3</vt:lpstr>
      <vt:lpstr>Straw Poll 4</vt:lpstr>
      <vt:lpstr>References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Jason Yuchen Guo</dc:creator>
  <cp:lastModifiedBy>Guoyuchen (Jason Yuchen Guo)</cp:lastModifiedBy>
  <cp:revision>1292</cp:revision>
  <cp:lastPrinted>1601-01-01T00:00:00Z</cp:lastPrinted>
  <dcterms:created xsi:type="dcterms:W3CDTF">2015-10-31T00:33:08Z</dcterms:created>
  <dcterms:modified xsi:type="dcterms:W3CDTF">2020-09-14T06:52:52Z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(3)pLHe0EMoimu+d5/qctOJTVQTMz/+9HAWQRWLPuYQomf6rkZ3p4ZiS7HDKXauDTIzmpy3D30f
jEfEmS26WwRlfjawDVUDOsBZFJEZTe7DxV53MeXtRZPHUS0hFJJnqEh1JuLy8CVJ2YodZjyq
UGpkwAL4pGibonYotGZLNSsf9MGDAfyKFb8dy78lEHjc4NLahPsxDw1ZiGWNpgs+0GyNk+JS
zWmPWkvCv01sVOn+9w</vt:lpwstr>
  </property>
  <property fmtid="{D5CDD505-2E9C-101B-9397-08002B2CF9AE}" pid="3" name="_2015_ms_pID_7253431">
    <vt:lpwstr>+LA1BcE+KOYAwzXP3yEWLd8DMvU+Cq0tkQn0VDsVxXH88Jiav+rzXr
IMi19dK/kl8viZDGEZwl3la9oO/y37tTCQO8a4oSJ8jDwaJtJ68+8hLd0oXsM3BCKWf7CT2h
1lQK8WVwO63Ew84NDiQeGMxrk5B2sa0+gHrrgFDroMS0aMk2WoPVdBjLGenGgX0hta31gZNP
O3GTqv4NjIwgk9nAJXmHRK3uByd/iL01Y5MU</vt:lpwstr>
  </property>
  <property fmtid="{D5CDD505-2E9C-101B-9397-08002B2CF9AE}" pid="4" name="_2015_ms_pID_7253432">
    <vt:lpwstr>BDLHQQC5ivGXULwtm8eGTXs=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1600043846</vt:lpwstr>
  </property>
</Properties>
</file>