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1" r:id="rId2"/>
    <p:sldId id="948" r:id="rId3"/>
    <p:sldId id="951" r:id="rId4"/>
    <p:sldId id="956" r:id="rId5"/>
    <p:sldId id="957" r:id="rId6"/>
    <p:sldId id="958" r:id="rId7"/>
    <p:sldId id="919" r:id="rId8"/>
    <p:sldId id="943" r:id="rId9"/>
    <p:sldId id="954" r:id="rId10"/>
    <p:sldId id="959" r:id="rId11"/>
    <p:sldId id="950" r:id="rId12"/>
    <p:sldId id="960" r:id="rId13"/>
    <p:sldId id="953" r:id="rId1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746" autoAdjust="0"/>
    <p:restoredTop sz="95383" autoAdjust="0"/>
  </p:normalViewPr>
  <p:slideViewPr>
    <p:cSldViewPr>
      <p:cViewPr varScale="1">
        <p:scale>
          <a:sx n="128" d="100"/>
          <a:sy n="128" d="100"/>
        </p:scale>
        <p:origin x="1842" y="1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0577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9319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72723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6788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20275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8078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11/2/2020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88132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22359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Nov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=""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802.11-20/1388r0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  <p:sldLayoutId id="2147485773" r:id="rId1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BW Indication of &gt;160MHz for non-HT and non-HT Duplicated </a:t>
            </a:r>
            <a:r>
              <a:rPr lang="en-US" altLang="en-US" dirty="0"/>
              <a:t>F</a:t>
            </a:r>
            <a:r>
              <a:rPr lang="en-US" altLang="en-US" dirty="0" smtClean="0"/>
              <a:t>rames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2020-08-10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757447"/>
              </p:ext>
            </p:extLst>
          </p:nvPr>
        </p:nvGraphicFramePr>
        <p:xfrm>
          <a:off x="1152525" y="2998720"/>
          <a:ext cx="7391400" cy="27985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Yunbo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Yiqing</a:t>
                      </a:r>
                      <a:r>
                        <a:rPr lang="en-US" sz="1100" baseline="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Yuchen</a:t>
                      </a:r>
                      <a:r>
                        <a:rPr lang="en-US" sz="1100" baseline="0" dirty="0" smtClean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Ming </a:t>
                      </a:r>
                      <a:r>
                        <a:rPr lang="en-US" sz="1100" dirty="0" err="1" smtClean="0"/>
                        <a:t>Gan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Rob</a:t>
                      </a:r>
                      <a:r>
                        <a:rPr lang="en-US" sz="1100" baseline="0" dirty="0" smtClean="0"/>
                        <a:t> Sun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Chenchen</a:t>
                      </a:r>
                      <a:r>
                        <a:rPr lang="en-US" altLang="zh-CN" sz="1100" baseline="0" dirty="0" smtClean="0"/>
                        <a:t> Liu</a:t>
                      </a:r>
                      <a:endParaRPr lang="en-US" altLang="zh-CN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Wei Lin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Jia </a:t>
                      </a:r>
                      <a:r>
                        <a:rPr lang="en-US" sz="1100" dirty="0" err="1" smtClean="0"/>
                        <a:t>Jia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Yunbo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Which </a:t>
            </a:r>
            <a:r>
              <a:rPr lang="en-US" altLang="ko-KR" sz="2000" dirty="0" smtClean="0"/>
              <a:t>option </a:t>
            </a:r>
            <a:r>
              <a:rPr lang="en-US" altLang="ko-KR" sz="2000" dirty="0"/>
              <a:t>do you prefer to indicate BW larger than 160MHz in non-HT or non-HT duplicated frames?</a:t>
            </a:r>
          </a:p>
          <a:p>
            <a:pPr lvl="1"/>
            <a:r>
              <a:rPr lang="en-US" altLang="zh-CN" sz="1400" dirty="0" smtClean="0"/>
              <a:t>Opt </a:t>
            </a:r>
            <a:r>
              <a:rPr lang="en-US" altLang="zh-CN" sz="1400" dirty="0"/>
              <a:t>1: only indicates non-puncture BW modes</a:t>
            </a:r>
          </a:p>
          <a:p>
            <a:pPr lvl="1"/>
            <a:r>
              <a:rPr lang="en-US" altLang="zh-CN" sz="1400" dirty="0" smtClean="0"/>
              <a:t>Opt </a:t>
            </a:r>
            <a:r>
              <a:rPr lang="en-US" altLang="zh-CN" sz="1400" dirty="0"/>
              <a:t>2: indicates non-OFDMA preamble puncture modes</a:t>
            </a:r>
          </a:p>
          <a:p>
            <a:pPr lvl="1"/>
            <a:r>
              <a:rPr lang="en-US" altLang="zh-CN" sz="1400" dirty="0" smtClean="0"/>
              <a:t>Opt </a:t>
            </a:r>
            <a:r>
              <a:rPr lang="en-US" altLang="zh-CN" sz="1400" dirty="0"/>
              <a:t>3: indicates </a:t>
            </a:r>
            <a:r>
              <a:rPr lang="en-US" altLang="zh-CN" sz="1400" dirty="0" smtClean="0"/>
              <a:t>more flexible modes than </a:t>
            </a:r>
            <a:r>
              <a:rPr lang="en-US" altLang="zh-CN" sz="1400" dirty="0"/>
              <a:t>non-OFDMA preamble puncture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3066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[1] 11-20-0616-00-00be-bandwidth-indication-of-320mhz-for-non-ht-and-non-ht-duplicate-frames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9575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09600" y="2819400"/>
            <a:ext cx="7772400" cy="1066800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9268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BW modes for non-OFDMA </a:t>
            </a:r>
            <a:r>
              <a:rPr lang="en-US" dirty="0"/>
              <a:t>P</a:t>
            </a:r>
            <a:r>
              <a:rPr lang="en-US" dirty="0" smtClean="0"/>
              <a:t>reamble Puncture</a:t>
            </a:r>
            <a:endParaRPr 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412865"/>
              </p:ext>
            </p:extLst>
          </p:nvPr>
        </p:nvGraphicFramePr>
        <p:xfrm>
          <a:off x="533400" y="1851454"/>
          <a:ext cx="3733800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4308"/>
                <a:gridCol w="1244746"/>
                <a:gridCol w="1244746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800" kern="100" dirty="0" smtClean="0">
                          <a:effectLst/>
                        </a:rPr>
                        <a:t>Total BW</a:t>
                      </a:r>
                      <a:endParaRPr lang="zh-CN" sz="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4110" marR="241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800" kern="100" dirty="0" smtClean="0">
                          <a:effectLst/>
                        </a:rPr>
                        <a:t>BW modes</a:t>
                      </a:r>
                      <a:endParaRPr lang="zh-CN" sz="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4110" marR="241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800" kern="100" dirty="0" smtClean="0">
                          <a:effectLst/>
                        </a:rPr>
                        <a:t>Numbers</a:t>
                      </a:r>
                      <a:endParaRPr lang="zh-CN" sz="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4110" marR="24110" marT="0" marB="0" anchor="ctr"/>
                </a:tc>
              </a:tr>
              <a:tr h="75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20MHz</a:t>
                      </a:r>
                      <a:endParaRPr lang="zh-CN" sz="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4110" marR="241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1</a:t>
                      </a:r>
                      <a:endParaRPr lang="zh-CN" sz="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4110" marR="241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1</a:t>
                      </a:r>
                      <a:endParaRPr lang="zh-CN" sz="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4110" marR="24110" marT="0" marB="0" anchor="ctr"/>
                </a:tc>
              </a:tr>
              <a:tr h="75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40MHz</a:t>
                      </a:r>
                      <a:endParaRPr lang="zh-CN" sz="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4110" marR="241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11</a:t>
                      </a:r>
                      <a:endParaRPr lang="zh-CN" sz="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4110" marR="241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1</a:t>
                      </a:r>
                      <a:endParaRPr lang="zh-CN" sz="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4110" marR="24110" marT="0" marB="0" anchor="ctr"/>
                </a:tc>
              </a:tr>
              <a:tr h="3756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80MHz</a:t>
                      </a:r>
                      <a:endParaRPr lang="zh-CN" sz="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4110" marR="241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x111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1x11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11x1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111x</a:t>
                      </a:r>
                      <a:endParaRPr lang="zh-CN" sz="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4110" marR="241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5</a:t>
                      </a:r>
                      <a:endParaRPr lang="zh-CN" sz="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4110" marR="24110" marT="0" marB="0" anchor="ctr"/>
                </a:tc>
              </a:tr>
              <a:tr h="9767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160MHz</a:t>
                      </a:r>
                      <a:endParaRPr lang="zh-CN" sz="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4110" marR="241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1111 1111</a:t>
                      </a:r>
                      <a:endParaRPr lang="zh-CN" sz="80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x111 1111</a:t>
                      </a:r>
                      <a:endParaRPr lang="zh-CN" sz="80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1x11 1111</a:t>
                      </a:r>
                      <a:endParaRPr lang="zh-CN" sz="80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11x1 1111</a:t>
                      </a:r>
                      <a:endParaRPr lang="zh-CN" sz="80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111x 1111</a:t>
                      </a:r>
                      <a:endParaRPr lang="zh-CN" sz="80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1111 x111</a:t>
                      </a:r>
                      <a:endParaRPr lang="zh-CN" sz="80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1111 1x11</a:t>
                      </a:r>
                      <a:endParaRPr lang="zh-CN" sz="80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1111 11x1</a:t>
                      </a:r>
                      <a:endParaRPr lang="zh-CN" sz="80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1111 111x</a:t>
                      </a:r>
                      <a:endParaRPr lang="zh-CN" sz="80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xx11 1111</a:t>
                      </a:r>
                      <a:endParaRPr lang="zh-CN" sz="80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11xx 1111</a:t>
                      </a:r>
                      <a:endParaRPr lang="zh-CN" sz="80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1111 xx11</a:t>
                      </a:r>
                      <a:endParaRPr lang="zh-CN" sz="80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1111 11xx</a:t>
                      </a:r>
                      <a:endParaRPr lang="zh-CN" sz="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4110" marR="241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13</a:t>
                      </a:r>
                      <a:endParaRPr lang="zh-CN" sz="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4110" marR="24110" marT="0" marB="0" anchor="ctr"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211835"/>
              </p:ext>
            </p:extLst>
          </p:nvPr>
        </p:nvGraphicFramePr>
        <p:xfrm>
          <a:off x="4875213" y="1293495"/>
          <a:ext cx="3733800" cy="5364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4308"/>
                <a:gridCol w="1244746"/>
                <a:gridCol w="1244746"/>
              </a:tblGrid>
              <a:tr h="75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800" kern="100" dirty="0" smtClean="0">
                          <a:effectLst/>
                        </a:rPr>
                        <a:t>Total BW</a:t>
                      </a:r>
                      <a:endParaRPr lang="zh-CN" sz="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4110" marR="241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800" kern="100" dirty="0" smtClean="0">
                          <a:effectLst/>
                        </a:rPr>
                        <a:t>BW modes</a:t>
                      </a:r>
                      <a:endParaRPr lang="zh-CN" sz="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4110" marR="241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800" kern="100" dirty="0" smtClean="0">
                          <a:effectLst/>
                        </a:rPr>
                        <a:t>Numbers</a:t>
                      </a:r>
                      <a:endParaRPr lang="zh-CN" sz="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4110" marR="24110" marT="0" marB="0" anchor="ctr"/>
                </a:tc>
              </a:tr>
              <a:tr h="32307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320MHz</a:t>
                      </a:r>
                      <a:endParaRPr lang="zh-CN" sz="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4110" marR="241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1111 1111 1111 1111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xx11 1111 1111 1111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11xx 1111 1111 1111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1111 xx11 1111 1111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1111 11xx 1111 1111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1111 1111 xx11 1111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1111 1111 11xx 1111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1111 1111 1111 xx11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1111 1111 1111 11xx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1111 1111 1111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1111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1111 1111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1111 1111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1111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1111 1111 1111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xx11 1111 1111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11xx 1111 1111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1111 xx11 1111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1111 11xx 1111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1111 1111 xx11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1111 1111 11xx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xx11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1111 1111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11xx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1111 1111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1111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xx11 1111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1111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11xx 1111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1111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1111 xx11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1111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1111 11xx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xx11 1111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1111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11xx 1111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1111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1111 xx11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1111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1111 11xx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1111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1111 1111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xx11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1111 1111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11xx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xx11 1111 1111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11xx 1111 1111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1111 xx11 1111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1111 11xx 1111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1111 1111 xx11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1111 1111 11xx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1111 1111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1111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1111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1111 1111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1111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1111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1111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1111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endParaRPr lang="zh-CN" sz="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1111 1111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r>
                        <a:rPr lang="en-US" sz="800" kern="100" dirty="0">
                          <a:effectLst/>
                        </a:rPr>
                        <a:t> </a:t>
                      </a:r>
                      <a:r>
                        <a:rPr lang="en-US" sz="800" kern="100" dirty="0" err="1">
                          <a:effectLst/>
                        </a:rPr>
                        <a:t>xxxx</a:t>
                      </a:r>
                      <a:endParaRPr lang="zh-CN" sz="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4110" marR="241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43</a:t>
                      </a:r>
                      <a:endParaRPr lang="zh-CN" sz="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4110" marR="24110" marT="0" marB="0" anchor="ctr"/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725745" y="5029200"/>
            <a:ext cx="32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</a:t>
            </a:r>
            <a:r>
              <a:rPr lang="en-US" altLang="zh-CN" dirty="0" smtClean="0"/>
              <a:t>otally 1+1+5+13+43 = 63 modes</a:t>
            </a:r>
            <a:endParaRPr lang="zh-CN" altLang="en-US" dirty="0"/>
          </a:p>
        </p:txBody>
      </p:sp>
      <p:sp>
        <p:nvSpPr>
          <p:cNvPr id="10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5556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dirty="0" smtClean="0"/>
              <a:t>Indicate a bandwidth larger than 160MHz in non-HT or non-HT duplicated frames passed motion [1];</a:t>
            </a:r>
          </a:p>
          <a:p>
            <a:pPr lvl="1" algn="just"/>
            <a:r>
              <a:rPr lang="en-GB" altLang="zh-CN" sz="1400" dirty="0"/>
              <a:t>802.11be supports indicating BW larger than 160 MHz through scrambler sequence in non-HT or non-HT duplicated frames. </a:t>
            </a:r>
            <a:r>
              <a:rPr lang="en-GB" altLang="zh-CN" sz="1400" dirty="0" smtClean="0"/>
              <a:t>[</a:t>
            </a:r>
            <a:r>
              <a:rPr lang="en-GB" altLang="zh-CN" sz="1400" dirty="0"/>
              <a:t>Motion 115, #SP102, </a:t>
            </a:r>
            <a:r>
              <a:rPr lang="en-US" altLang="zh-CN" sz="1400" dirty="0"/>
              <a:t>[10]</a:t>
            </a:r>
            <a:r>
              <a:rPr lang="en-GB" altLang="zh-CN" sz="1400" dirty="0"/>
              <a:t> and </a:t>
            </a:r>
            <a:r>
              <a:rPr lang="en-US" altLang="zh-CN" sz="1400" dirty="0"/>
              <a:t>[87]</a:t>
            </a:r>
            <a:r>
              <a:rPr lang="en-GB" altLang="zh-CN" sz="1400" dirty="0"/>
              <a:t>] </a:t>
            </a:r>
            <a:endParaRPr lang="zh-CN" altLang="zh-CN" sz="1400" dirty="0"/>
          </a:p>
          <a:p>
            <a:pPr algn="just"/>
            <a:r>
              <a:rPr lang="en-US" altLang="zh-CN" sz="1800" dirty="0" smtClean="0"/>
              <a:t>When a new bandwidth is indicated, we need to guarantee the receiver side can clear know whether the new bandwidth information is carried;</a:t>
            </a:r>
          </a:p>
          <a:p>
            <a:pPr algn="just"/>
            <a:r>
              <a:rPr lang="en-US" altLang="zh-CN" sz="1800" dirty="0"/>
              <a:t>Current CH_BANDWIDTH_IN_NON_HT is indicated through Individual/Group bit in </a:t>
            </a:r>
            <a:r>
              <a:rPr lang="en-US" altLang="zh-CN" sz="1800" dirty="0" smtClean="0"/>
              <a:t>TA, but it can not be used to indicate new larger bandwidth. </a:t>
            </a:r>
          </a:p>
          <a:p>
            <a:pPr lvl="1" algn="just"/>
            <a:r>
              <a:rPr lang="en-US" altLang="zh-CN" sz="1400" dirty="0" smtClean="0"/>
              <a:t>Otherwise, receiver STA don’t understand only 20, 40, 80 or 160MHz are indicated through B5B6 in scrambling sequence or new bandwidth is indicated.</a:t>
            </a:r>
            <a:endParaRPr lang="en-US" altLang="zh-CN" sz="1400" dirty="0"/>
          </a:p>
          <a:p>
            <a:pPr algn="just"/>
            <a:r>
              <a:rPr lang="en-US" altLang="zh-CN" sz="1800" dirty="0" smtClean="0"/>
              <a:t>Two main points will be discussed in this presentation: </a:t>
            </a:r>
          </a:p>
          <a:p>
            <a:pPr lvl="1" algn="just"/>
            <a:r>
              <a:rPr lang="en-US" altLang="zh-CN" sz="1400" dirty="0" smtClean="0"/>
              <a:t>1) how to indicate the new bandwidth is carried, we call it EHT BW indication in following slides; </a:t>
            </a:r>
          </a:p>
          <a:p>
            <a:pPr lvl="1" algn="just"/>
            <a:r>
              <a:rPr lang="en-US" altLang="zh-CN" sz="1400" dirty="0" smtClean="0"/>
              <a:t>2) which new bandwidth(s) can be carried.</a:t>
            </a:r>
            <a:endParaRPr lang="en-US" altLang="zh-CN" sz="1200" i="1" dirty="0" smtClean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80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dirty="0" smtClean="0"/>
              <a:t>Two potential places can be used for EHT BW indication</a:t>
            </a:r>
          </a:p>
          <a:p>
            <a:pPr algn="just"/>
            <a:r>
              <a:rPr lang="en-US" altLang="zh-CN" sz="1800" dirty="0" smtClean="0"/>
              <a:t>Solution 1: Reserved bits in Frame Control</a:t>
            </a:r>
          </a:p>
          <a:p>
            <a:pPr lvl="1" algn="just"/>
            <a:r>
              <a:rPr lang="en-US" altLang="zh-CN" sz="1400" dirty="0" smtClean="0"/>
              <a:t>There are several subfields (e.g. B8-B11) are reserved and set to 0, it may could be used for EHT BW indication;</a:t>
            </a:r>
          </a:p>
          <a:p>
            <a:pPr lvl="1" algn="just"/>
            <a:r>
              <a:rPr lang="en-US" altLang="zh-CN" sz="1400" dirty="0" smtClean="0"/>
              <a:t>B8-B11 is used for Bandwidth Indication and Dynamic Indication subfields in S1G;</a:t>
            </a:r>
          </a:p>
          <a:p>
            <a:pPr lvl="1" algn="just"/>
            <a:r>
              <a:rPr lang="en-US" altLang="zh-CN" sz="1400" dirty="0" smtClean="0"/>
              <a:t>But base on discussion during 11ac and 11ax periods, some chip vendors have concern to reuse these subfields in 2.4GHz and 5GHz due to vendor specific implementation reasons.</a:t>
            </a:r>
            <a:endParaRPr lang="en-US" altLang="zh-CN" sz="1800" dirty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</a:t>
            </a:r>
            <a:r>
              <a:rPr lang="en-US" altLang="zh-CN" dirty="0" smtClean="0"/>
              <a:t>i</a:t>
            </a:r>
            <a:r>
              <a:rPr lang="en-US" dirty="0" smtClean="0"/>
              <a:t>t Solutions for EHT BW Indication</a:t>
            </a:r>
            <a:endParaRPr lang="en-US" dirty="0"/>
          </a:p>
        </p:txBody>
      </p:sp>
      <p:pic>
        <p:nvPicPr>
          <p:cNvPr id="1026" name="Picture 2" descr="C:\Users\l00387934\AppData\Roaming\eSpace_Desktop\UserData\l00387934\imagefiles\40202626-0CE8-4B25-80A2-2E77F7D698C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3536" y="4648200"/>
            <a:ext cx="5486400" cy="90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本框 2"/>
          <p:cNvSpPr txBox="1"/>
          <p:nvPr/>
        </p:nvSpPr>
        <p:spPr>
          <a:xfrm>
            <a:off x="2789856" y="5736558"/>
            <a:ext cx="37753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Frame Control field of Control frame in a non-S1G PPDU</a:t>
            </a:r>
            <a:endParaRPr lang="zh-CN" altLang="en-US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2200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dirty="0" smtClean="0"/>
              <a:t>Solution 2: last 9 reserved bits in SERVICE field</a:t>
            </a:r>
          </a:p>
          <a:p>
            <a:pPr lvl="1"/>
            <a:r>
              <a:rPr lang="en-US" altLang="zh-CN" sz="1400" b="0" dirty="0"/>
              <a:t>The remaining 9 bits (7–15) of the SERVICE field </a:t>
            </a:r>
            <a:r>
              <a:rPr lang="en-US" altLang="zh-CN" sz="1400" b="0" dirty="0">
                <a:solidFill>
                  <a:srgbClr val="C00000"/>
                </a:solidFill>
              </a:rPr>
              <a:t>shall </a:t>
            </a:r>
            <a:r>
              <a:rPr lang="en-US" altLang="zh-CN" sz="1400" b="0" dirty="0" smtClean="0">
                <a:solidFill>
                  <a:srgbClr val="C00000"/>
                </a:solidFill>
              </a:rPr>
              <a:t>be reserved </a:t>
            </a:r>
            <a:r>
              <a:rPr lang="en-US" altLang="zh-CN" sz="1400" b="0" dirty="0">
                <a:solidFill>
                  <a:srgbClr val="C00000"/>
                </a:solidFill>
              </a:rPr>
              <a:t>for future use</a:t>
            </a:r>
            <a:r>
              <a:rPr lang="en-US" altLang="zh-CN" sz="1400" b="0" dirty="0"/>
              <a:t>. All reserved bits shall be set to 0 on transmission and </a:t>
            </a:r>
            <a:r>
              <a:rPr lang="en-US" altLang="zh-CN" sz="1400" b="0" dirty="0">
                <a:solidFill>
                  <a:srgbClr val="C00000"/>
                </a:solidFill>
              </a:rPr>
              <a:t>ignored on reception</a:t>
            </a:r>
            <a:r>
              <a:rPr lang="en-US" altLang="zh-CN" sz="1400" b="0" dirty="0" smtClean="0"/>
              <a:t>. (from 802.11REVmd D3.0, section 17);</a:t>
            </a:r>
          </a:p>
          <a:p>
            <a:pPr lvl="1"/>
            <a:r>
              <a:rPr lang="en-US" altLang="zh-CN" sz="1400" dirty="0" smtClean="0"/>
              <a:t>It could be a good place to carry ETH BW indication;</a:t>
            </a:r>
          </a:p>
          <a:p>
            <a:pPr lvl="1"/>
            <a:r>
              <a:rPr lang="en-US" altLang="zh-CN" sz="1400" dirty="0" smtClean="0"/>
              <a:t>SERVICE field already been used on several type of PPDUs</a:t>
            </a:r>
          </a:p>
          <a:p>
            <a:pPr lvl="2"/>
            <a:r>
              <a:rPr lang="en-US" altLang="zh-CN" sz="1200" dirty="0" smtClean="0"/>
              <a:t>B8-B15 of SERVICE field in VHT PPDU are used for CRC of VHT-SIG-B</a:t>
            </a:r>
          </a:p>
          <a:p>
            <a:pPr lvl="2"/>
            <a:r>
              <a:rPr lang="en-US" altLang="zh-CN" sz="1200" dirty="0" smtClean="0"/>
              <a:t>Scrambler is extended from 7 to 11 bits in EHT PPDU</a:t>
            </a:r>
          </a:p>
          <a:p>
            <a:pPr lvl="1"/>
            <a:r>
              <a:rPr lang="en-US" altLang="zh-CN" sz="1400" dirty="0" smtClean="0"/>
              <a:t>The designs in this presentation only used in non-HT PPDU. The designs in VHT and EHT PPDUs will not affect the design here.</a:t>
            </a:r>
            <a:endParaRPr lang="en-US" altLang="zh-CN" sz="1400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Explicit</a:t>
            </a:r>
            <a:r>
              <a:rPr lang="en-US" dirty="0" smtClean="0"/>
              <a:t> Solutions for EHT BW Indication</a:t>
            </a:r>
            <a:endParaRPr lang="en-US" dirty="0"/>
          </a:p>
        </p:txBody>
      </p:sp>
      <p:pic>
        <p:nvPicPr>
          <p:cNvPr id="10" name="Picture 2" descr="C:\Users\l00387934\AppData\Roaming\eSpace_Desktop\UserData\l00387934\imagefiles\CC3CAA65-02BF-4C14-8CB2-EBE7A6259DA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5209401"/>
            <a:ext cx="5105632" cy="922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文本框 10"/>
          <p:cNvSpPr txBox="1"/>
          <p:nvPr/>
        </p:nvSpPr>
        <p:spPr>
          <a:xfrm>
            <a:off x="3886200" y="6123801"/>
            <a:ext cx="1135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SERVICE field</a:t>
            </a:r>
            <a:endParaRPr lang="zh-CN" altLang="en-US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930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dirty="0" smtClean="0"/>
              <a:t>Let’s further discuss how many new BW modes can be carried </a:t>
            </a:r>
          </a:p>
          <a:p>
            <a:r>
              <a:rPr lang="en-US" altLang="zh-CN" sz="1800" dirty="0"/>
              <a:t>Opt 1</a:t>
            </a:r>
            <a:r>
              <a:rPr lang="en-US" altLang="zh-CN" sz="1800" dirty="0" smtClean="0"/>
              <a:t>: only indicates non-puncture BW modes</a:t>
            </a:r>
          </a:p>
          <a:p>
            <a:pPr lvl="1"/>
            <a:r>
              <a:rPr lang="en-US" altLang="zh-CN" sz="1400" dirty="0" smtClean="0"/>
              <a:t>Can reuse B5B6, or just add one more bit (e.g. B3) to indicate the new BW modes (e.g. 320MHz)</a:t>
            </a:r>
          </a:p>
          <a:p>
            <a:r>
              <a:rPr lang="en-US" altLang="zh-CN" sz="1800" dirty="0" smtClean="0"/>
              <a:t>Opt 2: indicates non-OFDMA preamble puncture modes</a:t>
            </a:r>
          </a:p>
          <a:p>
            <a:pPr lvl="1"/>
            <a:r>
              <a:rPr lang="en-US" altLang="zh-CN" sz="1400" dirty="0" smtClean="0"/>
              <a:t>There are totally 63 modes (see appendix), need 6 bits for indication</a:t>
            </a:r>
          </a:p>
          <a:p>
            <a:pPr lvl="1"/>
            <a:r>
              <a:rPr lang="en-US" altLang="zh-CN" sz="1400" dirty="0" smtClean="0"/>
              <a:t>Need to use the bits in Reserved SERVICE Bits</a:t>
            </a:r>
          </a:p>
          <a:p>
            <a:r>
              <a:rPr lang="en-US" altLang="zh-CN" sz="1800" dirty="0" smtClean="0"/>
              <a:t>Opt 3: indicates full flexible puncture modes</a:t>
            </a:r>
            <a:endParaRPr lang="en-US" altLang="zh-CN" sz="1800" dirty="0"/>
          </a:p>
          <a:p>
            <a:pPr lvl="1" algn="just"/>
            <a:r>
              <a:rPr lang="en-US" sz="1400" dirty="0" smtClean="0"/>
              <a:t>Needs 16 bits for 320MHz if use the granularity of 20MHz. There are not enough bits in SERVICE field;</a:t>
            </a:r>
          </a:p>
          <a:p>
            <a:pPr lvl="1" algn="just"/>
            <a:r>
              <a:rPr lang="en-US" sz="1400" dirty="0" smtClean="0"/>
              <a:t>A simple way is to add the granularity to 40MHz for 320MHz, so 8 bits are enough;</a:t>
            </a:r>
          </a:p>
          <a:p>
            <a:pPr lvl="2" algn="just"/>
            <a:r>
              <a:rPr lang="en-US" sz="1200" dirty="0" smtClean="0"/>
              <a:t>One extra bit is needed to distinguish &lt;320MHz and 320MHz</a:t>
            </a:r>
            <a:endParaRPr lang="en-US" sz="1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Explicit</a:t>
            </a:r>
            <a:r>
              <a:rPr lang="en-US" dirty="0" smtClean="0"/>
              <a:t> Solutions for EHT BW Indication</a:t>
            </a:r>
            <a:endParaRPr lang="en-US" dirty="0"/>
          </a:p>
        </p:txBody>
      </p:sp>
      <p:pic>
        <p:nvPicPr>
          <p:cNvPr id="2050" name="Picture 2" descr="C:\Users\l00387934\AppData\Roaming\eSpace_Desktop\UserData\l00387934\imagefiles\CC3CAA65-02BF-4C14-8CB2-EBE7A6259DA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5209401"/>
            <a:ext cx="5105632" cy="922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本框 2"/>
          <p:cNvSpPr txBox="1"/>
          <p:nvPr/>
        </p:nvSpPr>
        <p:spPr>
          <a:xfrm>
            <a:off x="3886200" y="6123801"/>
            <a:ext cx="1135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SERVICE field</a:t>
            </a:r>
            <a:endParaRPr lang="zh-CN" altLang="en-US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0516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dirty="0" smtClean="0"/>
              <a:t>Besides previous explicit solutions, there is also an implicit way for EHT BW indication;</a:t>
            </a:r>
          </a:p>
          <a:p>
            <a:pPr lvl="1" algn="just"/>
            <a:r>
              <a:rPr lang="en-US" altLang="zh-CN" sz="1400" dirty="0" smtClean="0"/>
              <a:t>Pros: </a:t>
            </a:r>
            <a:r>
              <a:rPr lang="en-US" altLang="zh-CN" sz="1400" dirty="0"/>
              <a:t>Doesn’t need a bit for EHT BW </a:t>
            </a:r>
            <a:r>
              <a:rPr lang="en-US" altLang="zh-CN" sz="1400" dirty="0" smtClean="0"/>
              <a:t>indication; Don’t </a:t>
            </a:r>
            <a:r>
              <a:rPr lang="en-US" altLang="zh-CN" sz="1400" dirty="0"/>
              <a:t>need to use the </a:t>
            </a:r>
            <a:r>
              <a:rPr lang="en-US" altLang="zh-CN" sz="1400" dirty="0" smtClean="0"/>
              <a:t>reserved SERVICE bits</a:t>
            </a:r>
          </a:p>
          <a:p>
            <a:pPr lvl="1" algn="just"/>
            <a:r>
              <a:rPr lang="en-US" altLang="zh-CN" sz="1400" dirty="0" smtClean="0"/>
              <a:t>Cons: if reserved SERVICE bits are not used, only can carry non-preamble puncture modes</a:t>
            </a:r>
          </a:p>
          <a:p>
            <a:pPr algn="just"/>
            <a:r>
              <a:rPr lang="en-US" altLang="zh-CN" sz="1800" dirty="0" smtClean="0"/>
              <a:t>The receiver STA will know whether the new BW modes are carried based on the category of the TX STA</a:t>
            </a:r>
          </a:p>
          <a:p>
            <a:pPr lvl="1" algn="just"/>
            <a:r>
              <a:rPr lang="en-US" altLang="zh-CN" sz="1400" dirty="0" smtClean="0"/>
              <a:t>If the TX STA is an EHT STA, and TA field is a bandwidth signaling TA, then new BW may be carried</a:t>
            </a:r>
          </a:p>
          <a:p>
            <a:pPr lvl="1" algn="just"/>
            <a:r>
              <a:rPr lang="en-US" altLang="zh-CN" sz="1400" dirty="0" smtClean="0"/>
              <a:t>If the TX </a:t>
            </a:r>
            <a:r>
              <a:rPr lang="en-US" altLang="zh-CN" sz="1400" dirty="0"/>
              <a:t>STA is an </a:t>
            </a:r>
            <a:r>
              <a:rPr lang="en-US" altLang="zh-CN" sz="1400" dirty="0" smtClean="0"/>
              <a:t>non-EHT STA, and </a:t>
            </a:r>
            <a:r>
              <a:rPr lang="en-US" altLang="zh-CN" sz="1400" dirty="0"/>
              <a:t>TA field is a bandwidth signaling </a:t>
            </a:r>
            <a:r>
              <a:rPr lang="en-US" altLang="zh-CN" sz="1400" dirty="0" smtClean="0"/>
              <a:t>TA, then B5B6 in service field are used to indicate 20, 40, 80, or 160MHz.</a:t>
            </a:r>
          </a:p>
          <a:p>
            <a:pPr algn="just"/>
            <a:r>
              <a:rPr lang="en-US" altLang="zh-CN" sz="1800" dirty="0" smtClean="0"/>
              <a:t>Control response (e.g. CTS) usually implemented in low MAC layer, it means that a EHT STA needs to distinguish whether a TX STA is EHT STA or not in low MAC;</a:t>
            </a:r>
          </a:p>
          <a:p>
            <a:pPr algn="just"/>
            <a:r>
              <a:rPr lang="en-US" altLang="zh-CN" sz="1800" dirty="0" smtClean="0"/>
              <a:t>It is implementable base on the feedback from product line, and the complexity is acceptable, but it may needs each chip vendor to implement it in low MAC. </a:t>
            </a:r>
            <a:endParaRPr lang="en-US" altLang="zh-CN" sz="1400" dirty="0" smtClean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</a:t>
            </a:r>
            <a:r>
              <a:rPr lang="en-US" altLang="zh-CN" dirty="0" smtClean="0"/>
              <a:t>i</a:t>
            </a:r>
            <a:r>
              <a:rPr lang="en-US" dirty="0" smtClean="0"/>
              <a:t>t Solution for EHT BW Indication</a:t>
            </a:r>
            <a:endParaRPr lang="en-US" dirty="0"/>
          </a:p>
        </p:txBody>
      </p:sp>
      <p:sp>
        <p:nvSpPr>
          <p:cNvPr id="7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8495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1800" dirty="0"/>
              <a:t>Indicate a bandwidth larger than 160MHz in non-HT or non-HT duplicated frames passed motion</a:t>
            </a:r>
            <a:r>
              <a:rPr lang="en-US" sz="1800" dirty="0" smtClean="0"/>
              <a:t>;</a:t>
            </a:r>
          </a:p>
          <a:p>
            <a:pPr algn="just"/>
            <a:r>
              <a:rPr lang="en-US" sz="1800" dirty="0" smtClean="0"/>
              <a:t>Explicit and implicit solutions are provide</a:t>
            </a:r>
          </a:p>
          <a:p>
            <a:pPr lvl="1" algn="just"/>
            <a:r>
              <a:rPr lang="en-US" sz="1400" dirty="0" smtClean="0"/>
              <a:t>Explicit solution needs to use Reserved SERVICR bits, but can get enough bits to carry preamble puncture modes</a:t>
            </a:r>
          </a:p>
          <a:p>
            <a:pPr lvl="1" algn="just"/>
            <a:r>
              <a:rPr lang="en-US" sz="1400" dirty="0" smtClean="0"/>
              <a:t>Implicit solution doesn’t need to use </a:t>
            </a:r>
            <a:r>
              <a:rPr lang="en-US" altLang="zh-CN" sz="1400" dirty="0"/>
              <a:t>reserved SERVICR bits, </a:t>
            </a:r>
            <a:r>
              <a:rPr lang="en-US" altLang="zh-CN" sz="1400" dirty="0" smtClean="0"/>
              <a:t>but only can carry non-preamble puncture modes without using </a:t>
            </a:r>
            <a:r>
              <a:rPr lang="en-US" altLang="zh-CN" sz="1400" dirty="0"/>
              <a:t>reserved SERVICR </a:t>
            </a:r>
            <a:r>
              <a:rPr lang="en-US" altLang="zh-CN" sz="1400" dirty="0" smtClean="0"/>
              <a:t>bits</a:t>
            </a:r>
          </a:p>
          <a:p>
            <a:pPr lvl="1" algn="just"/>
            <a:r>
              <a:rPr lang="en-US" sz="1400" dirty="0" smtClean="0"/>
              <a:t>Implicit solution may needs to distinguish the category of TX STA in low MAC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0668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Which solution do you prefer to indicate BW larger than 160MHz in non-HT or non-HT duplicated frames?</a:t>
            </a:r>
          </a:p>
          <a:p>
            <a:pPr lvl="1"/>
            <a:r>
              <a:rPr lang="en-US" altLang="ko-KR" sz="1600" dirty="0" smtClean="0"/>
              <a:t>Opt 1: explicit solution</a:t>
            </a:r>
          </a:p>
          <a:p>
            <a:pPr lvl="1"/>
            <a:r>
              <a:rPr lang="en-US" altLang="ko-KR" sz="1600" dirty="0" smtClean="0"/>
              <a:t>Opt 2: implicit solution</a:t>
            </a:r>
            <a:endParaRPr lang="en-US" altLang="ko-KR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6273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use one bit of Reserved SERVICE bits to indicate whether a BW mode that different from 20MHz, 40MHz, 80MHz, 160MHz or 80+80MHz is carried in a non-HT or non-HT duplicated frame?</a:t>
            </a:r>
            <a:endParaRPr lang="en-US" altLang="ko-KR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8225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99856</TotalTime>
  <Words>1299</Words>
  <Application>Microsoft Office PowerPoint</Application>
  <PresentationFormat>全屏显示(4:3)</PresentationFormat>
  <Paragraphs>235</Paragraphs>
  <Slides>13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Qualcomm Office Regular</vt:lpstr>
      <vt:lpstr>Qualcomm Regular</vt:lpstr>
      <vt:lpstr>宋体</vt:lpstr>
      <vt:lpstr>Arial</vt:lpstr>
      <vt:lpstr>Times New Roman</vt:lpstr>
      <vt:lpstr>802-11-Submission</vt:lpstr>
      <vt:lpstr>BW Indication of &gt;160MHz for non-HT and non-HT Duplicated Frames</vt:lpstr>
      <vt:lpstr>Background</vt:lpstr>
      <vt:lpstr>Explicit Solutions for EHT BW Indication</vt:lpstr>
      <vt:lpstr>Explicit Solutions for EHT BW Indication</vt:lpstr>
      <vt:lpstr>Explicit Solutions for EHT BW Indication</vt:lpstr>
      <vt:lpstr>Implicit Solution for EHT BW Indication</vt:lpstr>
      <vt:lpstr>Summary</vt:lpstr>
      <vt:lpstr>Straw Poll 1</vt:lpstr>
      <vt:lpstr>Straw Poll 2</vt:lpstr>
      <vt:lpstr>Straw Poll 3</vt:lpstr>
      <vt:lpstr>Reference</vt:lpstr>
      <vt:lpstr>Appendix</vt:lpstr>
      <vt:lpstr>BW modes for non-OFDMA Preamble Puncture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2040</cp:revision>
  <cp:lastPrinted>1998-02-10T13:28:06Z</cp:lastPrinted>
  <dcterms:created xsi:type="dcterms:W3CDTF">2004-12-02T14:01:45Z</dcterms:created>
  <dcterms:modified xsi:type="dcterms:W3CDTF">2020-11-02T03:39:20Z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(3)KHgmDzZPsO+TAdZ0b0q/sgEeZFqiw29bXYlw+4aqwGSnr9G/se0/to3tPLM4amBvjXuhaZWA
kQ4ZKCKYIp5s+hHUlQJiNVr28gn/MkHeylkDggGe/2o+2R/EhZbiLuwQVB2asZ6tmSQqpcc9
5JQZEZLfUfUfSNaaQ/kl1x61oWbHPx38BVa6BAvCdGAzQr+InJc7oH0uvrobgrznMgS51uGs
i2Ch0ZqDlkoOwEFRdg</vt:lpwstr>
  </property>
  <property fmtid="{D5CDD505-2E9C-101B-9397-08002B2CF9AE}" pid="4" name="_2015_ms_pID_7253431">
    <vt:lpwstr>P5+3E77sw2q7g+j8sYJD37BnuUxAEv8086Uiy63GpDMOJFBwZca8BE
1onOz6+PP0rad0sRJvD+OSh7hR7mCO9r+Bvv5pSlfShDP0mkHu5IB1eyhaNpToWgviAPdkqb
0XBAAhQYhMJZdVKLO/p1g3pIe2NRl/q4AX6INfGeuKZ5EKOFtpsOoviNjxnpcfiviwUcHx9X
TZhV+k+2MX0Wob4dVxoFwNnT9hwldySFcwP0</vt:lpwstr>
  </property>
  <property fmtid="{D5CDD505-2E9C-101B-9397-08002B2CF9AE}" pid="5" name="_2015_ms_pID_7253432">
    <vt:lpwstr>luaqmBwhhjzqYoRfpht39pM=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1602213276</vt:lpwstr>
  </property>
</Properties>
</file>