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58" r:id="rId4"/>
    <p:sldId id="259" r:id="rId5"/>
    <p:sldId id="261" r:id="rId6"/>
    <p:sldId id="269"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6" d="100"/>
          <a:sy n="66" d="100"/>
        </p:scale>
        <p:origin x="-392"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4716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3242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EHT via Reconfigurable Surfaces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tr-TR" sz="2000" b="0" dirty="0"/>
              <a:t>2020-08-31</a:t>
            </a:r>
            <a:endParaRPr lang="en-GB" sz="2000" b="0" dirty="0"/>
          </a:p>
        </p:txBody>
      </p:sp>
      <p:sp>
        <p:nvSpPr>
          <p:cNvPr id="6" name="Date Placeholder 3"/>
          <p:cNvSpPr>
            <a:spLocks noGrp="1"/>
          </p:cNvSpPr>
          <p:nvPr>
            <p:ph type="dt" idx="10"/>
          </p:nvPr>
        </p:nvSpPr>
        <p:spPr/>
        <p:txBody>
          <a:bodyPr/>
          <a:lstStyle/>
          <a:p>
            <a:r>
              <a:rPr lang="tr-TR" dirty="0" err="1"/>
              <a:t>September</a:t>
            </a:r>
            <a:r>
              <a:rPr lang="tr-TR" dirty="0"/>
              <a:t> 2020</a:t>
            </a:r>
            <a:endParaRPr lang="en-GB" dirty="0"/>
          </a:p>
        </p:txBody>
      </p:sp>
      <p:sp>
        <p:nvSpPr>
          <p:cNvPr id="7" name="Footer Placeholder 4"/>
          <p:cNvSpPr>
            <a:spLocks noGrp="1"/>
          </p:cNvSpPr>
          <p:nvPr>
            <p:ph type="ftr" idx="11"/>
          </p:nvPr>
        </p:nvSpPr>
        <p:spPr/>
        <p:txBody>
          <a:bodyPr/>
          <a:lstStyle/>
          <a:p>
            <a:r>
              <a:rPr lang="en-US" dirty="0"/>
              <a:t>Salah Eddine </a:t>
            </a:r>
            <a:r>
              <a:rPr lang="en-US" dirty="0" err="1"/>
              <a:t>Zegrar</a:t>
            </a:r>
            <a:r>
              <a:rPr lang="en-GB" dirty="0"/>
              <a:t>, </a:t>
            </a:r>
            <a:r>
              <a:rPr lang="tr-TR" dirty="0"/>
              <a:t>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2803460939"/>
              </p:ext>
            </p:extLst>
          </p:nvPr>
        </p:nvGraphicFramePr>
        <p:xfrm>
          <a:off x="1054100" y="2711450"/>
          <a:ext cx="9553575" cy="2646363"/>
        </p:xfrm>
        <a:graphic>
          <a:graphicData uri="http://schemas.openxmlformats.org/presentationml/2006/ole">
            <mc:AlternateContent xmlns:mc="http://schemas.openxmlformats.org/markup-compatibility/2006">
              <mc:Choice xmlns:v="urn:schemas-microsoft-com:vml" Requires="v">
                <p:oleObj spid="_x0000_s3092" name="Document" r:id="rId4" imgW="10454803" imgH="2902636" progId="Word.Document.8">
                  <p:embed/>
                </p:oleObj>
              </mc:Choice>
              <mc:Fallback>
                <p:oleObj name="Document" r:id="rId4" imgW="10454803" imgH="2902636" progId="Word.Document.8">
                  <p:embed/>
                  <p:pic>
                    <p:nvPicPr>
                      <p:cNvPr id="0" name="Object 1"/>
                      <p:cNvPicPr>
                        <a:picLocks noChangeAspect="1" noChangeArrowheads="1"/>
                      </p:cNvPicPr>
                      <p:nvPr/>
                    </p:nvPicPr>
                    <p:blipFill>
                      <a:blip r:embed="rId5"/>
                      <a:srcRect/>
                      <a:stretch>
                        <a:fillRect/>
                      </a:stretch>
                    </p:blipFill>
                    <p:spPr bwMode="auto">
                      <a:xfrm>
                        <a:off x="1054100" y="2711450"/>
                        <a:ext cx="9553575" cy="264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tr-TR" dirty="0" err="1"/>
              <a:t>September</a:t>
            </a:r>
            <a:r>
              <a:rPr lang="tr-TR" dirty="0"/>
              <a:t> 2020</a:t>
            </a:r>
            <a:endParaRPr lang="en-GB" dirty="0"/>
          </a:p>
        </p:txBody>
      </p:sp>
      <p:sp>
        <p:nvSpPr>
          <p:cNvPr id="7" name="Footer Placeholder 4"/>
          <p:cNvSpPr>
            <a:spLocks noGrp="1"/>
          </p:cNvSpPr>
          <p:nvPr>
            <p:ph type="ftr" idx="11"/>
          </p:nvPr>
        </p:nvSpPr>
        <p:spPr/>
        <p:txBody>
          <a:bodyPr/>
          <a:lstStyle/>
          <a:p>
            <a:r>
              <a:rPr lang="en-US" dirty="0"/>
              <a:t>Salah Eddine </a:t>
            </a:r>
            <a:r>
              <a:rPr lang="en-US" dirty="0" err="1"/>
              <a:t>Zegrar</a:t>
            </a:r>
            <a:r>
              <a:rPr lang="en-GB" dirty="0"/>
              <a:t>, </a:t>
            </a:r>
            <a:r>
              <a:rPr lang="tr-TR" dirty="0"/>
              <a:t>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12" name="Rectangle 1">
            <a:extLst>
              <a:ext uri="{FF2B5EF4-FFF2-40B4-BE49-F238E27FC236}">
                <a16:creationId xmlns="" xmlns:a16="http://schemas.microsoft.com/office/drawing/2014/main" id="{D71EDD82-6CD9-46B5-8F7B-4F49C292AE47}"/>
              </a:ext>
            </a:extLst>
          </p:cNvPr>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Abstract</a:t>
            </a:r>
            <a:endParaRPr lang="en-GB" kern="0" dirty="0"/>
          </a:p>
        </p:txBody>
      </p:sp>
      <p:sp>
        <p:nvSpPr>
          <p:cNvPr id="13" name="Rectangle 2">
            <a:extLst>
              <a:ext uri="{FF2B5EF4-FFF2-40B4-BE49-F238E27FC236}">
                <a16:creationId xmlns="" xmlns:a16="http://schemas.microsoft.com/office/drawing/2014/main" id="{49EB3695-9701-45BA-8CB5-F001B2BBDC1B}"/>
              </a:ext>
            </a:extLst>
          </p:cNvPr>
          <p:cNvSpPr txBox="1">
            <a:spLocks noChangeArrowheads="1"/>
          </p:cNvSpPr>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The wireless channel has been always modeled as a random process between the transmitter and the receiver, that degrades the quality of the received signal due to the interactions of the electromagnetic waves with the surrounding randomly deployed objects. Controlling the channel, could solve many problems regarding enhancing the quality of the received signal, thus proving higher data rates.</a:t>
            </a:r>
            <a:endParaRPr lang="en-GB" kern="0" dirty="0"/>
          </a:p>
        </p:txBody>
      </p:sp>
    </p:spTree>
    <p:extLst>
      <p:ext uri="{BB962C8B-B14F-4D97-AF65-F5344CB8AC3E}">
        <p14:creationId xmlns:p14="http://schemas.microsoft.com/office/powerpoint/2010/main" val="19716419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provide EHT CST must be very good.</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When controlling the channel, all multipath can be align constructively to boost the performance at the receiver [1].</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In fast varying channels, channel estimation overhead is high, and it increases exponentially as the number of antennas increases.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Controlling the channel, could alter varying one into time-invariant channel.</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Channel estimation is then reduced to minimum overhead.</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Coverage area in rich scattering environment is small.</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Controlling the channel increases the probability of </a:t>
            </a:r>
            <a:r>
              <a:rPr lang="en-US" dirty="0" err="1"/>
              <a:t>LoS</a:t>
            </a:r>
            <a:r>
              <a:rPr lang="en-US" dirty="0"/>
              <a:t> [1].</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US" dirty="0"/>
              <a:t>Salah Eddine </a:t>
            </a:r>
            <a:r>
              <a:rPr lang="en-US" dirty="0" err="1"/>
              <a:t>Zegrar</a:t>
            </a:r>
            <a:r>
              <a:rPr lang="en-GB" dirty="0"/>
              <a:t>, </a:t>
            </a:r>
            <a:r>
              <a:rPr lang="tr-TR" dirty="0"/>
              <a:t>Vestel</a:t>
            </a:r>
            <a:endParaRPr lang="en-GB" dirty="0"/>
          </a:p>
        </p:txBody>
      </p:sp>
      <p:sp>
        <p:nvSpPr>
          <p:cNvPr id="4" name="Date Placeholder 3"/>
          <p:cNvSpPr>
            <a:spLocks noGrp="1"/>
          </p:cNvSpPr>
          <p:nvPr>
            <p:ph type="dt" idx="15"/>
          </p:nvPr>
        </p:nvSpPr>
        <p:spPr/>
        <p:txBody>
          <a:bodyPr/>
          <a:lstStyle/>
          <a:p>
            <a:r>
              <a:rPr lang="tr-TR"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System Model</a:t>
            </a:r>
          </a:p>
        </p:txBody>
      </p:sp>
      <p:sp>
        <p:nvSpPr>
          <p:cNvPr id="6146" name="Rectangle 2"/>
          <p:cNvSpPr>
            <a:spLocks noGrp="1" noChangeArrowheads="1"/>
          </p:cNvSpPr>
          <p:nvPr>
            <p:ph sz="half" idx="1"/>
          </p:nvPr>
        </p:nvSpPr>
        <p:spPr>
          <a:xfrm>
            <a:off x="917255" y="2362201"/>
            <a:ext cx="5583766" cy="4113213"/>
          </a:xfrm>
        </p:spPr>
        <p:txBody>
          <a:bodyPr wrap="square" anchor="t">
            <a:normAutofit/>
          </a:bodyPr>
          <a:lstStyle/>
          <a:p>
            <a:pPr marL="800100" lvl="1" indent="-342900" algn="just">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Consider one BSS consisting of one AP and one STA.</a:t>
            </a:r>
          </a:p>
          <a:p>
            <a:pPr marL="800100" lvl="1" indent="-342900" algn="just">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a:p>
            <a:pPr marL="800100" lvl="1" indent="-342900" algn="just">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 The </a:t>
            </a:r>
            <a:r>
              <a:rPr lang="en-GB" sz="2000" dirty="0" err="1"/>
              <a:t>LoS</a:t>
            </a:r>
            <a:r>
              <a:rPr lang="en-GB" sz="2000" dirty="0"/>
              <a:t> between the AP and the STA is blocked.</a:t>
            </a:r>
          </a:p>
          <a:p>
            <a:pPr marL="800100" lvl="1" indent="-342900" algn="just">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a:p>
            <a:pPr marL="800100" lvl="1" indent="-342900" algn="just">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The received signal by the STA is weak and the quality is bad due to the multipath.</a:t>
            </a:r>
          </a:p>
        </p:txBody>
      </p:sp>
      <p:pic>
        <p:nvPicPr>
          <p:cNvPr id="3" name="Picture 2">
            <a:extLst>
              <a:ext uri="{FF2B5EF4-FFF2-40B4-BE49-F238E27FC236}">
                <a16:creationId xmlns="" xmlns:a16="http://schemas.microsoft.com/office/drawing/2014/main" id="{A5E2EFF8-9C07-4B62-A426-E0AE2CAEC15D}"/>
              </a:ext>
            </a:extLst>
          </p:cNvPr>
          <p:cNvPicPr>
            <a:picLocks noChangeAspect="1"/>
          </p:cNvPicPr>
          <p:nvPr/>
        </p:nvPicPr>
        <p:blipFill>
          <a:blip r:embed="rId3"/>
          <a:stretch>
            <a:fillRect/>
          </a:stretch>
        </p:blipFill>
        <p:spPr>
          <a:xfrm>
            <a:off x="6996225" y="2420888"/>
            <a:ext cx="4279260" cy="2931293"/>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lnSpcReduction="10000"/>
          </a:bodyPr>
          <a:lstStyle/>
          <a:p>
            <a:r>
              <a:rPr lang="tr-TR" dirty="0"/>
              <a:t>September 2020</a:t>
            </a:r>
            <a:endParaRPr lang="en-GB" dirty="0"/>
          </a:p>
        </p:txBody>
      </p:sp>
      <p:sp>
        <p:nvSpPr>
          <p:cNvPr id="5" name="Footer Placeholder 4"/>
          <p:cNvSpPr>
            <a:spLocks noGrp="1"/>
          </p:cNvSpPr>
          <p:nvPr>
            <p:ph type="ftr" idx="11"/>
          </p:nvPr>
        </p:nvSpPr>
        <p:spPr>
          <a:xfrm>
            <a:off x="7143757" y="6525344"/>
            <a:ext cx="4246027" cy="180975"/>
          </a:xfrm>
        </p:spPr>
        <p:txBody>
          <a:bodyPr wrap="square" anchor="t">
            <a:normAutofit lnSpcReduction="10000"/>
          </a:bodyPr>
          <a:lstStyle/>
          <a:p>
            <a:r>
              <a:rPr lang="en-US" dirty="0"/>
              <a:t>Salah Eddine </a:t>
            </a:r>
            <a:r>
              <a:rPr lang="en-US" dirty="0" err="1"/>
              <a:t>Zegrar</a:t>
            </a:r>
            <a:r>
              <a:rPr lang="en-GB" dirty="0"/>
              <a:t>, </a:t>
            </a:r>
            <a:r>
              <a:rPr lang="tr-TR" dirty="0"/>
              <a:t>Vestel</a:t>
            </a:r>
            <a:endParaRPr lang="en-GB" dirty="0"/>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C8F0547-AFA8-4805-9A22-12721CDE959F}" type="slidenum">
              <a:rPr lang="en-GB"/>
              <a:pPr>
                <a:spcAft>
                  <a:spcPts val="600"/>
                </a:spcAft>
              </a:pPr>
              <a:t>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Proposed Approach: Reconfigurable Surfaces</a:t>
            </a:r>
          </a:p>
        </p:txBody>
      </p:sp>
      <p:sp>
        <p:nvSpPr>
          <p:cNvPr id="8194" name="Rectangle 2"/>
          <p:cNvSpPr>
            <a:spLocks noGrp="1" noChangeArrowheads="1"/>
          </p:cNvSpPr>
          <p:nvPr>
            <p:ph sz="half" idx="1"/>
          </p:nvPr>
        </p:nvSpPr>
        <p:spPr>
          <a:xfrm>
            <a:off x="914400" y="1981201"/>
            <a:ext cx="5325615" cy="4113213"/>
          </a:xfrm>
        </p:spPr>
        <p:txBody>
          <a:bodyPr wrap="square" anchor="t">
            <a:normAutofit/>
          </a:bodyPr>
          <a:lstStyle/>
          <a:p>
            <a:pPr marL="80010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A surface with the capability of controlling the channel and changing the propagation environment.</a:t>
            </a:r>
          </a:p>
          <a:p>
            <a:pPr marL="80010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a:p>
            <a:pPr marL="80010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The reconfigurable surface provides virtual </a:t>
            </a:r>
            <a:r>
              <a:rPr lang="en-GB" sz="2000" dirty="0" err="1"/>
              <a:t>LoS</a:t>
            </a:r>
            <a:r>
              <a:rPr lang="en-GB" sz="2000" dirty="0"/>
              <a:t>, expends the coverage area and enhance the quality of the signal.</a:t>
            </a:r>
          </a:p>
          <a:p>
            <a:pPr marL="80010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dirty="0"/>
          </a:p>
          <a:p>
            <a:pPr marL="800100" lvl="1" indent="-3429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dirty="0"/>
              <a:t>The reconfigurable surface is controlled by the AP through a backhaul link.</a:t>
            </a:r>
          </a:p>
        </p:txBody>
      </p:sp>
      <p:pic>
        <p:nvPicPr>
          <p:cNvPr id="2" name="Picture 1">
            <a:extLst>
              <a:ext uri="{FF2B5EF4-FFF2-40B4-BE49-F238E27FC236}">
                <a16:creationId xmlns="" xmlns:a16="http://schemas.microsoft.com/office/drawing/2014/main" id="{80EA3007-D64E-48A1-88E6-E610D8562922}"/>
              </a:ext>
            </a:extLst>
          </p:cNvPr>
          <p:cNvPicPr>
            <a:picLocks noChangeAspect="1"/>
          </p:cNvPicPr>
          <p:nvPr/>
        </p:nvPicPr>
        <p:blipFill>
          <a:blip r:embed="rId3"/>
          <a:stretch>
            <a:fillRect/>
          </a:stretch>
        </p:blipFill>
        <p:spPr>
          <a:xfrm>
            <a:off x="6996222" y="2297907"/>
            <a:ext cx="4279261" cy="2931293"/>
          </a:xfrm>
          <a:prstGeom prst="rect">
            <a:avLst/>
          </a:prstGeom>
          <a:noFill/>
        </p:spPr>
      </p:pic>
      <p:sp>
        <p:nvSpPr>
          <p:cNvPr id="4" name="Date Placeholder 3"/>
          <p:cNvSpPr>
            <a:spLocks noGrp="1"/>
          </p:cNvSpPr>
          <p:nvPr>
            <p:ph type="dt" idx="10"/>
          </p:nvPr>
        </p:nvSpPr>
        <p:spPr>
          <a:xfrm>
            <a:off x="929217" y="333375"/>
            <a:ext cx="2499764" cy="273050"/>
          </a:xfrm>
        </p:spPr>
        <p:txBody>
          <a:bodyPr wrap="square" anchor="b">
            <a:normAutofit lnSpcReduction="10000"/>
          </a:bodyPr>
          <a:lstStyle/>
          <a:p>
            <a:r>
              <a:rPr lang="tr-TR" dirty="0"/>
              <a:t>September 2020</a:t>
            </a:r>
            <a:endParaRPr lang="en-GB" dirty="0"/>
          </a:p>
        </p:txBody>
      </p:sp>
      <p:sp>
        <p:nvSpPr>
          <p:cNvPr id="5" name="Footer Placeholder 4"/>
          <p:cNvSpPr>
            <a:spLocks noGrp="1"/>
          </p:cNvSpPr>
          <p:nvPr>
            <p:ph type="ftr" idx="11"/>
          </p:nvPr>
        </p:nvSpPr>
        <p:spPr>
          <a:xfrm>
            <a:off x="7143757" y="6525344"/>
            <a:ext cx="4246027" cy="180975"/>
          </a:xfrm>
        </p:spPr>
        <p:txBody>
          <a:bodyPr wrap="square" anchor="t">
            <a:normAutofit lnSpcReduction="10000"/>
          </a:bodyPr>
          <a:lstStyle/>
          <a:p>
            <a:r>
              <a:rPr lang="en-US" dirty="0"/>
              <a:t>Salah Eddine </a:t>
            </a:r>
            <a:r>
              <a:rPr lang="en-US" dirty="0" err="1"/>
              <a:t>Zegrar</a:t>
            </a:r>
            <a:r>
              <a:rPr lang="en-GB" dirty="0"/>
              <a:t>, </a:t>
            </a:r>
            <a:r>
              <a:rPr lang="tr-TR" dirty="0"/>
              <a:t>Vestel</a:t>
            </a:r>
            <a:endParaRPr lang="en-GB" dirty="0"/>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76AAD83-5B70-4C1C-AF28-E722C9F0524D}" type="slidenum">
              <a:rPr lang="en-GB"/>
              <a:pPr>
                <a:spcAft>
                  <a:spcPts val="600"/>
                </a:spcAft>
              </a:pPr>
              <a:t>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a:t>September 2020</a:t>
            </a:r>
          </a:p>
        </p:txBody>
      </p:sp>
      <p:sp>
        <p:nvSpPr>
          <p:cNvPr id="7" name="Footer Placeholder 4"/>
          <p:cNvSpPr>
            <a:spLocks noGrp="1"/>
          </p:cNvSpPr>
          <p:nvPr>
            <p:ph type="ftr" idx="11"/>
          </p:nvPr>
        </p:nvSpPr>
        <p:spPr/>
        <p:txBody>
          <a:bodyPr/>
          <a:lstStyle/>
          <a:p>
            <a:r>
              <a:rPr lang="en-US" dirty="0"/>
              <a:t>Salah Eddine </a:t>
            </a:r>
            <a:r>
              <a:rPr lang="en-US" dirty="0" err="1"/>
              <a:t>Zegrar</a:t>
            </a:r>
            <a:r>
              <a:rPr lang="en-GB" dirty="0"/>
              <a:t>, </a:t>
            </a:r>
            <a:r>
              <a:rPr lang="tr-TR" dirty="0"/>
              <a:t>Vestel</a:t>
            </a:r>
            <a:endParaRPr lang="en-GB" dirty="0"/>
          </a:p>
        </p:txBody>
      </p:sp>
      <p:sp>
        <p:nvSpPr>
          <p:cNvPr id="8" name="Slide Number Placeholder 5"/>
          <p:cNvSpPr>
            <a:spLocks noGrp="1"/>
          </p:cNvSpPr>
          <p:nvPr>
            <p:ph type="sldNum" idx="12"/>
          </p:nvPr>
        </p:nvSpPr>
        <p:spPr/>
        <p:txBody>
          <a:bodyPr/>
          <a:lstStyle/>
          <a:p>
            <a:r>
              <a:rPr lang="en-US"/>
              <a:t>Slide </a:t>
            </a:r>
            <a:fld id="{93823DB3-BAA4-4F4A-B4B3-ED9ABE70E976}" type="slidenum">
              <a:rPr lang="en-US" smtClean="0"/>
              <a:pPr/>
              <a:t>6</a:t>
            </a:fld>
            <a:endParaRPr lang="en-US"/>
          </a:p>
        </p:txBody>
      </p:sp>
      <p:sp>
        <p:nvSpPr>
          <p:cNvPr id="12" name="Rectangle 1">
            <a:extLst>
              <a:ext uri="{FF2B5EF4-FFF2-40B4-BE49-F238E27FC236}">
                <a16:creationId xmlns="" xmlns:a16="http://schemas.microsoft.com/office/drawing/2014/main" id="{D71EDD82-6CD9-46B5-8F7B-4F49C292AE47}"/>
              </a:ext>
            </a:extLst>
          </p:cNvPr>
          <p:cNvSpPr txBox="1">
            <a:spLocks noChangeArrowheads="1"/>
          </p:cNvSpPr>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t>Conclusion </a:t>
            </a:r>
          </a:p>
        </p:txBody>
      </p:sp>
      <p:sp>
        <p:nvSpPr>
          <p:cNvPr id="13" name="Rectangle 2">
            <a:extLst>
              <a:ext uri="{FF2B5EF4-FFF2-40B4-BE49-F238E27FC236}">
                <a16:creationId xmlns="" xmlns:a16="http://schemas.microsoft.com/office/drawing/2014/main" id="{49EB3695-9701-45BA-8CB5-F001B2BBDC1B}"/>
              </a:ext>
            </a:extLst>
          </p:cNvPr>
          <p:cNvSpPr txBox="1">
            <a:spLocks noChangeArrowheads="1"/>
          </p:cNvSpPr>
          <p:nvPr/>
        </p:nvSpPr>
        <p:spPr bwMode="auto">
          <a:xfrm>
            <a:off x="914401" y="1981201"/>
            <a:ext cx="10361084" cy="25999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lgn="just">
              <a:spcAft>
                <a:spcPts val="450"/>
              </a:spcAft>
              <a:buFont typeface="Arial" panose="020B0604020202020204" pitchFamily="34" charset="0"/>
              <a:buChar char="•"/>
            </a:pPr>
            <a:r>
              <a:rPr lang="en-US" altLang="zh-CN" dirty="0"/>
              <a:t> Controlling the channel via exploiting reconfigurable surfaces has been introduced.</a:t>
            </a:r>
          </a:p>
          <a:p>
            <a:pPr algn="just">
              <a:spcAft>
                <a:spcPts val="450"/>
              </a:spcAft>
              <a:buFont typeface="Arial" panose="020B0604020202020204" pitchFamily="34" charset="0"/>
              <a:buChar char="•"/>
            </a:pPr>
            <a:r>
              <a:rPr lang="en-US" altLang="zh-CN" dirty="0"/>
              <a:t> The reconfigurable surface reshapes the reflected signal for maximum gain at the receiver.</a:t>
            </a:r>
          </a:p>
          <a:p>
            <a:pPr algn="just">
              <a:spcAft>
                <a:spcPts val="450"/>
              </a:spcAft>
              <a:buFont typeface="Arial" panose="020B0604020202020204" pitchFamily="34" charset="0"/>
              <a:buChar char="•"/>
            </a:pPr>
            <a:r>
              <a:rPr lang="en-US" altLang="zh-CN" dirty="0"/>
              <a:t> The reconfigurable surface are controlled in real time by the AP.</a:t>
            </a:r>
          </a:p>
        </p:txBody>
      </p:sp>
    </p:spTree>
    <p:extLst>
      <p:ext uri="{BB962C8B-B14F-4D97-AF65-F5344CB8AC3E}">
        <p14:creationId xmlns:p14="http://schemas.microsoft.com/office/powerpoint/2010/main" val="1063828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981201"/>
            <a:ext cx="10361084" cy="4113213"/>
          </a:xfrm>
        </p:spPr>
        <p:txBody>
          <a:bodyPr/>
          <a:lstStyle/>
          <a:p>
            <a:r>
              <a:rPr lang="tr-TR" sz="2000" b="0" dirty="0"/>
              <a:t>[1] </a:t>
            </a:r>
            <a:r>
              <a:rPr lang="en-US" sz="2000" b="0" dirty="0" err="1"/>
              <a:t>Basar</a:t>
            </a:r>
            <a:r>
              <a:rPr lang="en-US" sz="2000" b="0" dirty="0"/>
              <a:t>, E., Di Renzo, M., De </a:t>
            </a:r>
            <a:r>
              <a:rPr lang="en-US" sz="2000" b="0" dirty="0" err="1"/>
              <a:t>Rosny</a:t>
            </a:r>
            <a:r>
              <a:rPr lang="en-US" sz="2000" b="0" dirty="0"/>
              <a:t>, J., </a:t>
            </a:r>
            <a:r>
              <a:rPr lang="en-US" sz="2000" b="0" dirty="0" err="1"/>
              <a:t>Debbah</a:t>
            </a:r>
            <a:r>
              <a:rPr lang="en-US" sz="2000" b="0" dirty="0"/>
              <a:t>, M., </a:t>
            </a:r>
            <a:r>
              <a:rPr lang="en-US" sz="2000" b="0" dirty="0" err="1"/>
              <a:t>Alouini</a:t>
            </a:r>
            <a:r>
              <a:rPr lang="en-US" sz="2000" b="0" dirty="0"/>
              <a:t>, M.S. and Zhang, R., “Wireless communications through reconfigurable intelligent surfaces”. </a:t>
            </a:r>
            <a:r>
              <a:rPr lang="en-US" sz="2000" b="0" i="1" dirty="0"/>
              <a:t>IEEE Access</a:t>
            </a:r>
            <a:r>
              <a:rPr lang="en-US" sz="2000" b="0" dirty="0"/>
              <a:t>, </a:t>
            </a:r>
            <a:r>
              <a:rPr lang="en-US" sz="2000" b="0" i="1" dirty="0"/>
              <a:t>7</a:t>
            </a:r>
            <a:r>
              <a:rPr lang="en-US" sz="2000" b="0" dirty="0"/>
              <a:t>, pp.116753-116773, 2019.</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US" dirty="0"/>
              <a:t>Salah Eddine </a:t>
            </a:r>
            <a:r>
              <a:rPr lang="en-US" dirty="0" err="1"/>
              <a:t>Zegrar</a:t>
            </a:r>
            <a:r>
              <a:rPr lang="en-GB" dirty="0"/>
              <a:t>, </a:t>
            </a:r>
            <a:r>
              <a:rPr lang="tr-TR" dirty="0"/>
              <a:t>Vestel</a:t>
            </a:r>
            <a:endParaRPr lang="en-GB" dirty="0"/>
          </a:p>
        </p:txBody>
      </p:sp>
      <p:sp>
        <p:nvSpPr>
          <p:cNvPr id="4" name="Date Placeholder 3"/>
          <p:cNvSpPr>
            <a:spLocks noGrp="1"/>
          </p:cNvSpPr>
          <p:nvPr>
            <p:ph type="dt" idx="15"/>
          </p:nvPr>
        </p:nvSpPr>
        <p:spPr/>
        <p:txBody>
          <a:bodyPr/>
          <a:lstStyle/>
          <a:p>
            <a:r>
              <a:rPr lang="tr-TR"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505</Words>
  <Application>Microsoft Office PowerPoint</Application>
  <PresentationFormat>Custom</PresentationFormat>
  <Paragraphs>79</Paragraphs>
  <Slides>7</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802-11-Submission-16-9</vt:lpstr>
      <vt:lpstr>Microsoft Word 97 - 2003 Document</vt:lpstr>
      <vt:lpstr>EHT via Reconfigurable Surfaces</vt:lpstr>
      <vt:lpstr>PowerPoint Presentation</vt:lpstr>
      <vt:lpstr>Introduction</vt:lpstr>
      <vt:lpstr>System Model</vt:lpstr>
      <vt:lpstr>A Proposed Approach: Reconfigurable Surfaces</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Salah Eddine ZEGRAR</dc:creator>
  <cp:lastModifiedBy>Başak Özbakış</cp:lastModifiedBy>
  <cp:revision>7</cp:revision>
  <dcterms:created xsi:type="dcterms:W3CDTF">2020-08-31T16:25:34Z</dcterms:created>
  <dcterms:modified xsi:type="dcterms:W3CDTF">2020-09-01T07:36:02Z</dcterms:modified>
</cp:coreProperties>
</file>