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31" r:id="rId16"/>
    <p:sldId id="332" r:id="rId17"/>
    <p:sldId id="330" r:id="rId18"/>
    <p:sldId id="297" r:id="rId19"/>
    <p:sldId id="314" r:id="rId20"/>
    <p:sldId id="264" r:id="rId21"/>
    <p:sldId id="319" r:id="rId22"/>
    <p:sldId id="324" r:id="rId23"/>
    <p:sldId id="322" r:id="rId24"/>
    <p:sldId id="321"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802.11-20/1380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802.11-20/1380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802.11-20/1380</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802.11-20/1380</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802.11-20/1380</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802.11-20/1380r1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September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September 1,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2020-09-01</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07"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Straw Poll</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749234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275606"/>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September 1 </a:t>
            </a:r>
          </a:p>
          <a:p>
            <a:pPr lvl="1">
              <a:buFont typeface="Arial" panose="020B0604020202020204" pitchFamily="34" charset="0"/>
              <a:buChar char="•"/>
            </a:pPr>
            <a:r>
              <a:rPr lang="en-US" dirty="0"/>
              <a:t>September 8 </a:t>
            </a:r>
          </a:p>
          <a:p>
            <a:pPr lvl="1">
              <a:buFont typeface="Arial" panose="020B0604020202020204" pitchFamily="34" charset="0"/>
              <a:buChar char="•"/>
            </a:pPr>
            <a:r>
              <a:rPr lang="en-US" strike="sngStrike" dirty="0"/>
              <a:t>September 15 </a:t>
            </a:r>
            <a:r>
              <a:rPr lang="en-US" dirty="0"/>
              <a:t>(f2f meeting; </a:t>
            </a:r>
            <a:r>
              <a:rPr lang="en-US" dirty="0">
                <a:solidFill>
                  <a:srgbClr val="FF0000"/>
                </a:solidFill>
              </a:rPr>
              <a:t>10:00h slot cancelled; 11:15h instead and 2-hour slot</a:t>
            </a:r>
            <a:r>
              <a:rPr lang="en-US" dirty="0"/>
              <a:t>)</a:t>
            </a:r>
          </a:p>
          <a:p>
            <a:pPr>
              <a:buFont typeface="Arial" panose="020B0604020202020204" pitchFamily="34" charset="0"/>
              <a:buChar char="•"/>
            </a:pPr>
            <a:r>
              <a:rPr lang="en-US" dirty="0"/>
              <a:t>During the online interim meeting week:</a:t>
            </a:r>
          </a:p>
          <a:p>
            <a:pPr lvl="1">
              <a:buFont typeface="Arial" panose="020B0604020202020204" pitchFamily="34" charset="0"/>
              <a:buChar char="•"/>
            </a:pPr>
            <a:r>
              <a:rPr lang="en-US" dirty="0"/>
              <a:t>Tuesday, September 15 </a:t>
            </a:r>
            <a:r>
              <a:rPr lang="en-US" dirty="0">
                <a:solidFill>
                  <a:srgbClr val="FF0000"/>
                </a:solidFill>
              </a:rPr>
              <a:t>11:15h – 13:15h ET (2 hours)</a:t>
            </a:r>
          </a:p>
          <a:p>
            <a:pPr lvl="1">
              <a:buFont typeface="Arial" panose="020B0604020202020204" pitchFamily="34" charset="0"/>
              <a:buChar char="•"/>
            </a:pPr>
            <a:r>
              <a:rPr lang="en-US" dirty="0">
                <a:solidFill>
                  <a:srgbClr val="FF0000"/>
                </a:solidFill>
              </a:rPr>
              <a:t>Thursday, September 17, 9:00h – 11:00h ET (2 hours)</a:t>
            </a:r>
          </a:p>
          <a:p>
            <a:pPr>
              <a:buFont typeface="Arial" panose="020B0604020202020204" pitchFamily="34" charset="0"/>
              <a:buChar char="•"/>
            </a:pPr>
            <a:r>
              <a:rPr lang="en-US" dirty="0">
                <a:solidFill>
                  <a:schemeClr val="tx1"/>
                </a:solidFill>
              </a:rPr>
              <a:t>Note on potentially additional </a:t>
            </a:r>
            <a:r>
              <a:rPr lang="en-US" dirty="0" err="1">
                <a:solidFill>
                  <a:schemeClr val="tx1"/>
                </a:solidFill>
              </a:rPr>
              <a:t>telcos</a:t>
            </a:r>
            <a:r>
              <a:rPr lang="en-US" dirty="0">
                <a:solidFill>
                  <a:schemeClr val="tx1"/>
                </a:solidFill>
              </a:rPr>
              <a:t> (during the interim week; </a:t>
            </a:r>
            <a:r>
              <a:rPr lang="en-US" dirty="0" err="1">
                <a:solidFill>
                  <a:schemeClr val="tx1"/>
                </a:solidFill>
              </a:rPr>
              <a:t>tbd</a:t>
            </a:r>
            <a:r>
              <a:rPr lang="en-US" dirty="0">
                <a:solidFill>
                  <a:schemeClr val="tx1"/>
                </a:solidFill>
              </a:rPr>
              <a:t>. based on comment resolution progress)</a:t>
            </a:r>
          </a:p>
          <a:p>
            <a:pPr lvl="1">
              <a:buFont typeface="Arial" panose="020B0604020202020204" pitchFamily="34" charset="0"/>
              <a:buChar char="•"/>
            </a:pPr>
            <a:r>
              <a:rPr lang="en-US" dirty="0">
                <a:solidFill>
                  <a:schemeClr val="tx1"/>
                </a:solidFill>
              </a:rPr>
              <a:t>Monday, September 14, 11:15h – 13:15h</a:t>
            </a:r>
          </a:p>
          <a:p>
            <a:pPr lvl="1">
              <a:buFont typeface="Arial" panose="020B0604020202020204" pitchFamily="34" charset="0"/>
              <a:buChar char="•"/>
            </a:pPr>
            <a:r>
              <a:rPr lang="en-US" dirty="0">
                <a:solidFill>
                  <a:schemeClr val="tx1"/>
                </a:solidFill>
              </a:rPr>
              <a:t>Wednesday, September  16, 9:00h – 11:00h</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2959781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Comment resolution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20666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September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September 1,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September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September 1 </a:t>
            </a:r>
          </a:p>
          <a:p>
            <a:pPr lvl="1">
              <a:buFont typeface="Arial" panose="020B0604020202020204" pitchFamily="34" charset="0"/>
              <a:buChar char="•"/>
            </a:pPr>
            <a:r>
              <a:rPr lang="en-US" dirty="0"/>
              <a:t>September 8 </a:t>
            </a:r>
          </a:p>
          <a:p>
            <a:pPr lvl="1">
              <a:buFont typeface="Arial" panose="020B0604020202020204" pitchFamily="34" charset="0"/>
              <a:buChar char="•"/>
            </a:pPr>
            <a:r>
              <a:rPr lang="en-US" strike="sngStrike" dirty="0"/>
              <a:t>September 15 </a:t>
            </a:r>
            <a:r>
              <a:rPr lang="en-US" dirty="0"/>
              <a:t>(f2f meeting; </a:t>
            </a:r>
            <a:r>
              <a:rPr lang="en-US" dirty="0">
                <a:solidFill>
                  <a:srgbClr val="FF0000"/>
                </a:solidFill>
              </a:rPr>
              <a:t>10:00h slot cancelled; 11:15h instead and 2-hour slot</a:t>
            </a:r>
            <a:r>
              <a:rPr lang="en-US" dirty="0"/>
              <a:t>)</a:t>
            </a:r>
          </a:p>
          <a:p>
            <a:pPr>
              <a:buFont typeface="Arial" panose="020B0604020202020204" pitchFamily="34" charset="0"/>
              <a:buChar char="•"/>
            </a:pPr>
            <a:r>
              <a:rPr lang="en-US" dirty="0"/>
              <a:t>During the online interim meeting week:</a:t>
            </a:r>
          </a:p>
          <a:p>
            <a:pPr lvl="1">
              <a:buFont typeface="Arial" panose="020B0604020202020204" pitchFamily="34" charset="0"/>
              <a:buChar char="•"/>
            </a:pPr>
            <a:r>
              <a:rPr lang="en-US" dirty="0"/>
              <a:t>Tuesday, September 15 </a:t>
            </a:r>
            <a:r>
              <a:rPr lang="en-US" dirty="0">
                <a:solidFill>
                  <a:srgbClr val="FF0000"/>
                </a:solidFill>
              </a:rPr>
              <a:t>11:15h – 13:15h ET (2 hours)</a:t>
            </a:r>
          </a:p>
          <a:p>
            <a:pPr lvl="1">
              <a:buFont typeface="Arial" panose="020B0604020202020204" pitchFamily="34" charset="0"/>
              <a:buChar char="•"/>
            </a:pPr>
            <a:r>
              <a:rPr lang="en-US" dirty="0">
                <a:solidFill>
                  <a:srgbClr val="FF0000"/>
                </a:solidFill>
              </a:rPr>
              <a:t>Thursday, September 17, 9:00h – 11:00h ET (2 hours)</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September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endParaRPr lang="en-GB" sz="800" dirty="0"/>
          </a:p>
          <a:p>
            <a:endParaRPr lang="en-GB" sz="400" b="0" dirty="0"/>
          </a:p>
          <a:p>
            <a:endParaRPr lang="en-GB" sz="1100" b="0" dirty="0"/>
          </a:p>
          <a:p>
            <a:r>
              <a:rPr lang="en-GB" sz="1100" b="0" dirty="0" err="1"/>
              <a:t>ViceChair</a:t>
            </a:r>
            <a:r>
              <a:rPr lang="en-GB" sz="1100" b="0" dirty="0"/>
              <a:t> 802-11 changed the </a:t>
            </a:r>
            <a:r>
              <a:rPr lang="en-GB" sz="1100" b="0" dirty="0" err="1"/>
              <a:t>Webex</a:t>
            </a:r>
            <a:r>
              <a:rPr lang="en-GB" sz="1100" b="0" dirty="0"/>
              <a:t> meeting information.</a:t>
            </a:r>
          </a:p>
          <a:p>
            <a:r>
              <a:rPr lang="en-GB" sz="1100" b="0" dirty="0"/>
              <a:t>When it's time, join the </a:t>
            </a:r>
            <a:r>
              <a:rPr lang="en-GB" sz="1100" b="0" dirty="0" err="1"/>
              <a:t>Webex</a:t>
            </a:r>
            <a:r>
              <a:rPr lang="en-GB" sz="1100" b="0" dirty="0"/>
              <a:t> meeting here.</a:t>
            </a:r>
          </a:p>
          <a:p>
            <a:r>
              <a:rPr lang="en-GB" sz="1100" b="0" dirty="0"/>
              <a:t>Meeting number (access code): 173 525 6010</a:t>
            </a:r>
          </a:p>
          <a:p>
            <a:r>
              <a:rPr lang="en-GB" sz="1100" b="0" dirty="0"/>
              <a:t>Meeting password: wireless</a:t>
            </a:r>
          </a:p>
          <a:p>
            <a:r>
              <a:rPr lang="en-GB" sz="1100" b="0" dirty="0"/>
              <a:t>Occurs every Tuesday effective Tuesday, September 1, 2020 until Tuesday, September 8, 2020 from 10:00 AM to 11:00 AM, (UTC-04:00) Eastern Time (US &amp; Canada)</a:t>
            </a:r>
          </a:p>
          <a:p>
            <a:r>
              <a:rPr lang="en-GB" sz="1100" b="0" dirty="0"/>
              <a:t>10:00 am  |  (UTC-04:00) Eastern Time (US &amp; Canada)  |  1 hr</a:t>
            </a:r>
            <a:endParaRPr lang="en-GB" sz="800" b="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702623"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en-US" sz="1500" dirty="0"/>
              <a:t>Straw Poll: Support for proposed comment resolutions from previous call(s)</a:t>
            </a:r>
          </a:p>
          <a:p>
            <a:pPr>
              <a:buFont typeface="Arial" panose="020B0604020202020204" pitchFamily="34" charset="0"/>
              <a:buChar char="•"/>
            </a:pPr>
            <a:r>
              <a:rPr lang="en-US" sz="1500" dirty="0"/>
              <a:t>Telco Schedule</a:t>
            </a:r>
          </a:p>
          <a:p>
            <a:pPr>
              <a:buFont typeface="Arial" panose="020B0604020202020204" pitchFamily="34" charset="0"/>
              <a:buChar char="•"/>
            </a:pPr>
            <a:r>
              <a:rPr lang="en-US" sz="1500" dirty="0"/>
              <a:t>Comment resolution </a:t>
            </a:r>
          </a:p>
          <a:p>
            <a:pPr lvl="1">
              <a:buFont typeface="Arial" panose="020B0604020202020204" pitchFamily="34" charset="0"/>
              <a:buChar char="•"/>
            </a:pPr>
            <a:r>
              <a:rPr lang="en-US" sz="1200" dirty="0"/>
              <a:t>CIDs assigned to </a:t>
            </a:r>
            <a:r>
              <a:rPr lang="en-US" sz="1200" dirty="0" err="1"/>
              <a:t>Abhi</a:t>
            </a:r>
            <a:r>
              <a:rPr lang="en-US" sz="1200" dirty="0"/>
              <a:t> - Part 2 (11-20/1298r0; Patil)</a:t>
            </a:r>
          </a:p>
          <a:p>
            <a:pPr lvl="1">
              <a:buFont typeface="Arial" panose="020B0604020202020204" pitchFamily="34" charset="0"/>
              <a:buChar char="•"/>
            </a:pPr>
            <a:r>
              <a:rPr lang="en-US" sz="1200" dirty="0"/>
              <a:t>CC31 Resolutions Assigned to Morioka </a:t>
            </a:r>
            <a:r>
              <a:rPr lang="en-US" sz="1200"/>
              <a:t>(11-20/1204r3 and 11-20/1210r1; </a:t>
            </a:r>
            <a:r>
              <a:rPr lang="en-US" sz="1200" dirty="0"/>
              <a:t>Morioka) (continue at CID 19)</a:t>
            </a:r>
          </a:p>
          <a:p>
            <a:pPr lvl="1">
              <a:buFont typeface="Arial" panose="020B0604020202020204" pitchFamily="34" charset="0"/>
              <a:buChar char="•"/>
            </a:pPr>
            <a:r>
              <a:rPr lang="en-US" sz="1200" strike="sngStrike" dirty="0"/>
              <a:t>Initial comment resolution (11-20/1197r1; 11-20/1198r1; McCann) (continued from telco on Aug 18)</a:t>
            </a:r>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1000</TotalTime>
  <Words>2026</Words>
  <Application>Microsoft Macintosh PowerPoint</Application>
  <PresentationFormat>On-screen Show (16:9)</PresentationFormat>
  <Paragraphs>248</Paragraphs>
  <Slides>26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September 1,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Straw Poll</vt:lpstr>
      <vt:lpstr>Telco Schedule</vt:lpstr>
      <vt:lpstr>Comment resolution</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104</cp:revision>
  <cp:lastPrinted>1601-01-01T00:00:00Z</cp:lastPrinted>
  <dcterms:created xsi:type="dcterms:W3CDTF">2020-02-25T15:01:23Z</dcterms:created>
  <dcterms:modified xsi:type="dcterms:W3CDTF">2020-09-01T13:53:27Z</dcterms:modified>
  <cp:category/>
</cp:coreProperties>
</file>