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6" r:id="rId4"/>
    <p:sldId id="267" r:id="rId5"/>
    <p:sldId id="268" r:id="rId6"/>
    <p:sldId id="269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6" d="100"/>
          <a:sy n="66" d="100"/>
        </p:scale>
        <p:origin x="-392" y="-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16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46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4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92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64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6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27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33162" y="70167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Reduction of Peak to Average Power Ratio Exploiting Multi-Numerology Structure</a:t>
            </a:r>
            <a:r>
              <a:rPr lang="en-US" b="0" dirty="0"/>
              <a:t> 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09432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tr-TR" sz="2000" b="0" dirty="0"/>
              <a:t>2020-08-31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tr-TR" dirty="0" err="1"/>
              <a:t>September</a:t>
            </a:r>
            <a:r>
              <a:rPr lang="tr-TR" dirty="0"/>
              <a:t>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tr-TR" dirty="0"/>
              <a:t>Ebubekir </a:t>
            </a:r>
            <a:r>
              <a:rPr lang="tr-TR" dirty="0" err="1"/>
              <a:t>Memisoglu</a:t>
            </a:r>
            <a:r>
              <a:rPr lang="en-GB" dirty="0"/>
              <a:t>, </a:t>
            </a:r>
            <a:r>
              <a:rPr lang="tr-TR" dirty="0"/>
              <a:t>Vestel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0948536"/>
              </p:ext>
            </p:extLst>
          </p:nvPr>
        </p:nvGraphicFramePr>
        <p:xfrm>
          <a:off x="1054100" y="2711450"/>
          <a:ext cx="9725025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10454803" imgH="2899392" progId="Word.Document.8">
                  <p:embed/>
                </p:oleObj>
              </mc:Choice>
              <mc:Fallback>
                <p:oleObj name="Document" r:id="rId4" imgW="10454803" imgH="289939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4100" y="2711450"/>
                        <a:ext cx="9725025" cy="268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Ebubekir Memisoglu, Vestel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823DB3-BAA4-4F4A-B4B3-ED9ABE70E97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2" name="Rectangle 1">
            <a:extLst>
              <a:ext uri="{FF2B5EF4-FFF2-40B4-BE49-F238E27FC236}">
                <a16:creationId xmlns="" xmlns:a16="http://schemas.microsoft.com/office/drawing/2014/main" id="{D71EDD82-6CD9-46B5-8F7B-4F49C292A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/>
              <a:t>Abstract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49EB3695-9701-45BA-8CB5-F001B2BBD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/>
              <a:t>The peak-to-average power ratio (PAPR) is one of the major problem of OFDM-based waveform. OFDM is widely used waveform in wireless local area networks and cellular networks. Although the PAPR problem is well-studied, still this problem is not solved in an efficient manner. To serve wide variety of applications, the multi-numerology OFDM waveform is decided to be used in 5G New Radio, and it has potential to be used in Wi</a:t>
            </a:r>
            <a:r>
              <a:rPr lang="tr-TR" kern="0" dirty="0"/>
              <a:t>-</a:t>
            </a:r>
            <a:r>
              <a:rPr lang="en-US" kern="0" dirty="0"/>
              <a:t>Fi systems. Although multi-numerology structure provides many advantages, it can be exploited for PAPR reduction. Therefore, </a:t>
            </a:r>
            <a:r>
              <a:rPr lang="tr-TR" kern="0" dirty="0" err="1"/>
              <a:t>the</a:t>
            </a:r>
            <a:r>
              <a:rPr lang="tr-TR" kern="0" dirty="0"/>
              <a:t> </a:t>
            </a:r>
            <a:r>
              <a:rPr lang="tr-TR" kern="0" dirty="0" err="1"/>
              <a:t>multi-numerology</a:t>
            </a:r>
            <a:r>
              <a:rPr lang="tr-TR" kern="0" dirty="0"/>
              <a:t> </a:t>
            </a:r>
            <a:r>
              <a:rPr lang="tr-TR" kern="0" dirty="0" err="1"/>
              <a:t>structure</a:t>
            </a:r>
            <a:r>
              <a:rPr lang="tr-TR" kern="0" dirty="0"/>
              <a:t> is </a:t>
            </a:r>
            <a:r>
              <a:rPr lang="tr-TR" kern="0" dirty="0" err="1"/>
              <a:t>utilized</a:t>
            </a:r>
            <a:r>
              <a:rPr lang="tr-TR" kern="0" dirty="0"/>
              <a:t> </a:t>
            </a:r>
            <a:r>
              <a:rPr lang="tr-TR" kern="0" dirty="0" err="1"/>
              <a:t>for</a:t>
            </a:r>
            <a:r>
              <a:rPr lang="tr-TR" kern="0" dirty="0"/>
              <a:t> PAPR </a:t>
            </a:r>
            <a:r>
              <a:rPr lang="tr-TR" kern="0" dirty="0" err="1"/>
              <a:t>reduction</a:t>
            </a:r>
            <a:r>
              <a:rPr lang="tr-TR" kern="0" dirty="0"/>
              <a:t>.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716419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Ebubekir Memisoglu, Vestel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823DB3-BAA4-4F4A-B4B3-ED9ABE70E97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Rectangle 1">
            <a:extLst>
              <a:ext uri="{FF2B5EF4-FFF2-40B4-BE49-F238E27FC236}">
                <a16:creationId xmlns="" xmlns:a16="http://schemas.microsoft.com/office/drawing/2014/main" id="{D71EDD82-6CD9-46B5-8F7B-4F49C292A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kern="0" dirty="0" err="1"/>
              <a:t>Introduction</a:t>
            </a:r>
            <a:endParaRPr lang="en-US" kern="0" dirty="0"/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49EB3695-9701-45BA-8CB5-F001B2BBD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6" y="1763008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The PAPR is very critical to increase the spectral efficiency and decrease the hardware cost.</a:t>
            </a:r>
          </a:p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There are lots of PAPR reduction techniques</a:t>
            </a:r>
            <a:r>
              <a:rPr lang="tr-TR" altLang="zh-CN" dirty="0"/>
              <a:t> </a:t>
            </a:r>
            <a:r>
              <a:rPr lang="tr-TR" altLang="zh-CN" dirty="0" err="1"/>
              <a:t>for</a:t>
            </a:r>
            <a:r>
              <a:rPr lang="tr-TR" altLang="zh-CN" dirty="0"/>
              <a:t> </a:t>
            </a:r>
            <a:r>
              <a:rPr lang="tr-TR" altLang="zh-CN" dirty="0" err="1"/>
              <a:t>single-numerology</a:t>
            </a:r>
            <a:r>
              <a:rPr lang="tr-TR" altLang="zh-CN" dirty="0"/>
              <a:t> OFDM</a:t>
            </a:r>
            <a:r>
              <a:rPr lang="en-US" altLang="zh-CN" dirty="0"/>
              <a:t> such as clipping</a:t>
            </a:r>
            <a:r>
              <a:rPr lang="tr-TR" altLang="zh-CN" dirty="0"/>
              <a:t>&amp;</a:t>
            </a:r>
            <a:r>
              <a:rPr lang="en-US" altLang="zh-CN" dirty="0"/>
              <a:t>filtering, selective mapping, partial transmit sequence, tone reservation, so on [1].</a:t>
            </a:r>
          </a:p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For multi-numerology OFDM, there is a few techniques in the literature [2], [3]. </a:t>
            </a:r>
          </a:p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Besides 5G New Radio, WLAN standardization may also use the multi-numerology concept to serve diverse needs in Wi</a:t>
            </a:r>
            <a:r>
              <a:rPr lang="tr-TR" altLang="zh-CN" dirty="0"/>
              <a:t>-</a:t>
            </a:r>
            <a:r>
              <a:rPr lang="en-US" altLang="zh-CN" dirty="0"/>
              <a:t>Fi 7 and beyond [4].</a:t>
            </a:r>
          </a:p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 In this contribution,  a new PAPR reduction method is proposed considering multi-numerology structure.</a:t>
            </a:r>
          </a:p>
        </p:txBody>
      </p:sp>
    </p:spTree>
    <p:extLst>
      <p:ext uri="{BB962C8B-B14F-4D97-AF65-F5344CB8AC3E}">
        <p14:creationId xmlns:p14="http://schemas.microsoft.com/office/powerpoint/2010/main" val="32985017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Ebubekir Memisoglu, Vestel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823DB3-BAA4-4F4A-B4B3-ED9ABE70E97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Rectangle 1">
            <a:extLst>
              <a:ext uri="{FF2B5EF4-FFF2-40B4-BE49-F238E27FC236}">
                <a16:creationId xmlns="" xmlns:a16="http://schemas.microsoft.com/office/drawing/2014/main" id="{D71EDD82-6CD9-46B5-8F7B-4F49C292A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/>
              <a:t>System Model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49EB3695-9701-45BA-8CB5-F001B2BBD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1981201"/>
            <a:ext cx="10361084" cy="20958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2950" lvl="1" indent="-285750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/>
              <a:t>Three different numerologies N1, N2, and N3 are considered and two different mixed numerology cases are illustrated as a) and b).</a:t>
            </a:r>
          </a:p>
          <a:p>
            <a:pPr marL="742950" lvl="1" indent="-285750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/>
              <a:t>Each numerology has different subcarrier spacing, cyclic prefix (CP) and symbol duration.</a:t>
            </a:r>
          </a:p>
          <a:p>
            <a:pPr marL="742950" lvl="1" indent="-285750"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600" dirty="0"/>
              <a:t>For the generation of multiple numerologies,  frequency-time domain transform is deployed separately for each numerology. Then, the signals in time domain</a:t>
            </a:r>
            <a:r>
              <a:rPr lang="tr-TR" altLang="zh-CN" sz="1600" dirty="0"/>
              <a:t> of </a:t>
            </a:r>
            <a:r>
              <a:rPr lang="tr-TR" altLang="zh-CN" sz="1600" dirty="0" err="1"/>
              <a:t>each</a:t>
            </a:r>
            <a:r>
              <a:rPr lang="tr-TR" altLang="zh-CN" sz="1600" dirty="0"/>
              <a:t> </a:t>
            </a:r>
            <a:r>
              <a:rPr lang="tr-TR" altLang="zh-CN" sz="1600" dirty="0" err="1"/>
              <a:t>symbol</a:t>
            </a:r>
            <a:r>
              <a:rPr lang="tr-TR" altLang="zh-CN" sz="1600" dirty="0"/>
              <a:t> </a:t>
            </a:r>
            <a:r>
              <a:rPr lang="en-US" altLang="zh-CN" sz="1600" dirty="0"/>
              <a:t> are summed as aligned.</a:t>
            </a:r>
          </a:p>
          <a:p>
            <a:pPr marL="742950" lvl="1" indent="-285750" algn="l"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grpSp>
        <p:nvGrpSpPr>
          <p:cNvPr id="36" name="Grup 35">
            <a:extLst>
              <a:ext uri="{FF2B5EF4-FFF2-40B4-BE49-F238E27FC236}">
                <a16:creationId xmlns="" xmlns:a16="http://schemas.microsoft.com/office/drawing/2014/main" id="{BA01B3BD-CD94-4EFB-AD48-B2737779ACD1}"/>
              </a:ext>
            </a:extLst>
          </p:cNvPr>
          <p:cNvGrpSpPr/>
          <p:nvPr/>
        </p:nvGrpSpPr>
        <p:grpSpPr>
          <a:xfrm>
            <a:off x="3812423" y="4286634"/>
            <a:ext cx="5973327" cy="1979218"/>
            <a:chOff x="2031075" y="3500438"/>
            <a:chExt cx="5973327" cy="1979218"/>
          </a:xfrm>
        </p:grpSpPr>
        <p:grpSp>
          <p:nvGrpSpPr>
            <p:cNvPr id="37" name="Grup 36">
              <a:extLst>
                <a:ext uri="{FF2B5EF4-FFF2-40B4-BE49-F238E27FC236}">
                  <a16:creationId xmlns="" xmlns:a16="http://schemas.microsoft.com/office/drawing/2014/main" id="{5A95F1C5-2F24-4B7B-A5BC-934E16C241FA}"/>
                </a:ext>
              </a:extLst>
            </p:cNvPr>
            <p:cNvGrpSpPr/>
            <p:nvPr/>
          </p:nvGrpSpPr>
          <p:grpSpPr>
            <a:xfrm>
              <a:off x="2031075" y="3500438"/>
              <a:ext cx="2505076" cy="1456834"/>
              <a:chOff x="7343935" y="1824427"/>
              <a:chExt cx="2505076" cy="1456834"/>
            </a:xfrm>
          </p:grpSpPr>
          <p:grpSp>
            <p:nvGrpSpPr>
              <p:cNvPr id="52" name="Grup 51">
                <a:extLst>
                  <a:ext uri="{FF2B5EF4-FFF2-40B4-BE49-F238E27FC236}">
                    <a16:creationId xmlns="" xmlns:a16="http://schemas.microsoft.com/office/drawing/2014/main" id="{FCE9CC42-659E-46ED-9C76-4CE53BD310C2}"/>
                  </a:ext>
                </a:extLst>
              </p:cNvPr>
              <p:cNvGrpSpPr/>
              <p:nvPr/>
            </p:nvGrpSpPr>
            <p:grpSpPr>
              <a:xfrm>
                <a:off x="7343935" y="1824427"/>
                <a:ext cx="2505076" cy="559558"/>
                <a:chOff x="7343935" y="1824427"/>
                <a:chExt cx="2505076" cy="559558"/>
              </a:xfrm>
            </p:grpSpPr>
            <p:sp>
              <p:nvSpPr>
                <p:cNvPr id="58" name="Dikdörtgen: Köşeleri Yuvarlatılmış 57">
                  <a:extLst>
                    <a:ext uri="{FF2B5EF4-FFF2-40B4-BE49-F238E27FC236}">
                      <a16:creationId xmlns="" xmlns:a16="http://schemas.microsoft.com/office/drawing/2014/main" id="{4FC02F13-BF65-4F8D-88DD-12F767DB96B7}"/>
                    </a:ext>
                  </a:extLst>
                </p:cNvPr>
                <p:cNvSpPr/>
                <p:nvPr/>
              </p:nvSpPr>
              <p:spPr>
                <a:xfrm>
                  <a:off x="7343935" y="1824427"/>
                  <a:ext cx="2505076" cy="559558"/>
                </a:xfrm>
                <a:prstGeom prst="round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BBE0E3">
                      <a:shade val="95000"/>
                      <a:satMod val="105000"/>
                    </a:srgbClr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  <p:sp>
              <p:nvSpPr>
                <p:cNvPr id="59" name="Dikdörtgen 58">
                  <a:extLst>
                    <a:ext uri="{FF2B5EF4-FFF2-40B4-BE49-F238E27FC236}">
                      <a16:creationId xmlns="" xmlns:a16="http://schemas.microsoft.com/office/drawing/2014/main" id="{F59851E2-B14B-4FE9-9BC8-387F6F125618}"/>
                    </a:ext>
                  </a:extLst>
                </p:cNvPr>
                <p:cNvSpPr/>
                <p:nvPr/>
              </p:nvSpPr>
              <p:spPr>
                <a:xfrm>
                  <a:off x="7343935" y="1824427"/>
                  <a:ext cx="517175" cy="559558"/>
                </a:xfrm>
                <a:prstGeom prst="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2D2D8A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</p:grpSp>
          <p:grpSp>
            <p:nvGrpSpPr>
              <p:cNvPr id="53" name="Grup 52">
                <a:extLst>
                  <a:ext uri="{FF2B5EF4-FFF2-40B4-BE49-F238E27FC236}">
                    <a16:creationId xmlns="" xmlns:a16="http://schemas.microsoft.com/office/drawing/2014/main" id="{9FF2342D-A87C-48D8-843F-A6045569BBD1}"/>
                  </a:ext>
                </a:extLst>
              </p:cNvPr>
              <p:cNvGrpSpPr/>
              <p:nvPr/>
            </p:nvGrpSpPr>
            <p:grpSpPr>
              <a:xfrm>
                <a:off x="7343935" y="2721703"/>
                <a:ext cx="2505076" cy="559558"/>
                <a:chOff x="7343935" y="2721703"/>
                <a:chExt cx="2505076" cy="559558"/>
              </a:xfrm>
            </p:grpSpPr>
            <p:sp>
              <p:nvSpPr>
                <p:cNvPr id="54" name="Dikdörtgen: Köşeleri Yuvarlatılmış 53">
                  <a:extLst>
                    <a:ext uri="{FF2B5EF4-FFF2-40B4-BE49-F238E27FC236}">
                      <a16:creationId xmlns="" xmlns:a16="http://schemas.microsoft.com/office/drawing/2014/main" id="{CD801649-C868-40A4-BC53-AE22CD10E34A}"/>
                    </a:ext>
                  </a:extLst>
                </p:cNvPr>
                <p:cNvSpPr/>
                <p:nvPr/>
              </p:nvSpPr>
              <p:spPr>
                <a:xfrm>
                  <a:off x="7343935" y="2721703"/>
                  <a:ext cx="2505076" cy="559558"/>
                </a:xfrm>
                <a:prstGeom prst="round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BBE0E3">
                      <a:shade val="95000"/>
                      <a:satMod val="105000"/>
                    </a:srgbClr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  <p:sp>
              <p:nvSpPr>
                <p:cNvPr id="55" name="Dikdörtgen 54">
                  <a:extLst>
                    <a:ext uri="{FF2B5EF4-FFF2-40B4-BE49-F238E27FC236}">
                      <a16:creationId xmlns="" xmlns:a16="http://schemas.microsoft.com/office/drawing/2014/main" id="{C1C0F8B5-026B-4680-A15D-46A98709FEDD}"/>
                    </a:ext>
                  </a:extLst>
                </p:cNvPr>
                <p:cNvSpPr/>
                <p:nvPr/>
              </p:nvSpPr>
              <p:spPr>
                <a:xfrm>
                  <a:off x="7343935" y="2721703"/>
                  <a:ext cx="277200" cy="559558"/>
                </a:xfrm>
                <a:prstGeom prst="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2D2D8A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  <p:sp>
              <p:nvSpPr>
                <p:cNvPr id="56" name="Dikdörtgen 55">
                  <a:extLst>
                    <a:ext uri="{FF2B5EF4-FFF2-40B4-BE49-F238E27FC236}">
                      <a16:creationId xmlns="" xmlns:a16="http://schemas.microsoft.com/office/drawing/2014/main" id="{96485A91-3E06-42C2-A560-6FE07FFF90A5}"/>
                    </a:ext>
                  </a:extLst>
                </p:cNvPr>
                <p:cNvSpPr/>
                <p:nvPr/>
              </p:nvSpPr>
              <p:spPr>
                <a:xfrm>
                  <a:off x="8596473" y="2721703"/>
                  <a:ext cx="277200" cy="559558"/>
                </a:xfrm>
                <a:prstGeom prst="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2D2D8A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</p:grpSp>
        </p:grpSp>
        <p:grpSp>
          <p:nvGrpSpPr>
            <p:cNvPr id="38" name="Grup 37">
              <a:extLst>
                <a:ext uri="{FF2B5EF4-FFF2-40B4-BE49-F238E27FC236}">
                  <a16:creationId xmlns="" xmlns:a16="http://schemas.microsoft.com/office/drawing/2014/main" id="{7D0FF5C9-64D1-430C-A9F1-F1BFB599E2E1}"/>
                </a:ext>
              </a:extLst>
            </p:cNvPr>
            <p:cNvGrpSpPr/>
            <p:nvPr/>
          </p:nvGrpSpPr>
          <p:grpSpPr>
            <a:xfrm>
              <a:off x="5499326" y="3500438"/>
              <a:ext cx="2505076" cy="1456834"/>
              <a:chOff x="7360091" y="3500438"/>
              <a:chExt cx="2505076" cy="1456834"/>
            </a:xfrm>
          </p:grpSpPr>
          <p:grpSp>
            <p:nvGrpSpPr>
              <p:cNvPr id="41" name="Grup 40">
                <a:extLst>
                  <a:ext uri="{FF2B5EF4-FFF2-40B4-BE49-F238E27FC236}">
                    <a16:creationId xmlns="" xmlns:a16="http://schemas.microsoft.com/office/drawing/2014/main" id="{E782D2A1-0AF5-4D8E-B8A1-0E6B8ECE719D}"/>
                  </a:ext>
                </a:extLst>
              </p:cNvPr>
              <p:cNvGrpSpPr/>
              <p:nvPr/>
            </p:nvGrpSpPr>
            <p:grpSpPr>
              <a:xfrm>
                <a:off x="7360091" y="3500438"/>
                <a:ext cx="2505076" cy="559558"/>
                <a:chOff x="7343935" y="1824427"/>
                <a:chExt cx="2505076" cy="559558"/>
              </a:xfrm>
            </p:grpSpPr>
            <p:sp>
              <p:nvSpPr>
                <p:cNvPr id="49" name="Dikdörtgen: Köşeleri Yuvarlatılmış 48">
                  <a:extLst>
                    <a:ext uri="{FF2B5EF4-FFF2-40B4-BE49-F238E27FC236}">
                      <a16:creationId xmlns="" xmlns:a16="http://schemas.microsoft.com/office/drawing/2014/main" id="{1F5CE697-077E-4BA7-8B5B-2612A0FD47D3}"/>
                    </a:ext>
                  </a:extLst>
                </p:cNvPr>
                <p:cNvSpPr/>
                <p:nvPr/>
              </p:nvSpPr>
              <p:spPr>
                <a:xfrm>
                  <a:off x="7343935" y="1824427"/>
                  <a:ext cx="2505076" cy="559558"/>
                </a:xfrm>
                <a:prstGeom prst="round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BBE0E3">
                      <a:shade val="95000"/>
                      <a:satMod val="105000"/>
                    </a:srgbClr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  <p:sp>
              <p:nvSpPr>
                <p:cNvPr id="50" name="Dikdörtgen 49">
                  <a:extLst>
                    <a:ext uri="{FF2B5EF4-FFF2-40B4-BE49-F238E27FC236}">
                      <a16:creationId xmlns="" xmlns:a16="http://schemas.microsoft.com/office/drawing/2014/main" id="{FD85B091-A998-40AB-9AB2-9B418FC74602}"/>
                    </a:ext>
                  </a:extLst>
                </p:cNvPr>
                <p:cNvSpPr/>
                <p:nvPr/>
              </p:nvSpPr>
              <p:spPr>
                <a:xfrm>
                  <a:off x="7343935" y="1824427"/>
                  <a:ext cx="517175" cy="559558"/>
                </a:xfrm>
                <a:prstGeom prst="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2D2D8A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</p:grpSp>
          <p:grpSp>
            <p:nvGrpSpPr>
              <p:cNvPr id="42" name="Grup 41">
                <a:extLst>
                  <a:ext uri="{FF2B5EF4-FFF2-40B4-BE49-F238E27FC236}">
                    <a16:creationId xmlns="" xmlns:a16="http://schemas.microsoft.com/office/drawing/2014/main" id="{F11B8033-5244-4CD0-84A4-5298231D2544}"/>
                  </a:ext>
                </a:extLst>
              </p:cNvPr>
              <p:cNvGrpSpPr/>
              <p:nvPr/>
            </p:nvGrpSpPr>
            <p:grpSpPr>
              <a:xfrm>
                <a:off x="7360091" y="4397714"/>
                <a:ext cx="2505076" cy="559558"/>
                <a:chOff x="7343935" y="2721703"/>
                <a:chExt cx="2505076" cy="559558"/>
              </a:xfrm>
            </p:grpSpPr>
            <p:sp>
              <p:nvSpPr>
                <p:cNvPr id="45" name="Dikdörtgen: Köşeleri Yuvarlatılmış 44">
                  <a:extLst>
                    <a:ext uri="{FF2B5EF4-FFF2-40B4-BE49-F238E27FC236}">
                      <a16:creationId xmlns="" xmlns:a16="http://schemas.microsoft.com/office/drawing/2014/main" id="{9AEAFCDB-3ADB-491A-85C5-51CA823E45B7}"/>
                    </a:ext>
                  </a:extLst>
                </p:cNvPr>
                <p:cNvSpPr/>
                <p:nvPr/>
              </p:nvSpPr>
              <p:spPr>
                <a:xfrm>
                  <a:off x="7343935" y="2721703"/>
                  <a:ext cx="2505076" cy="559558"/>
                </a:xfrm>
                <a:prstGeom prst="round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BBE0E3">
                      <a:shade val="95000"/>
                      <a:satMod val="105000"/>
                    </a:srgbClr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  <p:sp>
              <p:nvSpPr>
                <p:cNvPr id="46" name="Dikdörtgen 45">
                  <a:extLst>
                    <a:ext uri="{FF2B5EF4-FFF2-40B4-BE49-F238E27FC236}">
                      <a16:creationId xmlns="" xmlns:a16="http://schemas.microsoft.com/office/drawing/2014/main" id="{C56F3318-025C-475E-A409-F3A4CF3706C1}"/>
                    </a:ext>
                  </a:extLst>
                </p:cNvPr>
                <p:cNvSpPr/>
                <p:nvPr/>
              </p:nvSpPr>
              <p:spPr>
                <a:xfrm>
                  <a:off x="7343935" y="2721703"/>
                  <a:ext cx="136800" cy="559558"/>
                </a:xfrm>
                <a:prstGeom prst="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2D2D8A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  <p:sp>
              <p:nvSpPr>
                <p:cNvPr id="47" name="Dikdörtgen 46">
                  <a:extLst>
                    <a:ext uri="{FF2B5EF4-FFF2-40B4-BE49-F238E27FC236}">
                      <a16:creationId xmlns="" xmlns:a16="http://schemas.microsoft.com/office/drawing/2014/main" id="{56C4D51F-9873-447C-9FD7-4ED6AE2C2FA0}"/>
                    </a:ext>
                  </a:extLst>
                </p:cNvPr>
                <p:cNvSpPr/>
                <p:nvPr/>
              </p:nvSpPr>
              <p:spPr>
                <a:xfrm>
                  <a:off x="8596473" y="2721703"/>
                  <a:ext cx="136800" cy="559558"/>
                </a:xfrm>
                <a:prstGeom prst="rect">
                  <a:avLst/>
                </a:prstGeom>
                <a:gradFill rotWithShape="1">
                  <a:gsLst>
                    <a:gs pos="0">
                      <a:srgbClr val="BBE0E3">
                        <a:tint val="100000"/>
                        <a:shade val="100000"/>
                        <a:satMod val="130000"/>
                      </a:srgbClr>
                    </a:gs>
                    <a:gs pos="100000">
                      <a:srgbClr val="BBE0E3">
                        <a:tint val="50000"/>
                        <a:shade val="100000"/>
                        <a:satMod val="350000"/>
                      </a:srgbClr>
                    </a:gs>
                  </a:gsLst>
                  <a:lin ang="16200000" scaled="0"/>
                </a:gradFill>
                <a:ln w="9525" cap="flat" cmpd="sng" algn="ctr">
                  <a:solidFill>
                    <a:srgbClr val="2D2D8A"/>
                  </a:solidFill>
                  <a:prstDash val="solid"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cs typeface="+mn-cs"/>
                  </a:endParaRPr>
                </a:p>
              </p:txBody>
            </p:sp>
          </p:grpSp>
          <p:sp>
            <p:nvSpPr>
              <p:cNvPr id="43" name="Dikdörtgen 42">
                <a:extLst>
                  <a:ext uri="{FF2B5EF4-FFF2-40B4-BE49-F238E27FC236}">
                    <a16:creationId xmlns="" xmlns:a16="http://schemas.microsoft.com/office/drawing/2014/main" id="{5831A974-3946-4E85-AF28-C9AC4CF73852}"/>
                  </a:ext>
                </a:extLst>
              </p:cNvPr>
              <p:cNvSpPr/>
              <p:nvPr/>
            </p:nvSpPr>
            <p:spPr>
              <a:xfrm>
                <a:off x="7986360" y="4397714"/>
                <a:ext cx="136800" cy="559558"/>
              </a:xfrm>
              <a:prstGeom prst="rect">
                <a:avLst/>
              </a:prstGeom>
              <a:gradFill rotWithShape="1">
                <a:gsLst>
                  <a:gs pos="0">
                    <a:srgbClr val="BBE0E3">
                      <a:tint val="100000"/>
                      <a:shade val="100000"/>
                      <a:satMod val="130000"/>
                    </a:srgbClr>
                  </a:gs>
                  <a:gs pos="100000">
                    <a:srgbClr val="BBE0E3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2D2D8A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44" name="Dikdörtgen 43">
                <a:extLst>
                  <a:ext uri="{FF2B5EF4-FFF2-40B4-BE49-F238E27FC236}">
                    <a16:creationId xmlns="" xmlns:a16="http://schemas.microsoft.com/office/drawing/2014/main" id="{85DA6464-4A82-46AC-8224-E874FCBB4D30}"/>
                  </a:ext>
                </a:extLst>
              </p:cNvPr>
              <p:cNvSpPr/>
              <p:nvPr/>
            </p:nvSpPr>
            <p:spPr>
              <a:xfrm>
                <a:off x="9238898" y="4397714"/>
                <a:ext cx="136800" cy="559558"/>
              </a:xfrm>
              <a:prstGeom prst="rect">
                <a:avLst/>
              </a:prstGeom>
              <a:gradFill rotWithShape="1">
                <a:gsLst>
                  <a:gs pos="0">
                    <a:srgbClr val="BBE0E3">
                      <a:tint val="100000"/>
                      <a:shade val="100000"/>
                      <a:satMod val="130000"/>
                    </a:srgbClr>
                  </a:gs>
                  <a:gs pos="100000">
                    <a:srgbClr val="BBE0E3">
                      <a:tint val="50000"/>
                      <a:shade val="100000"/>
                      <a:satMod val="350000"/>
                    </a:srgbClr>
                  </a:gs>
                </a:gsLst>
                <a:lin ang="16200000" scaled="0"/>
              </a:gradFill>
              <a:ln w="9525" cap="flat" cmpd="sng" algn="ctr">
                <a:solidFill>
                  <a:srgbClr val="2D2D8A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p:grpSp>
        <p:sp>
          <p:nvSpPr>
            <p:cNvPr id="39" name="Metin kutusu 38">
              <a:extLst>
                <a:ext uri="{FF2B5EF4-FFF2-40B4-BE49-F238E27FC236}">
                  <a16:creationId xmlns="" xmlns:a16="http://schemas.microsoft.com/office/drawing/2014/main" id="{AF5FE7C5-F728-41E2-9447-DF0BEC4273B5}"/>
                </a:ext>
              </a:extLst>
            </p:cNvPr>
            <p:cNvSpPr txBox="1"/>
            <p:nvPr/>
          </p:nvSpPr>
          <p:spPr>
            <a:xfrm>
              <a:off x="2880360" y="511032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rPr>
                <a:t>a)</a:t>
              </a:r>
            </a:p>
          </p:txBody>
        </p:sp>
        <p:sp>
          <p:nvSpPr>
            <p:cNvPr id="40" name="Metin kutusu 39">
              <a:extLst>
                <a:ext uri="{FF2B5EF4-FFF2-40B4-BE49-F238E27FC236}">
                  <a16:creationId xmlns="" xmlns:a16="http://schemas.microsoft.com/office/drawing/2014/main" id="{13F84387-EB0E-4255-B949-B558C233A048}"/>
                </a:ext>
              </a:extLst>
            </p:cNvPr>
            <p:cNvSpPr txBox="1"/>
            <p:nvPr/>
          </p:nvSpPr>
          <p:spPr>
            <a:xfrm>
              <a:off x="6416187" y="5110324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rPr>
                <a:t>b)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Metin kutusu 60">
                <a:extLst>
                  <a:ext uri="{FF2B5EF4-FFF2-40B4-BE49-F238E27FC236}">
                    <a16:creationId xmlns="" xmlns:a16="http://schemas.microsoft.com/office/drawing/2014/main" id="{19C4463A-B612-4B52-AC4F-780B16A94675}"/>
                  </a:ext>
                </a:extLst>
              </p:cNvPr>
              <p:cNvSpPr txBox="1"/>
              <p:nvPr/>
            </p:nvSpPr>
            <p:spPr>
              <a:xfrm>
                <a:off x="2406250" y="4243247"/>
                <a:ext cx="11951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N1</a:t>
                </a:r>
              </a:p>
              <a:p>
                <a:pPr lvl="0" algn="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kern="0">
                    <a:solidFill>
                      <a:srgbClr val="000000"/>
                    </a:solidFill>
                    <a:latin typeface="Arial"/>
                    <a:ea typeface="ＭＳ Ｐゴシック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 charset="0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𝑓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 kHz</a:t>
                </a:r>
              </a:p>
            </p:txBody>
          </p:sp>
        </mc:Choice>
        <mc:Fallback xmlns="">
          <p:sp>
            <p:nvSpPr>
              <p:cNvPr id="61" name="Metin kutusu 60">
                <a:extLst>
                  <a:ext uri="{FF2B5EF4-FFF2-40B4-BE49-F238E27FC236}">
                    <a16:creationId xmlns:a16="http://schemas.microsoft.com/office/drawing/2014/main" id="{19C4463A-B612-4B52-AC4F-780B16A94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50" y="4243247"/>
                <a:ext cx="1195107" cy="646331"/>
              </a:xfrm>
              <a:prstGeom prst="rect">
                <a:avLst/>
              </a:prstGeom>
              <a:blipFill>
                <a:blip r:embed="rId3"/>
                <a:stretch>
                  <a:fillRect t="-4717" r="-408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Metin kutusu 61">
                <a:extLst>
                  <a:ext uri="{FF2B5EF4-FFF2-40B4-BE49-F238E27FC236}">
                    <a16:creationId xmlns="" xmlns:a16="http://schemas.microsoft.com/office/drawing/2014/main" id="{F4FE9A7E-A002-4CD2-9911-ECEE78519223}"/>
                  </a:ext>
                </a:extLst>
              </p:cNvPr>
              <p:cNvSpPr txBox="1"/>
              <p:nvPr/>
            </p:nvSpPr>
            <p:spPr>
              <a:xfrm>
                <a:off x="2406250" y="5140522"/>
                <a:ext cx="11951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N2</a:t>
                </a:r>
              </a:p>
              <a:p>
                <a:pPr lvl="0" algn="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kern="0">
                    <a:solidFill>
                      <a:srgbClr val="000000"/>
                    </a:solidFill>
                    <a:latin typeface="Arial"/>
                    <a:ea typeface="ＭＳ Ｐゴシック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 charset="0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𝑓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 kHz</a:t>
                </a:r>
              </a:p>
            </p:txBody>
          </p:sp>
        </mc:Choice>
        <mc:Fallback xmlns="">
          <p:sp>
            <p:nvSpPr>
              <p:cNvPr id="62" name="Metin kutusu 61">
                <a:extLst>
                  <a:ext uri="{FF2B5EF4-FFF2-40B4-BE49-F238E27FC236}">
                    <a16:creationId xmlns:a16="http://schemas.microsoft.com/office/drawing/2014/main" id="{F4FE9A7E-A002-4CD2-9911-ECEE78519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250" y="5140522"/>
                <a:ext cx="1195107" cy="646331"/>
              </a:xfrm>
              <a:prstGeom prst="rect">
                <a:avLst/>
              </a:prstGeom>
              <a:blipFill>
                <a:blip r:embed="rId4"/>
                <a:stretch>
                  <a:fillRect t="-4717" r="-408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Metin kutusu 62">
                <a:extLst>
                  <a:ext uri="{FF2B5EF4-FFF2-40B4-BE49-F238E27FC236}">
                    <a16:creationId xmlns="" xmlns:a16="http://schemas.microsoft.com/office/drawing/2014/main" id="{15DEEFFA-8410-4355-A2E5-4A95969C55E2}"/>
                  </a:ext>
                </a:extLst>
              </p:cNvPr>
              <p:cNvSpPr txBox="1"/>
              <p:nvPr/>
            </p:nvSpPr>
            <p:spPr>
              <a:xfrm>
                <a:off x="6085567" y="4248029"/>
                <a:ext cx="11951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N1</a:t>
                </a:r>
              </a:p>
              <a:p>
                <a:pPr lvl="0" algn="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kern="0">
                    <a:solidFill>
                      <a:srgbClr val="000000"/>
                    </a:solidFill>
                    <a:latin typeface="Arial"/>
                    <a:ea typeface="ＭＳ Ｐゴシック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 charset="0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𝑓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 kHz</a:t>
                </a:r>
              </a:p>
            </p:txBody>
          </p:sp>
        </mc:Choice>
        <mc:Fallback xmlns="">
          <p:sp>
            <p:nvSpPr>
              <p:cNvPr id="63" name="Metin kutusu 62">
                <a:extLst>
                  <a:ext uri="{FF2B5EF4-FFF2-40B4-BE49-F238E27FC236}">
                    <a16:creationId xmlns:a16="http://schemas.microsoft.com/office/drawing/2014/main" id="{15DEEFFA-8410-4355-A2E5-4A95969C55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567" y="4248029"/>
                <a:ext cx="1195107" cy="646331"/>
              </a:xfrm>
              <a:prstGeom prst="rect">
                <a:avLst/>
              </a:prstGeom>
              <a:blipFill>
                <a:blip r:embed="rId5"/>
                <a:stretch>
                  <a:fillRect t="-5660" r="-459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Metin kutusu 63">
                <a:extLst>
                  <a:ext uri="{FF2B5EF4-FFF2-40B4-BE49-F238E27FC236}">
                    <a16:creationId xmlns="" xmlns:a16="http://schemas.microsoft.com/office/drawing/2014/main" id="{E0129AC5-2FC4-4E46-AE43-10DE4133BC2D}"/>
                  </a:ext>
                </a:extLst>
              </p:cNvPr>
              <p:cNvSpPr txBox="1"/>
              <p:nvPr/>
            </p:nvSpPr>
            <p:spPr>
              <a:xfrm>
                <a:off x="6070112" y="5183910"/>
                <a:ext cx="11951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N3</a:t>
                </a:r>
              </a:p>
              <a:p>
                <a:pPr lvl="0" algn="r" defTabSz="4572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800" kern="0">
                    <a:solidFill>
                      <a:srgbClr val="000000"/>
                    </a:solidFill>
                    <a:latin typeface="Arial"/>
                    <a:ea typeface="ＭＳ Ｐゴシック" charset="0"/>
                  </a:rPr>
                  <a:t>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0" smtClean="0">
                            <a:solidFill>
                              <a:srgbClr val="000000"/>
                            </a:solidFill>
                            <a:latin typeface="Cambria Math"/>
                            <a:ea typeface="ＭＳ Ｐゴシック" charset="0"/>
                          </a:rPr>
                        </m:ctrlPr>
                      </m:sSubPr>
                      <m:e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𝑓</m:t>
                        </m:r>
                      </m:e>
                      <m:sub>
                        <m:r>
                          <a:rPr lang="en-US" sz="18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ＭＳ Ｐゴシック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kumimoji="0" lang="en-US" sz="1800" b="0" i="0" u="none" strike="noStrike" kern="120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+mn-cs"/>
                  </a:rPr>
                  <a:t> kHz</a:t>
                </a:r>
              </a:p>
            </p:txBody>
          </p:sp>
        </mc:Choice>
        <mc:Fallback xmlns="">
          <p:sp>
            <p:nvSpPr>
              <p:cNvPr id="64" name="Metin kutusu 63">
                <a:extLst>
                  <a:ext uri="{FF2B5EF4-FFF2-40B4-BE49-F238E27FC236}">
                    <a16:creationId xmlns:a16="http://schemas.microsoft.com/office/drawing/2014/main" id="{E0129AC5-2FC4-4E46-AE43-10DE4133B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112" y="5183910"/>
                <a:ext cx="1195107" cy="646331"/>
              </a:xfrm>
              <a:prstGeom prst="rect">
                <a:avLst/>
              </a:prstGeom>
              <a:blipFill>
                <a:blip r:embed="rId6"/>
                <a:stretch>
                  <a:fillRect t="-4717" r="-4082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01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Ebubekir Memisoglu, Vestel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823DB3-BAA4-4F4A-B4B3-ED9ABE70E97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Rectangle 1">
            <a:extLst>
              <a:ext uri="{FF2B5EF4-FFF2-40B4-BE49-F238E27FC236}">
                <a16:creationId xmlns="" xmlns:a16="http://schemas.microsoft.com/office/drawing/2014/main" id="{D71EDD82-6CD9-46B5-8F7B-4F49C292A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/>
              <a:t>A Proposed Approach: Numerology Scheduling </a:t>
            </a:r>
          </a:p>
        </p:txBody>
      </p:sp>
      <p:pic>
        <p:nvPicPr>
          <p:cNvPr id="4104" name="Picture 8">
            <a:extLst>
              <a:ext uri="{FF2B5EF4-FFF2-40B4-BE49-F238E27FC236}">
                <a16:creationId xmlns="" xmlns:a16="http://schemas.microsoft.com/office/drawing/2014/main" id="{8D444017-E2DE-43F8-A189-8C5EEF384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2564904"/>
            <a:ext cx="5065390" cy="267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="" xmlns:a16="http://schemas.microsoft.com/office/drawing/2014/main" id="{C5444EA3-7AEA-4D25-8C51-4A9701566EB6}"/>
              </a:ext>
            </a:extLst>
          </p:cNvPr>
          <p:cNvSpPr txBox="1"/>
          <p:nvPr/>
        </p:nvSpPr>
        <p:spPr>
          <a:xfrm>
            <a:off x="800689" y="2746303"/>
            <a:ext cx="52565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a multi-numerology system, different numerologies are allocated over spectrum with the parameters of subcarrier spacing, power level, and bandwidth.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scheduling of numerologies can be utilized for PAPR reduction.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Among all possible scheduling cases, the  signal with minimum PAPR value is chosen.</a:t>
            </a:r>
          </a:p>
        </p:txBody>
      </p:sp>
    </p:spTree>
    <p:extLst>
      <p:ext uri="{BB962C8B-B14F-4D97-AF65-F5344CB8AC3E}">
        <p14:creationId xmlns:p14="http://schemas.microsoft.com/office/powerpoint/2010/main" val="3090402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Ebubekir Memisoglu, Vestel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823DB3-BAA4-4F4A-B4B3-ED9ABE70E97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Rectangle 1">
            <a:extLst>
              <a:ext uri="{FF2B5EF4-FFF2-40B4-BE49-F238E27FC236}">
                <a16:creationId xmlns="" xmlns:a16="http://schemas.microsoft.com/office/drawing/2014/main" id="{D71EDD82-6CD9-46B5-8F7B-4F49C292A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/>
              <a:t>Conclusion 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49EB3695-9701-45BA-8CB5-F001B2BBD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1981201"/>
            <a:ext cx="10361084" cy="25999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A PAPR reduction approach has been introduced by exploiting multi-numerology structure.</a:t>
            </a:r>
          </a:p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It concludes that numerology scheduling can change dynamic range of time-domain signal.</a:t>
            </a:r>
          </a:p>
          <a:p>
            <a:pPr algn="just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 Although one approach is presented, many other opportunities are available to be developed based on multi-numerology structure.</a:t>
            </a:r>
          </a:p>
        </p:txBody>
      </p:sp>
    </p:spTree>
    <p:extLst>
      <p:ext uri="{BB962C8B-B14F-4D97-AF65-F5344CB8AC3E}">
        <p14:creationId xmlns:p14="http://schemas.microsoft.com/office/powerpoint/2010/main" val="1063828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tr-TR" sz="2000" b="0" dirty="0"/>
              <a:t>[1] </a:t>
            </a:r>
            <a:r>
              <a:rPr lang="en-US" sz="2000" b="0" dirty="0"/>
              <a:t>Y. </a:t>
            </a:r>
            <a:r>
              <a:rPr lang="en-US" sz="2000" b="0" dirty="0" err="1"/>
              <a:t>Rahmatallah</a:t>
            </a:r>
            <a:r>
              <a:rPr lang="en-US" sz="2000" b="0" dirty="0"/>
              <a:t> and S. Mohan, “Peak-to-average power ratio </a:t>
            </a:r>
            <a:r>
              <a:rPr lang="en-US" sz="2000" b="0" dirty="0" err="1"/>
              <a:t>reductionin</a:t>
            </a:r>
            <a:r>
              <a:rPr lang="en-US" sz="2000" b="0" dirty="0"/>
              <a:t> OFDM systems: A survey and </a:t>
            </a:r>
            <a:r>
              <a:rPr lang="en-US" sz="2000" b="0" dirty="0" err="1"/>
              <a:t>taxonomy,”IEEE</a:t>
            </a:r>
            <a:r>
              <a:rPr lang="en-US" sz="2000" b="0" dirty="0"/>
              <a:t> </a:t>
            </a:r>
            <a:r>
              <a:rPr lang="en-US" sz="2000" b="0" dirty="0" err="1"/>
              <a:t>Commun</a:t>
            </a:r>
            <a:r>
              <a:rPr lang="en-US" sz="2000" b="0" dirty="0"/>
              <a:t>. </a:t>
            </a:r>
            <a:r>
              <a:rPr lang="en-US" sz="2000" b="0" dirty="0" err="1"/>
              <a:t>SurveysTuts</a:t>
            </a:r>
            <a:r>
              <a:rPr lang="en-US" sz="2000" b="0" dirty="0"/>
              <a:t>., vol. 15, no. 4, pp. 1567–1592, 4th Quart., 2013.</a:t>
            </a:r>
            <a:endParaRPr lang="tr-TR" sz="2000" b="0" dirty="0"/>
          </a:p>
          <a:p>
            <a:r>
              <a:rPr lang="tr-TR" sz="2000" b="0" dirty="0"/>
              <a:t>[2] </a:t>
            </a:r>
            <a:r>
              <a:rPr lang="en-US" sz="2000" b="0" dirty="0"/>
              <a:t>S. G</a:t>
            </a:r>
            <a:r>
              <a:rPr lang="tr-TR" sz="2000" b="0" dirty="0"/>
              <a:t>ö</a:t>
            </a:r>
            <a:r>
              <a:rPr lang="en-US" sz="2000" b="0" dirty="0" err="1"/>
              <a:t>kceli</a:t>
            </a:r>
            <a:r>
              <a:rPr lang="en-US" sz="2000" b="0" dirty="0"/>
              <a:t>, T. </a:t>
            </a:r>
            <a:r>
              <a:rPr lang="en-US" sz="2000" b="0" dirty="0" err="1"/>
              <a:t>Levanen</a:t>
            </a:r>
            <a:r>
              <a:rPr lang="en-US" sz="2000" b="0" dirty="0"/>
              <a:t>, J. </a:t>
            </a:r>
            <a:r>
              <a:rPr lang="en-US" sz="2000" b="0" dirty="0" err="1"/>
              <a:t>Yli</a:t>
            </a:r>
            <a:r>
              <a:rPr lang="en-US" sz="2000" b="0" dirty="0"/>
              <a:t>-Kaakinen, T. </a:t>
            </a:r>
            <a:r>
              <a:rPr lang="en-US" sz="2000" b="0" dirty="0" err="1"/>
              <a:t>Riihonen</a:t>
            </a:r>
            <a:r>
              <a:rPr lang="en-US" sz="2000" b="0" dirty="0"/>
              <a:t>, M. </a:t>
            </a:r>
            <a:r>
              <a:rPr lang="en-US" sz="2000" b="0" dirty="0" err="1"/>
              <a:t>Renfors</a:t>
            </a:r>
            <a:r>
              <a:rPr lang="en-US" sz="2000" b="0" dirty="0"/>
              <a:t>, </a:t>
            </a:r>
            <a:r>
              <a:rPr lang="en-US" sz="2000" b="0" dirty="0" err="1"/>
              <a:t>andM</a:t>
            </a:r>
            <a:r>
              <a:rPr lang="en-US" sz="2000" b="0" dirty="0"/>
              <a:t>. </a:t>
            </a:r>
            <a:r>
              <a:rPr lang="en-US" sz="2000" b="0" dirty="0" err="1"/>
              <a:t>Valkama</a:t>
            </a:r>
            <a:r>
              <a:rPr lang="en-US" sz="2000" b="0" dirty="0"/>
              <a:t>, “PAPR reduction with mixed-numerology OFDM,”</a:t>
            </a:r>
            <a:r>
              <a:rPr lang="en-US" sz="2000" b="0" dirty="0" err="1"/>
              <a:t>IEEEWireless</a:t>
            </a:r>
            <a:r>
              <a:rPr lang="en-US" sz="2000" b="0" dirty="0"/>
              <a:t> </a:t>
            </a:r>
            <a:r>
              <a:rPr lang="en-US" sz="2000" b="0" dirty="0" err="1"/>
              <a:t>Commun</a:t>
            </a:r>
            <a:r>
              <a:rPr lang="en-US" sz="2000" b="0" dirty="0"/>
              <a:t>. Lett., vol. 9, no. 1, pp. 21–25, Jan. 2020.</a:t>
            </a:r>
            <a:endParaRPr lang="tr-TR" sz="2000" b="0" dirty="0"/>
          </a:p>
          <a:p>
            <a:r>
              <a:rPr lang="tr-TR" sz="2000" b="0" dirty="0"/>
              <a:t>[3] </a:t>
            </a:r>
            <a:r>
              <a:rPr lang="en-US" sz="2000" b="0" dirty="0"/>
              <a:t>X. Liu, X. Zhang, L. Zhang, P. Xiao, J. Wei, H. Zhang, and V. C. </a:t>
            </a:r>
            <a:r>
              <a:rPr lang="en-US" sz="2000" b="0" dirty="0" err="1"/>
              <a:t>M.Leung</a:t>
            </a:r>
            <a:r>
              <a:rPr lang="en-US" sz="2000" b="0" dirty="0"/>
              <a:t>, “PAPR reduction using iterative clipping/filtering and </a:t>
            </a:r>
            <a:r>
              <a:rPr lang="en-US" sz="2000" b="0" dirty="0" err="1"/>
              <a:t>ADMMapproaches</a:t>
            </a:r>
            <a:r>
              <a:rPr lang="en-US" sz="2000" b="0" dirty="0"/>
              <a:t> for OFDM-based mixed-numerology </a:t>
            </a:r>
            <a:r>
              <a:rPr lang="en-US" sz="2000" b="0" dirty="0" err="1"/>
              <a:t>systems,”IEEE</a:t>
            </a:r>
            <a:r>
              <a:rPr lang="en-US" sz="2000" b="0" dirty="0"/>
              <a:t> </a:t>
            </a:r>
            <a:r>
              <a:rPr lang="en-US" sz="2000" b="0" dirty="0" err="1"/>
              <a:t>Trans.on</a:t>
            </a:r>
            <a:r>
              <a:rPr lang="en-US" sz="2000" b="0" dirty="0"/>
              <a:t> Wireless </a:t>
            </a:r>
            <a:r>
              <a:rPr lang="en-US" sz="2000" b="0" dirty="0" err="1"/>
              <a:t>Commun</a:t>
            </a:r>
            <a:r>
              <a:rPr lang="en-US" sz="2000" b="0" dirty="0"/>
              <a:t>., vol. 19, no. 4, pp. 2586–2600, 2020.</a:t>
            </a:r>
            <a:endParaRPr lang="tr-TR" sz="2000" b="0" dirty="0"/>
          </a:p>
          <a:p>
            <a:r>
              <a:rPr lang="tr-TR" sz="2000" b="0" dirty="0"/>
              <a:t>[4] </a:t>
            </a:r>
            <a:r>
              <a:rPr lang="en-US" sz="2000" b="0" dirty="0"/>
              <a:t>“</a:t>
            </a:r>
            <a:r>
              <a:rPr lang="en-US" altLang="ko-KR" sz="2000" b="0" dirty="0">
                <a:ea typeface="굴림" panose="020B0600000101010101" pitchFamily="50" charset="-127"/>
              </a:rPr>
              <a:t>Forward Compatible OFDMA,” IEEE 802.11-20/0</a:t>
            </a:r>
            <a:r>
              <a:rPr lang="tr-TR" altLang="ko-KR" sz="2000" b="0" dirty="0">
                <a:ea typeface="굴림" panose="020B0600000101010101" pitchFamily="50" charset="-127"/>
              </a:rPr>
              <a:t>674</a:t>
            </a:r>
            <a:r>
              <a:rPr lang="en-US" altLang="ko-KR" sz="2000" b="0" dirty="0">
                <a:ea typeface="굴림" panose="020B0600000101010101" pitchFamily="50" charset="-127"/>
              </a:rPr>
              <a:t>r</a:t>
            </a:r>
            <a:r>
              <a:rPr lang="tr-TR" altLang="ko-KR" sz="2000" b="0" dirty="0">
                <a:ea typeface="굴림" panose="020B0600000101010101" pitchFamily="50" charset="-127"/>
              </a:rPr>
              <a:t>3</a:t>
            </a:r>
            <a:endParaRPr lang="en-US" altLang="ko-KR" sz="2000" b="0" dirty="0">
              <a:ea typeface="굴림" panose="020B0600000101010101" pitchFamily="50" charset="-127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tr-TR" dirty="0"/>
              <a:t>Ebubekir </a:t>
            </a:r>
            <a:r>
              <a:rPr lang="tr-TR" dirty="0" err="1"/>
              <a:t>Memisoglu</a:t>
            </a:r>
            <a:r>
              <a:rPr lang="en-GB" dirty="0"/>
              <a:t>, </a:t>
            </a:r>
            <a:r>
              <a:rPr lang="tr-TR" dirty="0"/>
              <a:t>Vestel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2528</TotalTime>
  <Words>772</Words>
  <Application>Microsoft Office PowerPoint</Application>
  <PresentationFormat>Custom</PresentationFormat>
  <Paragraphs>88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802-11-Submission-16-9</vt:lpstr>
      <vt:lpstr>Microsoft Word 97 - 2003 Document</vt:lpstr>
      <vt:lpstr>Reduction of Peak to Average Power Ratio Exploiting Multi-Numerology Structure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Başak Özbakış</dc:creator>
  <cp:lastModifiedBy>Başak Özbakış</cp:lastModifiedBy>
  <cp:revision>21</cp:revision>
  <cp:lastPrinted>1601-01-01T00:00:00Z</cp:lastPrinted>
  <dcterms:created xsi:type="dcterms:W3CDTF">2020-08-19T11:16:00Z</dcterms:created>
  <dcterms:modified xsi:type="dcterms:W3CDTF">2020-09-01T10:43:51Z</dcterms:modified>
</cp:coreProperties>
</file>