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0" r:id="rId2"/>
    <p:sldId id="345" r:id="rId3"/>
    <p:sldId id="346" r:id="rId4"/>
    <p:sldId id="283" r:id="rId5"/>
    <p:sldId id="341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2105" autoAdjust="0"/>
  </p:normalViewPr>
  <p:slideViewPr>
    <p:cSldViewPr>
      <p:cViewPr varScale="1">
        <p:scale>
          <a:sx n="98" d="100"/>
          <a:sy n="98" d="100"/>
        </p:scale>
        <p:origin x="100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668" y="6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xxx, Broadcom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78542" y="6475413"/>
            <a:ext cx="11653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xxx, </a:t>
            </a:r>
            <a:r>
              <a:rPr lang="en-US" altLang="ko-KR" dirty="0" err="1" smtClean="0"/>
              <a:t>Mediatek</a:t>
            </a:r>
            <a:r>
              <a:rPr lang="en-US" altLang="ko-KR" dirty="0" smtClean="0"/>
              <a:t> Inc.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802.11-20/1377r0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861051"/>
            <a:ext cx="7772400" cy="819506"/>
          </a:xfrm>
        </p:spPr>
        <p:txBody>
          <a:bodyPr/>
          <a:lstStyle/>
          <a:p>
            <a:r>
              <a:rPr lang="en-US" altLang="zh-TW" dirty="0" smtClean="0"/>
              <a:t>On TBD MCSs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August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88379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2020-05-28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8495093"/>
              </p:ext>
            </p:extLst>
          </p:nvPr>
        </p:nvGraphicFramePr>
        <p:xfrm>
          <a:off x="1152525" y="3002114"/>
          <a:ext cx="7391400" cy="18181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/>
                <a:gridCol w="990600"/>
                <a:gridCol w="2057400"/>
                <a:gridCol w="685800"/>
                <a:gridCol w="2209800"/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5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8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August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65059" y="810768"/>
            <a:ext cx="6959858" cy="521476"/>
          </a:xfrm>
        </p:spPr>
        <p:txBody>
          <a:bodyPr>
            <a:normAutofit/>
          </a:bodyPr>
          <a:lstStyle/>
          <a:p>
            <a:r>
              <a:rPr lang="en-US" dirty="0" smtClean="0"/>
              <a:t>Passed Motions related to MCSs</a:t>
            </a:r>
            <a:endParaRPr lang="zh-TW" alt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96913" y="1676400"/>
            <a:ext cx="7979218" cy="4587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000" dirty="0"/>
              <a:t>802.11be shall define 4096 QAM as one of the optionally supported modulations</a:t>
            </a:r>
            <a:r>
              <a:rPr lang="en-GB" sz="2000" dirty="0" smtClean="0"/>
              <a:t>. [</a:t>
            </a:r>
            <a:r>
              <a:rPr lang="en-GB" sz="2000" dirty="0"/>
              <a:t>Motion 111, #SP0611-21, </a:t>
            </a:r>
            <a:r>
              <a:rPr lang="en-US" sz="2000" dirty="0"/>
              <a:t>[13]</a:t>
            </a:r>
            <a:r>
              <a:rPr lang="en-GB" sz="2000" dirty="0"/>
              <a:t> and </a:t>
            </a:r>
            <a:r>
              <a:rPr lang="en-US" sz="2000" dirty="0"/>
              <a:t>[31]</a:t>
            </a:r>
            <a:r>
              <a:rPr lang="en-GB" sz="2000" dirty="0" smtClean="0"/>
              <a:t>]</a:t>
            </a:r>
          </a:p>
          <a:p>
            <a:r>
              <a:rPr lang="en-GB" sz="2000" dirty="0"/>
              <a:t>DCM+MCS0 for </a:t>
            </a:r>
            <a:r>
              <a:rPr lang="en-GB" sz="2000" dirty="0" err="1"/>
              <a:t>Nss</a:t>
            </a:r>
            <a:r>
              <a:rPr lang="en-GB" sz="2000" dirty="0"/>
              <a:t>=1 as defined in 802.11ax is a MCS in 802.11be.</a:t>
            </a:r>
            <a:endParaRPr lang="en-US" sz="2000" dirty="0"/>
          </a:p>
          <a:p>
            <a:pPr lvl="1"/>
            <a:r>
              <a:rPr lang="en-GB" sz="1600" dirty="0"/>
              <a:t>The detailed MCS number for DCM+MCS0 is TBD.</a:t>
            </a:r>
            <a:endParaRPr lang="en-US" sz="1600" dirty="0"/>
          </a:p>
          <a:p>
            <a:pPr lvl="1"/>
            <a:r>
              <a:rPr lang="en-GB" sz="1600" dirty="0"/>
              <a:t>This is an R1 feature.  </a:t>
            </a:r>
            <a:endParaRPr lang="en-US" sz="1600" dirty="0"/>
          </a:p>
          <a:p>
            <a:pPr lvl="1"/>
            <a:r>
              <a:rPr lang="en-GB" sz="1600" dirty="0"/>
              <a:t>[Motion 112, #SP147, </a:t>
            </a:r>
            <a:r>
              <a:rPr lang="en-US" sz="1600" dirty="0"/>
              <a:t>[8]</a:t>
            </a:r>
            <a:r>
              <a:rPr lang="en-GB" sz="1600" dirty="0"/>
              <a:t> and </a:t>
            </a:r>
            <a:r>
              <a:rPr lang="en-US" sz="1600" dirty="0"/>
              <a:t>[36]</a:t>
            </a:r>
            <a:r>
              <a:rPr lang="en-GB" sz="1600" dirty="0"/>
              <a:t>]</a:t>
            </a:r>
            <a:endParaRPr lang="en-US" sz="1600" dirty="0"/>
          </a:p>
          <a:p>
            <a:endParaRPr lang="en-US" sz="2000" dirty="0"/>
          </a:p>
          <a:p>
            <a:pPr lvl="1"/>
            <a:endParaRPr 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275932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Passed </a:t>
            </a:r>
            <a:r>
              <a:rPr lang="en-US" dirty="0"/>
              <a:t>Motions </a:t>
            </a:r>
            <a:r>
              <a:rPr lang="en-US" dirty="0" smtClean="0"/>
              <a:t>related to </a:t>
            </a:r>
            <a:r>
              <a:rPr lang="en-US" dirty="0"/>
              <a:t>MCSs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6934" y="1366736"/>
            <a:ext cx="7772400" cy="4495800"/>
          </a:xfrm>
        </p:spPr>
        <p:txBody>
          <a:bodyPr/>
          <a:lstStyle/>
          <a:p>
            <a:r>
              <a:rPr lang="en-GB" dirty="0"/>
              <a:t>802.11be agrees to define a DUP mode for non-punctured 80 MHz, 160 MHz and 320 MHz PPDUs transmitted to a single user, limited to {MCS0+DCM, </a:t>
            </a:r>
            <a:r>
              <a:rPr lang="en-GB" dirty="0" err="1"/>
              <a:t>Nss</a:t>
            </a:r>
            <a:r>
              <a:rPr lang="en-GB" dirty="0"/>
              <a:t>=1}.</a:t>
            </a:r>
            <a:endParaRPr lang="en-US" dirty="0"/>
          </a:p>
          <a:p>
            <a:pPr lvl="1"/>
            <a:r>
              <a:rPr lang="en-GB" sz="1600" dirty="0"/>
              <a:t>80 DUP = 40 (RU 484) duplicated.</a:t>
            </a:r>
            <a:endParaRPr lang="en-US" sz="1600" dirty="0"/>
          </a:p>
          <a:p>
            <a:pPr lvl="1"/>
            <a:r>
              <a:rPr lang="en-GB" sz="1600" dirty="0"/>
              <a:t>160 DUP = 80 (RU 996) duplicated.</a:t>
            </a:r>
            <a:endParaRPr lang="en-US" sz="1600" dirty="0"/>
          </a:p>
          <a:p>
            <a:pPr lvl="1"/>
            <a:r>
              <a:rPr lang="en-GB" sz="1600" dirty="0"/>
              <a:t>320 DUP = 160 (RU 2×996) duplicated.</a:t>
            </a:r>
            <a:endParaRPr lang="en-US" sz="1600" dirty="0"/>
          </a:p>
          <a:p>
            <a:pPr lvl="1"/>
            <a:r>
              <a:rPr lang="en-GB" sz="1600" dirty="0"/>
              <a:t>PAPR reduction scheme is </a:t>
            </a:r>
            <a:r>
              <a:rPr lang="en-GB" sz="1600" dirty="0" smtClean="0"/>
              <a:t>TBD. Additional </a:t>
            </a:r>
            <a:r>
              <a:rPr lang="en-GB" sz="1600" dirty="0"/>
              <a:t>diversity scheme is TBD. </a:t>
            </a:r>
            <a:endParaRPr lang="en-US" sz="1600" dirty="0"/>
          </a:p>
          <a:p>
            <a:pPr lvl="1"/>
            <a:r>
              <a:rPr lang="en-GB" sz="1600" dirty="0"/>
              <a:t>This is an R1 feature. </a:t>
            </a:r>
            <a:endParaRPr lang="en-US" sz="1600" dirty="0"/>
          </a:p>
          <a:p>
            <a:pPr lvl="1"/>
            <a:r>
              <a:rPr lang="en-GB" dirty="0"/>
              <a:t>The mode defined above is limited to 6 GHz.</a:t>
            </a:r>
            <a:endParaRPr lang="en-US" dirty="0"/>
          </a:p>
          <a:p>
            <a:pPr lvl="1"/>
            <a:r>
              <a:rPr lang="en-GB" dirty="0"/>
              <a:t>Note: Whether to further limit this to LPI mode is TBD. </a:t>
            </a:r>
            <a:endParaRPr lang="en-US" dirty="0"/>
          </a:p>
          <a:p>
            <a:pPr lvl="2"/>
            <a:r>
              <a:rPr lang="en-US" dirty="0"/>
              <a:t>The duplication in the mode defined above is done only on the data tones of the payload portion and that EHT-STF/LTF are based on the total BW.</a:t>
            </a:r>
          </a:p>
          <a:p>
            <a:pPr lvl="1"/>
            <a:r>
              <a:rPr lang="en-GB" dirty="0" smtClean="0"/>
              <a:t>[</a:t>
            </a:r>
            <a:r>
              <a:rPr lang="en-GB" dirty="0"/>
              <a:t>Motion 122, #SP162, </a:t>
            </a:r>
            <a:r>
              <a:rPr lang="en-US" dirty="0"/>
              <a:t>[8]</a:t>
            </a:r>
            <a:r>
              <a:rPr lang="en-GB" dirty="0"/>
              <a:t> and </a:t>
            </a:r>
            <a:r>
              <a:rPr lang="en-US" dirty="0"/>
              <a:t>[37]</a:t>
            </a:r>
            <a:r>
              <a:rPr lang="en-GB" dirty="0"/>
              <a:t>]</a:t>
            </a:r>
            <a:endParaRPr lang="en-US" dirty="0"/>
          </a:p>
          <a:p>
            <a:pPr lvl="1"/>
            <a:r>
              <a:rPr lang="en-GB" dirty="0"/>
              <a:t>[Motion 122, #SP163, </a:t>
            </a:r>
            <a:r>
              <a:rPr lang="en-US" dirty="0"/>
              <a:t>[8]</a:t>
            </a:r>
            <a:r>
              <a:rPr lang="en-GB" dirty="0"/>
              <a:t> and </a:t>
            </a:r>
            <a:r>
              <a:rPr lang="en-US" dirty="0"/>
              <a:t>[37]</a:t>
            </a:r>
            <a:r>
              <a:rPr lang="en-GB" dirty="0"/>
              <a:t>]</a:t>
            </a:r>
            <a:endParaRPr lang="en-US" dirty="0"/>
          </a:p>
          <a:p>
            <a:pPr lvl="1"/>
            <a:r>
              <a:rPr lang="en-GB" dirty="0"/>
              <a:t>[Motion 122, #SP170, </a:t>
            </a:r>
            <a:r>
              <a:rPr lang="en-US" dirty="0"/>
              <a:t>[8]</a:t>
            </a:r>
            <a:r>
              <a:rPr lang="en-GB" dirty="0"/>
              <a:t> and </a:t>
            </a:r>
            <a:r>
              <a:rPr lang="en-US" dirty="0"/>
              <a:t>[38]</a:t>
            </a:r>
            <a:r>
              <a:rPr lang="en-GB" dirty="0"/>
              <a:t>]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10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MCSs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We propose that for 4096QAM, only coding rates ¾ and 5/6 shall be included in IEEE 802.11be.  </a:t>
            </a:r>
          </a:p>
          <a:p>
            <a:pPr lvl="0"/>
            <a:r>
              <a:rPr lang="en-US" dirty="0" smtClean="0"/>
              <a:t>We propose to define the following MCSs:</a:t>
            </a:r>
          </a:p>
          <a:p>
            <a:pPr lvl="1"/>
            <a:r>
              <a:rPr lang="en-US" dirty="0" smtClean="0"/>
              <a:t>MCS12: 4096-QAM with ¾ coding rate</a:t>
            </a:r>
            <a:endParaRPr lang="en-US" dirty="0"/>
          </a:p>
          <a:p>
            <a:pPr lvl="1"/>
            <a:r>
              <a:rPr lang="en-US" dirty="0" smtClean="0"/>
              <a:t>MCS13: 4096-QAM with 5/6 coding rate </a:t>
            </a:r>
            <a:endParaRPr lang="en-US" dirty="0"/>
          </a:p>
          <a:p>
            <a:pPr lvl="1"/>
            <a:r>
              <a:rPr lang="en-US" dirty="0" smtClean="0"/>
              <a:t>MCS14: MCS0 </a:t>
            </a:r>
            <a:r>
              <a:rPr lang="en-US" dirty="0"/>
              <a:t>+ DCM + EHT Dup</a:t>
            </a:r>
          </a:p>
          <a:p>
            <a:pPr lvl="1"/>
            <a:r>
              <a:rPr lang="en-US" dirty="0" smtClean="0"/>
              <a:t>MCS15: </a:t>
            </a:r>
            <a:r>
              <a:rPr lang="en-US" dirty="0"/>
              <a:t>MCS0 + </a:t>
            </a:r>
            <a:r>
              <a:rPr lang="en-US" dirty="0" smtClean="0"/>
              <a:t>DCM</a:t>
            </a:r>
          </a:p>
          <a:p>
            <a:r>
              <a:rPr lang="en-US" dirty="0" smtClean="0"/>
              <a:t>The rational for MCS 14 and MCS 15 is </a:t>
            </a:r>
          </a:p>
          <a:p>
            <a:pPr lvl="1"/>
            <a:r>
              <a:rPr lang="en-US" dirty="0" smtClean="0"/>
              <a:t>In two’s complement, MCS0+DCM </a:t>
            </a:r>
            <a:r>
              <a:rPr lang="en-US" dirty="0"/>
              <a:t>as MCS 15</a:t>
            </a:r>
            <a:r>
              <a:rPr lang="en-US" dirty="0" smtClean="0"/>
              <a:t> is MCS -1.  </a:t>
            </a:r>
          </a:p>
          <a:p>
            <a:pPr lvl="1"/>
            <a:r>
              <a:rPr lang="en-US" dirty="0"/>
              <a:t>In two’s complement, MCS0 + DCM + EHT Dup</a:t>
            </a:r>
            <a:r>
              <a:rPr lang="en-US" dirty="0" smtClean="0"/>
              <a:t> </a:t>
            </a:r>
            <a:r>
              <a:rPr lang="en-US" dirty="0"/>
              <a:t>as MCS </a:t>
            </a:r>
            <a:r>
              <a:rPr lang="en-US" dirty="0" smtClean="0"/>
              <a:t>14 </a:t>
            </a:r>
            <a:r>
              <a:rPr lang="en-US" dirty="0"/>
              <a:t>is </a:t>
            </a:r>
            <a:r>
              <a:rPr lang="en-US" dirty="0" smtClean="0"/>
              <a:t>MCS -2.  </a:t>
            </a:r>
            <a:endParaRPr lang="en-US" dirty="0"/>
          </a:p>
          <a:p>
            <a:pPr lvl="1"/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5739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August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61481" y="1600200"/>
            <a:ext cx="7772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/>
              <a:t>Do you agree </a:t>
            </a:r>
            <a:r>
              <a:rPr lang="en-US" dirty="0" smtClean="0"/>
              <a:t>to define the following MCSs in IEEE 802.11be?</a:t>
            </a:r>
          </a:p>
          <a:p>
            <a:pPr lvl="1"/>
            <a:r>
              <a:rPr lang="en-US" dirty="0"/>
              <a:t>MCS12: 4096-QAM with ¾ coding rate</a:t>
            </a:r>
          </a:p>
          <a:p>
            <a:pPr lvl="1"/>
            <a:r>
              <a:rPr lang="en-US" dirty="0"/>
              <a:t>MCS13: 4096-QAM with 5/6 coding rate </a:t>
            </a:r>
          </a:p>
          <a:p>
            <a:pPr lvl="1"/>
            <a:r>
              <a:rPr lang="en-US" dirty="0"/>
              <a:t>MCS14: MCS0 + DCM + EHT Dup</a:t>
            </a:r>
          </a:p>
          <a:p>
            <a:pPr lvl="1"/>
            <a:r>
              <a:rPr lang="en-US" dirty="0"/>
              <a:t>MCS15: MCS0 + DCM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1827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102118</TotalTime>
  <Words>471</Words>
  <Application>Microsoft Office PowerPoint</Application>
  <PresentationFormat>On-screen Show (4:3)</PresentationFormat>
  <Paragraphs>69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802-11-Submission</vt:lpstr>
      <vt:lpstr>On TBD MCSs</vt:lpstr>
      <vt:lpstr>Passed Motions related to MCSs</vt:lpstr>
      <vt:lpstr>Passed Motions related to MCSs</vt:lpstr>
      <vt:lpstr>MCSs </vt:lpstr>
      <vt:lpstr>Straw Poll #1</vt:lpstr>
    </vt:vector>
  </TitlesOfParts>
  <Company>Mediatek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Jianhan Liu</cp:lastModifiedBy>
  <cp:revision>447</cp:revision>
  <cp:lastPrinted>1998-02-10T13:28:06Z</cp:lastPrinted>
  <dcterms:created xsi:type="dcterms:W3CDTF">2007-05-21T21:00:37Z</dcterms:created>
  <dcterms:modified xsi:type="dcterms:W3CDTF">2020-09-01T01:13:48Z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