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4"/>
  </p:sldMasterIdLst>
  <p:notesMasterIdLst>
    <p:notesMasterId r:id="rId21"/>
  </p:notesMasterIdLst>
  <p:handoutMasterIdLst>
    <p:handoutMasterId r:id="rId22"/>
  </p:handoutMasterIdLst>
  <p:sldIdLst>
    <p:sldId id="256" r:id="rId5"/>
    <p:sldId id="257" r:id="rId6"/>
    <p:sldId id="265" r:id="rId7"/>
    <p:sldId id="266" r:id="rId8"/>
    <p:sldId id="267" r:id="rId9"/>
    <p:sldId id="268" r:id="rId10"/>
    <p:sldId id="269" r:id="rId11"/>
    <p:sldId id="272" r:id="rId12"/>
    <p:sldId id="484" r:id="rId13"/>
    <p:sldId id="486" r:id="rId14"/>
    <p:sldId id="483" r:id="rId15"/>
    <p:sldId id="515" r:id="rId16"/>
    <p:sldId id="283" r:id="rId17"/>
    <p:sldId id="291" r:id="rId18"/>
    <p:sldId id="511" r:id="rId19"/>
    <p:sldId id="264" r:id="rId2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4B3651-47A8-47BE-B391-438BBCE2A86E}" v="18" dt="2020-09-14T05:32:25.7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8" autoAdjust="0"/>
    <p:restoredTop sz="89701" autoAdjust="0"/>
  </p:normalViewPr>
  <p:slideViewPr>
    <p:cSldViewPr>
      <p:cViewPr varScale="1">
        <p:scale>
          <a:sx n="71" d="100"/>
          <a:sy n="71" d="100"/>
        </p:scale>
        <p:origin x="11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4672976-E789-4552-A17D-11100DA1422A}"/>
    <pc:docChg chg="custSel addSld delSld modSld modMainMaster">
      <pc:chgData name="Jon Rosdahl" userId="2820f357-2dd4-4127-8713-e0bfde0fd756" providerId="ADAL" clId="{B4672976-E789-4552-A17D-11100DA1422A}" dt="2020-09-14T05:32:51.757" v="503" actId="6549"/>
      <pc:docMkLst>
        <pc:docMk/>
      </pc:docMkLst>
      <pc:sldChg chg="modSp">
        <pc:chgData name="Jon Rosdahl" userId="2820f357-2dd4-4127-8713-e0bfde0fd756" providerId="ADAL" clId="{B4672976-E789-4552-A17D-11100DA1422A}" dt="2020-09-14T04:26:09.254" v="10" actId="6549"/>
        <pc:sldMkLst>
          <pc:docMk/>
          <pc:sldMk cId="0" sldId="256"/>
        </pc:sldMkLst>
        <pc:spChg chg="mod">
          <ac:chgData name="Jon Rosdahl" userId="2820f357-2dd4-4127-8713-e0bfde0fd756" providerId="ADAL" clId="{B4672976-E789-4552-A17D-11100DA1422A}" dt="2020-09-14T04:25:59.475" v="2" actId="1076"/>
          <ac:spMkLst>
            <pc:docMk/>
            <pc:sldMk cId="0" sldId="256"/>
            <ac:spMk id="3073" creationId="{00000000-0000-0000-0000-000000000000}"/>
          </ac:spMkLst>
        </pc:spChg>
        <pc:spChg chg="mod">
          <ac:chgData name="Jon Rosdahl" userId="2820f357-2dd4-4127-8713-e0bfde0fd756" providerId="ADAL" clId="{B4672976-E789-4552-A17D-11100DA1422A}" dt="2020-09-14T04:26:09.254" v="10" actId="6549"/>
          <ac:spMkLst>
            <pc:docMk/>
            <pc:sldMk cId="0" sldId="256"/>
            <ac:spMk id="3074" creationId="{00000000-0000-0000-0000-000000000000}"/>
          </ac:spMkLst>
        </pc:spChg>
      </pc:sldChg>
      <pc:sldChg chg="modSp">
        <pc:chgData name="Jon Rosdahl" userId="2820f357-2dd4-4127-8713-e0bfde0fd756" providerId="ADAL" clId="{B4672976-E789-4552-A17D-11100DA1422A}" dt="2020-09-14T04:28:45.111" v="17" actId="20577"/>
        <pc:sldMkLst>
          <pc:docMk/>
          <pc:sldMk cId="88889709" sldId="266"/>
        </pc:sldMkLst>
        <pc:spChg chg="mod">
          <ac:chgData name="Jon Rosdahl" userId="2820f357-2dd4-4127-8713-e0bfde0fd756" providerId="ADAL" clId="{B4672976-E789-4552-A17D-11100DA1422A}" dt="2020-09-14T04:28:45.111" v="17" actId="20577"/>
          <ac:spMkLst>
            <pc:docMk/>
            <pc:sldMk cId="88889709" sldId="266"/>
            <ac:spMk id="17" creationId="{D8CB2B35-7914-4484-B4C8-E09AC0C299F9}"/>
          </ac:spMkLst>
        </pc:spChg>
      </pc:sldChg>
      <pc:sldChg chg="modSp">
        <pc:chgData name="Jon Rosdahl" userId="2820f357-2dd4-4127-8713-e0bfde0fd756" providerId="ADAL" clId="{B4672976-E789-4552-A17D-11100DA1422A}" dt="2020-09-14T04:29:01.527" v="27" actId="6549"/>
        <pc:sldMkLst>
          <pc:docMk/>
          <pc:sldMk cId="2319151072" sldId="267"/>
        </pc:sldMkLst>
        <pc:spChg chg="mod">
          <ac:chgData name="Jon Rosdahl" userId="2820f357-2dd4-4127-8713-e0bfde0fd756" providerId="ADAL" clId="{B4672976-E789-4552-A17D-11100DA1422A}" dt="2020-09-14T04:29:01.527" v="27" actId="6549"/>
          <ac:spMkLst>
            <pc:docMk/>
            <pc:sldMk cId="2319151072" sldId="267"/>
            <ac:spMk id="8" creationId="{44FCD5CE-B454-4D50-A7E6-1CD65D6AC422}"/>
          </ac:spMkLst>
        </pc:spChg>
      </pc:sldChg>
      <pc:sldChg chg="modSp">
        <pc:chgData name="Jon Rosdahl" userId="2820f357-2dd4-4127-8713-e0bfde0fd756" providerId="ADAL" clId="{B4672976-E789-4552-A17D-11100DA1422A}" dt="2020-09-14T04:31:34.313" v="40" actId="108"/>
        <pc:sldMkLst>
          <pc:docMk/>
          <pc:sldMk cId="3578579995" sldId="269"/>
        </pc:sldMkLst>
        <pc:spChg chg="mod">
          <ac:chgData name="Jon Rosdahl" userId="2820f357-2dd4-4127-8713-e0bfde0fd756" providerId="ADAL" clId="{B4672976-E789-4552-A17D-11100DA1422A}" dt="2020-09-14T04:31:34.313" v="40" actId="108"/>
          <ac:spMkLst>
            <pc:docMk/>
            <pc:sldMk cId="3578579995" sldId="269"/>
            <ac:spMk id="3" creationId="{F3B76C34-4A1B-4382-B99E-BA165C9C5CAE}"/>
          </ac:spMkLst>
        </pc:spChg>
      </pc:sldChg>
      <pc:sldChg chg="modSp">
        <pc:chgData name="Jon Rosdahl" userId="2820f357-2dd4-4127-8713-e0bfde0fd756" providerId="ADAL" clId="{B4672976-E789-4552-A17D-11100DA1422A}" dt="2020-09-14T05:31:09.037" v="393" actId="6549"/>
        <pc:sldMkLst>
          <pc:docMk/>
          <pc:sldMk cId="1906786797" sldId="291"/>
        </pc:sldMkLst>
        <pc:spChg chg="mod">
          <ac:chgData name="Jon Rosdahl" userId="2820f357-2dd4-4127-8713-e0bfde0fd756" providerId="ADAL" clId="{B4672976-E789-4552-A17D-11100DA1422A}" dt="2020-09-14T05:31:09.037" v="393" actId="6549"/>
          <ac:spMkLst>
            <pc:docMk/>
            <pc:sldMk cId="1906786797" sldId="291"/>
            <ac:spMk id="3" creationId="{00000000-0000-0000-0000-000000000000}"/>
          </ac:spMkLst>
        </pc:spChg>
      </pc:sldChg>
      <pc:sldChg chg="modSp del">
        <pc:chgData name="Jon Rosdahl" userId="2820f357-2dd4-4127-8713-e0bfde0fd756" providerId="ADAL" clId="{B4672976-E789-4552-A17D-11100DA1422A}" dt="2020-09-14T05:25:07.541" v="233" actId="2696"/>
        <pc:sldMkLst>
          <pc:docMk/>
          <pc:sldMk cId="1197996505" sldId="483"/>
        </pc:sldMkLst>
        <pc:spChg chg="mod">
          <ac:chgData name="Jon Rosdahl" userId="2820f357-2dd4-4127-8713-e0bfde0fd756" providerId="ADAL" clId="{B4672976-E789-4552-A17D-11100DA1422A}" dt="2020-09-14T04:33:48.943" v="128"/>
          <ac:spMkLst>
            <pc:docMk/>
            <pc:sldMk cId="1197996505" sldId="483"/>
            <ac:spMk id="4" creationId="{00000000-0000-0000-0000-000000000000}"/>
          </ac:spMkLst>
        </pc:spChg>
      </pc:sldChg>
      <pc:sldChg chg="modSp">
        <pc:chgData name="Jon Rosdahl" userId="2820f357-2dd4-4127-8713-e0bfde0fd756" providerId="ADAL" clId="{B4672976-E789-4552-A17D-11100DA1422A}" dt="2020-09-14T05:25:49.705" v="302" actId="20577"/>
        <pc:sldMkLst>
          <pc:docMk/>
          <pc:sldMk cId="3563954584" sldId="483"/>
        </pc:sldMkLst>
        <pc:spChg chg="mod">
          <ac:chgData name="Jon Rosdahl" userId="2820f357-2dd4-4127-8713-e0bfde0fd756" providerId="ADAL" clId="{B4672976-E789-4552-A17D-11100DA1422A}" dt="2020-09-14T05:25:49.705" v="302" actId="20577"/>
          <ac:spMkLst>
            <pc:docMk/>
            <pc:sldMk cId="3563954584" sldId="483"/>
            <ac:spMk id="4" creationId="{00000000-0000-0000-0000-000000000000}"/>
          </ac:spMkLst>
        </pc:spChg>
      </pc:sldChg>
      <pc:sldChg chg="modSp">
        <pc:chgData name="Jon Rosdahl" userId="2820f357-2dd4-4127-8713-e0bfde0fd756" providerId="ADAL" clId="{B4672976-E789-4552-A17D-11100DA1422A}" dt="2020-09-14T05:15:43.213" v="138" actId="207"/>
        <pc:sldMkLst>
          <pc:docMk/>
          <pc:sldMk cId="2613497696" sldId="486"/>
        </pc:sldMkLst>
        <pc:spChg chg="mod">
          <ac:chgData name="Jon Rosdahl" userId="2820f357-2dd4-4127-8713-e0bfde0fd756" providerId="ADAL" clId="{B4672976-E789-4552-A17D-11100DA1422A}" dt="2020-09-14T05:15:43.213" v="138" actId="207"/>
          <ac:spMkLst>
            <pc:docMk/>
            <pc:sldMk cId="2613497696" sldId="486"/>
            <ac:spMk id="3" creationId="{00000000-0000-0000-0000-000000000000}"/>
          </ac:spMkLst>
        </pc:spChg>
      </pc:sldChg>
      <pc:sldChg chg="modSp modNotesTx">
        <pc:chgData name="Jon Rosdahl" userId="2820f357-2dd4-4127-8713-e0bfde0fd756" providerId="ADAL" clId="{B4672976-E789-4552-A17D-11100DA1422A}" dt="2020-09-14T05:31:47.332" v="491" actId="20577"/>
        <pc:sldMkLst>
          <pc:docMk/>
          <pc:sldMk cId="1017069488" sldId="511"/>
        </pc:sldMkLst>
        <pc:spChg chg="mod">
          <ac:chgData name="Jon Rosdahl" userId="2820f357-2dd4-4127-8713-e0bfde0fd756" providerId="ADAL" clId="{B4672976-E789-4552-A17D-11100DA1422A}" dt="2020-09-14T05:28:39.915" v="319" actId="20577"/>
          <ac:spMkLst>
            <pc:docMk/>
            <pc:sldMk cId="1017069488" sldId="511"/>
            <ac:spMk id="4" creationId="{00000000-0000-0000-0000-000000000000}"/>
          </ac:spMkLst>
        </pc:spChg>
      </pc:sldChg>
      <pc:sldChg chg="del">
        <pc:chgData name="Jon Rosdahl" userId="2820f357-2dd4-4127-8713-e0bfde0fd756" providerId="ADAL" clId="{B4672976-E789-4552-A17D-11100DA1422A}" dt="2020-09-14T05:22:25.328" v="139" actId="2696"/>
        <pc:sldMkLst>
          <pc:docMk/>
          <pc:sldMk cId="1779668699" sldId="514"/>
        </pc:sldMkLst>
      </pc:sldChg>
      <pc:sldChg chg="addSp delSp modSp add del">
        <pc:chgData name="Jon Rosdahl" userId="2820f357-2dd4-4127-8713-e0bfde0fd756" providerId="ADAL" clId="{B4672976-E789-4552-A17D-11100DA1422A}" dt="2020-09-14T05:25:07.550" v="234" actId="2696"/>
        <pc:sldMkLst>
          <pc:docMk/>
          <pc:sldMk cId="2041582858" sldId="515"/>
        </pc:sldMkLst>
        <pc:spChg chg="del">
          <ac:chgData name="Jon Rosdahl" userId="2820f357-2dd4-4127-8713-e0bfde0fd756" providerId="ADAL" clId="{B4672976-E789-4552-A17D-11100DA1422A}" dt="2020-09-14T04:34:32.892" v="134" actId="478"/>
          <ac:spMkLst>
            <pc:docMk/>
            <pc:sldMk cId="2041582858" sldId="515"/>
            <ac:spMk id="2" creationId="{E111EAAE-59FD-4FCD-9753-E5D342648BFF}"/>
          </ac:spMkLst>
        </pc:spChg>
        <pc:spChg chg="mod">
          <ac:chgData name="Jon Rosdahl" userId="2820f357-2dd4-4127-8713-e0bfde0fd756" providerId="ADAL" clId="{B4672976-E789-4552-A17D-11100DA1422A}" dt="2020-09-14T05:24:40.830" v="232" actId="1076"/>
          <ac:spMkLst>
            <pc:docMk/>
            <pc:sldMk cId="2041582858" sldId="515"/>
            <ac:spMk id="3" creationId="{8C4D98F9-2C0B-47C7-B8D9-2CB5C7E42934}"/>
          </ac:spMkLst>
        </pc:spChg>
        <pc:spChg chg="add mod">
          <ac:chgData name="Jon Rosdahl" userId="2820f357-2dd4-4127-8713-e0bfde0fd756" providerId="ADAL" clId="{B4672976-E789-4552-A17D-11100DA1422A}" dt="2020-09-14T05:24:34.766" v="230" actId="14100"/>
          <ac:spMkLst>
            <pc:docMk/>
            <pc:sldMk cId="2041582858" sldId="515"/>
            <ac:spMk id="7" creationId="{373E333E-091A-48F6-A0FB-DE73CAF3D5CA}"/>
          </ac:spMkLst>
        </pc:spChg>
      </pc:sldChg>
      <pc:sldMasterChg chg="modSp">
        <pc:chgData name="Jon Rosdahl" userId="2820f357-2dd4-4127-8713-e0bfde0fd756" providerId="ADAL" clId="{B4672976-E789-4552-A17D-11100DA1422A}" dt="2020-09-14T05:32:51.757" v="503" actId="6549"/>
        <pc:sldMasterMkLst>
          <pc:docMk/>
          <pc:sldMasterMk cId="4140644176" sldId="2147483724"/>
        </pc:sldMasterMkLst>
        <pc:spChg chg="mod">
          <ac:chgData name="Jon Rosdahl" userId="2820f357-2dd4-4127-8713-e0bfde0fd756" providerId="ADAL" clId="{B4672976-E789-4552-A17D-11100DA1422A}" dt="2020-09-14T05:32:51.757" v="503" actId="6549"/>
          <ac:spMkLst>
            <pc:docMk/>
            <pc:sldMasterMk cId="4140644176" sldId="2147483724"/>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802.11-20/1374r0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802.11-20/1374r0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802.11-20/1374r0</a:t>
            </a:r>
          </a:p>
        </p:txBody>
      </p:sp>
      <p:sp>
        <p:nvSpPr>
          <p:cNvPr id="5" name="Rectangle 3"/>
          <p:cNvSpPr>
            <a:spLocks noGrp="1" noChangeArrowheads="1"/>
          </p:cNvSpPr>
          <p:nvPr>
            <p:ph type="dt"/>
          </p:nvPr>
        </p:nvSpPr>
        <p:spPr>
          <a:ln/>
        </p:spPr>
        <p:txBody>
          <a:bodyPr/>
          <a:lstStyle/>
          <a:p>
            <a:r>
              <a:rPr lang="en-US"/>
              <a:t>September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802.11-20/1374r0</a:t>
            </a:r>
          </a:p>
        </p:txBody>
      </p:sp>
      <p:sp>
        <p:nvSpPr>
          <p:cNvPr id="5" name="Rectangle 3"/>
          <p:cNvSpPr>
            <a:spLocks noGrp="1" noChangeArrowheads="1"/>
          </p:cNvSpPr>
          <p:nvPr>
            <p:ph type="dt"/>
          </p:nvPr>
        </p:nvSpPr>
        <p:spPr>
          <a:ln/>
        </p:spPr>
        <p:txBody>
          <a:bodyPr/>
          <a:lstStyle/>
          <a:p>
            <a:r>
              <a:rPr lang="en-US"/>
              <a:t>September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802.11-20/1374r0</a:t>
            </a:r>
            <a:endParaRPr lang="en-US" dirty="0"/>
          </a:p>
        </p:txBody>
      </p:sp>
      <p:sp>
        <p:nvSpPr>
          <p:cNvPr id="5" name="Date Placeholder 4"/>
          <p:cNvSpPr>
            <a:spLocks noGrp="1"/>
          </p:cNvSpPr>
          <p:nvPr>
            <p:ph type="dt" idx="11"/>
          </p:nvPr>
        </p:nvSpPr>
        <p:spPr/>
        <p:txBody>
          <a:bodyPr/>
          <a:lstStyle/>
          <a:p>
            <a:r>
              <a:rPr lang="en-US"/>
              <a:t>September 2020</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802.11-20/1374r0</a:t>
            </a:r>
          </a:p>
        </p:txBody>
      </p:sp>
      <p:sp>
        <p:nvSpPr>
          <p:cNvPr id="5" name="Date Placeholder 4"/>
          <p:cNvSpPr>
            <a:spLocks noGrp="1"/>
          </p:cNvSpPr>
          <p:nvPr>
            <p:ph type="dt"/>
          </p:nvPr>
        </p:nvSpPr>
        <p:spPr/>
        <p:txBody>
          <a:bodyPr/>
          <a:lstStyle/>
          <a:p>
            <a:r>
              <a:rPr lang="en-US"/>
              <a:t>September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19437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802.11-20/1374r0</a:t>
            </a:r>
          </a:p>
        </p:txBody>
      </p:sp>
      <p:sp>
        <p:nvSpPr>
          <p:cNvPr id="5" name="Rectangle 3"/>
          <p:cNvSpPr>
            <a:spLocks noGrp="1" noChangeArrowheads="1"/>
          </p:cNvSpPr>
          <p:nvPr>
            <p:ph type="dt"/>
          </p:nvPr>
        </p:nvSpPr>
        <p:spPr>
          <a:ln/>
        </p:spPr>
        <p:txBody>
          <a:bodyPr/>
          <a:lstStyle/>
          <a:p>
            <a:r>
              <a:rPr lang="en-US"/>
              <a:t>September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369337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50529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51326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21851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2020</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28940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16074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78247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389875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72919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11-20-1374r0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14064417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9/ec-19-0042-00-00EC-2020-sasb-calendar-with-802-meetings-added.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24/" TargetMode="External"/><Relationship Id="rId3" Type="http://schemas.openxmlformats.org/officeDocument/2006/relationships/hyperlink" Target="http://www.ieee802.org/3/" TargetMode="External"/><Relationship Id="rId7" Type="http://schemas.openxmlformats.org/officeDocument/2006/relationships/hyperlink" Target="http://www.ieee802.org/19/" TargetMode="External"/><Relationship Id="rId2" Type="http://schemas.openxmlformats.org/officeDocument/2006/relationships/hyperlink" Target="http://www.ieee802.org/1/" TargetMode="Externa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5" Type="http://schemas.openxmlformats.org/officeDocument/2006/relationships/hyperlink" Target="https://mentor.ieee.org/802.15/documents?is_dcn=agenda&amp;is_group=0000" TargetMode="External"/><Relationship Id="rId4" Type="http://schemas.openxmlformats.org/officeDocument/2006/relationships/hyperlink" Target="https://mentor.ieee.org/802.11/documents?is_dcn=agenda&amp;is_group=0000" TargetMode="External"/><Relationship Id="rId9" Type="http://schemas.openxmlformats.org/officeDocument/2006/relationships/hyperlink" Target="https://mentor.ieee.org/802-ec/dcn/20/ec-20-0175-00-WCSG-Wireless%20Treasurer%20Report%20Sept%202020%20-%20Electronic%20WG%20Interim.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802.11/attendance-groups?p=318370000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1st Vice Chair Report - Sept 2020 - Electronic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2020-09-14</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spid="_x0000_s1026" name="Document" r:id="rId4" imgW="8253180" imgH="2529696" progId="Word.Document.8">
                  <p:embed/>
                </p:oleObj>
              </mc:Choice>
              <mc:Fallback>
                <p:oleObj name="Document" r:id="rId4"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a:t>
            </a:r>
            <a:r>
              <a:rPr lang="en-GB" dirty="0">
                <a:solidFill>
                  <a:schemeClr val="bg1"/>
                </a:solidFill>
              </a:rPr>
              <a:t>You cannot gain or maintain 802.11 voting membership using this method.</a:t>
            </a:r>
          </a:p>
          <a:p>
            <a:pPr>
              <a:lnSpc>
                <a:spcPct val="90000"/>
              </a:lnSpc>
            </a:pPr>
            <a:r>
              <a:rPr lang="en-GB" dirty="0">
                <a:solidFill>
                  <a:schemeClr val="bg1"/>
                </a:solidFill>
              </a:rPr>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Future Venues</a:t>
            </a:r>
          </a:p>
        </p:txBody>
      </p:sp>
      <p:sp>
        <p:nvSpPr>
          <p:cNvPr id="4" name="Text Placeholder 3"/>
          <p:cNvSpPr>
            <a:spLocks noGrp="1"/>
          </p:cNvSpPr>
          <p:nvPr>
            <p:ph idx="1"/>
          </p:nvPr>
        </p:nvSpPr>
        <p:spPr>
          <a:xfrm>
            <a:off x="914400" y="1981201"/>
            <a:ext cx="10667999" cy="4113213"/>
          </a:xfrm>
        </p:spPr>
        <p:txBody>
          <a:bodyPr/>
          <a:lstStyle/>
          <a:p>
            <a:r>
              <a:rPr lang="en-US" sz="2000" strike="sngStrike" dirty="0"/>
              <a:t>Interim: 13-18 Sept 2020 Grand Hyatt Atlanta in Buckhead, Atlanta Georgia, USA</a:t>
            </a:r>
          </a:p>
          <a:p>
            <a:r>
              <a:rPr lang="en-US" sz="2000" dirty="0"/>
              <a:t>			This Week – Sept 14-18 802.11 Electronic Interim </a:t>
            </a:r>
          </a:p>
          <a:p>
            <a:r>
              <a:rPr lang="en-US" sz="2000" dirty="0"/>
              <a:t>Plenary: 08-13 November 2020  </a:t>
            </a:r>
            <a:r>
              <a:rPr lang="en-US" sz="2000" strike="sngStrike" dirty="0"/>
              <a:t>Marriott Marquis Queen’s Park, Bangkok, Thailand</a:t>
            </a:r>
          </a:p>
          <a:p>
            <a:r>
              <a:rPr lang="en-US" sz="2000" dirty="0"/>
              <a:t>			802 Opening Plenary: Oct 30, 2020</a:t>
            </a:r>
          </a:p>
          <a:p>
            <a:r>
              <a:rPr lang="en-US" sz="2000" dirty="0"/>
              <a:t>			802 Closing Plenary: November 13, 2020</a:t>
            </a:r>
          </a:p>
          <a:p>
            <a:endParaRPr lang="en-US" sz="2000"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563954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3E333E-091A-48F6-A0FB-DE73CAF3D5CA}"/>
              </a:ext>
            </a:extLst>
          </p:cNvPr>
          <p:cNvSpPr>
            <a:spLocks noGrp="1"/>
          </p:cNvSpPr>
          <p:nvPr>
            <p:ph type="title"/>
          </p:nvPr>
        </p:nvSpPr>
        <p:spPr>
          <a:xfrm>
            <a:off x="914401" y="685802"/>
            <a:ext cx="10361084" cy="301624"/>
          </a:xfrm>
        </p:spPr>
        <p:txBody>
          <a:bodyPr/>
          <a:lstStyle/>
          <a:p>
            <a:r>
              <a:rPr lang="en-US" sz="2400" dirty="0"/>
              <a:t>Letter to 802 LMSC Participants regarding November 2020</a:t>
            </a:r>
          </a:p>
        </p:txBody>
      </p:sp>
      <p:sp>
        <p:nvSpPr>
          <p:cNvPr id="3" name="Content Placeholder 2">
            <a:extLst>
              <a:ext uri="{FF2B5EF4-FFF2-40B4-BE49-F238E27FC236}">
                <a16:creationId xmlns:a16="http://schemas.microsoft.com/office/drawing/2014/main" id="{8C4D98F9-2C0B-47C7-B8D9-2CB5C7E42934}"/>
              </a:ext>
            </a:extLst>
          </p:cNvPr>
          <p:cNvSpPr>
            <a:spLocks noGrp="1"/>
          </p:cNvSpPr>
          <p:nvPr>
            <p:ph idx="1"/>
          </p:nvPr>
        </p:nvSpPr>
        <p:spPr>
          <a:xfrm>
            <a:off x="914401" y="1066803"/>
            <a:ext cx="10361084" cy="4113213"/>
          </a:xfrm>
        </p:spPr>
        <p:txBody>
          <a:bodyPr/>
          <a:lstStyle/>
          <a:p>
            <a:r>
              <a:rPr lang="en-US" sz="2000" b="0" dirty="0"/>
              <a:t>Dear IEEE 802 LMSC Participants,</a:t>
            </a:r>
          </a:p>
          <a:p>
            <a:r>
              <a:rPr lang="en-US" sz="2000" b="0" dirty="0"/>
              <a:t>As previously noted, the November 2020 IEEE 802 Plenary will not be held in Bangkok.  This week the IEEE 802 Executive Committee approved holding the 2020 November IEEE 802 Plenary electronically.  For the 2020 November Electronic Plenary Session, the opening IEEE 802 LMSC meeting shall be held on 30 October 2020 from 1:00-3:00 pm ET and the closing IEEE 802 LMSC meeting shall be held on 13 November 2020 from 1:00-5:00 pm ET.    </a:t>
            </a:r>
          </a:p>
          <a:p>
            <a:r>
              <a:rPr lang="en-US" sz="2000" b="0" dirty="0"/>
              <a:t>Further details for specific WG’s and TAG’s will be provided by the respective chairs.  </a:t>
            </a:r>
          </a:p>
          <a:p>
            <a:r>
              <a:rPr lang="en-US" sz="2000" b="0" dirty="0"/>
              <a:t>As we take these necessary steps during these challenging times, the IEEE 802 Executive Committee appreciates your patience and dedication, as demonstrated by your ongoing participation in the various web meetings with the goal of progressing the various standardization activities.   </a:t>
            </a:r>
          </a:p>
          <a:p>
            <a:r>
              <a:rPr lang="en-US" sz="2000" b="0" dirty="0"/>
              <a:t>I hope you and your families continue to be as well as possible in the face of the COVID-19 pandemic.  Stay safe and be well.</a:t>
            </a:r>
          </a:p>
          <a:p>
            <a:r>
              <a:rPr lang="en-US" sz="2000" b="0" dirty="0"/>
              <a:t>Sincerely,</a:t>
            </a:r>
          </a:p>
          <a:p>
            <a:r>
              <a:rPr lang="en-US" sz="2000" b="0" dirty="0"/>
              <a:t>Paul </a:t>
            </a:r>
            <a:r>
              <a:rPr lang="en-US" sz="2000" b="0" dirty="0" err="1"/>
              <a:t>Nikolich</a:t>
            </a:r>
            <a:br>
              <a:rPr lang="en-US" sz="2000" b="0" dirty="0"/>
            </a:br>
            <a:r>
              <a:rPr lang="en-US" sz="2000" b="0" dirty="0"/>
              <a:t>Chair, IEEE 802 LAN/MAN Standards Committee</a:t>
            </a:r>
          </a:p>
        </p:txBody>
      </p:sp>
      <p:sp>
        <p:nvSpPr>
          <p:cNvPr id="4" name="Date Placeholder 3">
            <a:extLst>
              <a:ext uri="{FF2B5EF4-FFF2-40B4-BE49-F238E27FC236}">
                <a16:creationId xmlns:a16="http://schemas.microsoft.com/office/drawing/2014/main" id="{E6AFAF58-D5A9-484F-985C-B3B809C360E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291D7B-80A2-462F-A0A1-5BBA901F338A}"/>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0F4DA70F-4070-444A-A2E4-5D2FE6D29BF3}"/>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24346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3.1.2 – Straw Poll</a:t>
            </a:r>
          </a:p>
          <a:p>
            <a:r>
              <a:rPr lang="en-US" dirty="0"/>
              <a:t>3.1.3 -- Future venues status and discussion</a:t>
            </a:r>
          </a:p>
          <a:p>
            <a:endParaRPr lang="en-US" dirty="0"/>
          </a:p>
          <a:p>
            <a:endParaRPr lang="en-US" dirty="0"/>
          </a:p>
        </p:txBody>
      </p:sp>
      <p:sp>
        <p:nvSpPr>
          <p:cNvPr id="6" name="Date Placeholder 5"/>
          <p:cNvSpPr>
            <a:spLocks noGrp="1"/>
          </p:cNvSpPr>
          <p:nvPr>
            <p:ph type="dt" idx="10"/>
          </p:nvPr>
        </p:nvSpPr>
        <p:spPr>
          <a:xfrm>
            <a:off x="0" y="333375"/>
            <a:ext cx="2500313" cy="273050"/>
          </a:xfrm>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T3.1.3: Future Venue Insight</a:t>
            </a:r>
          </a:p>
        </p:txBody>
      </p:sp>
      <p:sp>
        <p:nvSpPr>
          <p:cNvPr id="3" name="Content Placeholder 2"/>
          <p:cNvSpPr>
            <a:spLocks noGrp="1"/>
          </p:cNvSpPr>
          <p:nvPr>
            <p:ph idx="1"/>
          </p:nvPr>
        </p:nvSpPr>
        <p:spPr>
          <a:xfrm>
            <a:off x="929218" y="1298577"/>
            <a:ext cx="10460567" cy="5176837"/>
          </a:xfrm>
        </p:spPr>
        <p:txBody>
          <a:bodyPr/>
          <a:lstStyle/>
          <a:p>
            <a:pPr lvl="0" defTabSz="914400">
              <a:spcBef>
                <a:spcPct val="20000"/>
              </a:spcBef>
              <a:buClrTx/>
              <a:buSzTx/>
              <a:buFontTx/>
              <a:buChar char="•"/>
            </a:pPr>
            <a:r>
              <a:rPr lang="en-US" dirty="0">
                <a:latin typeface="Arial"/>
                <a:cs typeface="Times New Roman" panose="02020603050405020304" pitchFamily="18" charset="0"/>
              </a:rPr>
              <a:t>Future 802 Plenary Sessions in 2020:</a:t>
            </a:r>
          </a:p>
          <a:p>
            <a:pPr lvl="1" defTabSz="914400">
              <a:spcBef>
                <a:spcPct val="20000"/>
              </a:spcBef>
              <a:buClrTx/>
              <a:buSzTx/>
              <a:buFontTx/>
              <a:buChar char="•"/>
            </a:pPr>
            <a:r>
              <a:rPr lang="en-US" b="0" dirty="0">
                <a:latin typeface="Arial"/>
                <a:cs typeface="+mn-cs"/>
              </a:rPr>
              <a:t>30 October - 13 November 2020 will be an 802 Electronic Session</a:t>
            </a:r>
            <a:endParaRPr lang="en-US" dirty="0">
              <a:latin typeface="Arial"/>
            </a:endParaRPr>
          </a:p>
          <a:p>
            <a:pPr marL="457200" lvl="1" indent="0" defTabSz="914400">
              <a:spcBef>
                <a:spcPct val="20000"/>
              </a:spcBef>
              <a:buClrTx/>
              <a:buSzTx/>
            </a:pPr>
            <a:endParaRPr lang="en-US" sz="1100" dirty="0">
              <a:latin typeface="Arial"/>
            </a:endParaRPr>
          </a:p>
          <a:p>
            <a:pPr marL="400050" lvl="1" indent="0" defTabSz="914400">
              <a:spcBef>
                <a:spcPct val="20000"/>
              </a:spcBef>
              <a:buClrTx/>
              <a:buSzTx/>
            </a:pPr>
            <a:endParaRPr lang="en-US" sz="1200" dirty="0">
              <a:latin typeface="Arial"/>
            </a:endParaRPr>
          </a:p>
          <a:p>
            <a:pPr lvl="0" defTabSz="914400">
              <a:spcBef>
                <a:spcPct val="20000"/>
              </a:spcBef>
              <a:buClrTx/>
              <a:buSzTx/>
              <a:buFontTx/>
              <a:buChar char="•"/>
            </a:pPr>
            <a:r>
              <a:rPr lang="en-US" b="0" dirty="0">
                <a:latin typeface="Arial"/>
                <a:cs typeface="+mn-cs"/>
              </a:rPr>
              <a:t>Future Calendar</a:t>
            </a:r>
          </a:p>
          <a:p>
            <a:pPr marL="400050" lvl="1" indent="0" defTabSz="914400">
              <a:spcBef>
                <a:spcPct val="20000"/>
              </a:spcBef>
              <a:buClrTx/>
              <a:buSzTx/>
            </a:pPr>
            <a:r>
              <a:rPr lang="en-US" dirty="0">
                <a:latin typeface="Arial"/>
              </a:rPr>
              <a:t> </a:t>
            </a:r>
            <a:r>
              <a:rPr lang="en-US" sz="1800" dirty="0">
                <a:latin typeface="Arial"/>
              </a:rPr>
              <a:t>I have been asked to post the IEEE-SA Calendar to Mentor for your reference.</a:t>
            </a:r>
          </a:p>
          <a:p>
            <a:pPr marL="400050" lvl="1" indent="0" defTabSz="914400">
              <a:spcBef>
                <a:spcPct val="20000"/>
              </a:spcBef>
              <a:buClrTx/>
              <a:buSzTx/>
            </a:pPr>
            <a:r>
              <a:rPr lang="en-US" sz="1800" dirty="0">
                <a:latin typeface="Arial"/>
              </a:rPr>
              <a:t> I have added the 802 (and 802W) meetings as well to show the combined calendar.</a:t>
            </a:r>
          </a:p>
          <a:p>
            <a:pPr marL="400050" lvl="1" indent="0" defTabSz="914400">
              <a:spcBef>
                <a:spcPct val="20000"/>
              </a:spcBef>
              <a:buClrTx/>
              <a:buSzTx/>
            </a:pPr>
            <a:endParaRPr lang="en-US" sz="1800" dirty="0">
              <a:latin typeface="Arial"/>
            </a:endParaRPr>
          </a:p>
          <a:p>
            <a:pPr marL="400050" lvl="1" indent="0" defTabSz="914400">
              <a:spcBef>
                <a:spcPct val="20000"/>
              </a:spcBef>
              <a:buClrTx/>
              <a:buSzTx/>
            </a:pPr>
            <a:r>
              <a:rPr lang="en-US" dirty="0">
                <a:latin typeface="Arial"/>
              </a:rPr>
              <a:t>2020 Calendar:</a:t>
            </a:r>
          </a:p>
          <a:p>
            <a:pPr marL="800100" lvl="2" indent="0" defTabSz="914400">
              <a:spcBef>
                <a:spcPct val="20000"/>
              </a:spcBef>
              <a:buClrTx/>
              <a:buSzTx/>
            </a:pPr>
            <a:r>
              <a:rPr lang="en-US" sz="1600" dirty="0">
                <a:solidFill>
                  <a:schemeClr val="accent2"/>
                </a:solidFill>
                <a:latin typeface="Arial"/>
                <a:hlinkClick r:id="rId2">
                  <a:extLst>
                    <a:ext uri="{A12FA001-AC4F-418D-AE19-62706E023703}">
                      <ahyp:hlinkClr xmlns:ahyp="http://schemas.microsoft.com/office/drawing/2018/hyperlinkcolor" val="tx"/>
                    </a:ext>
                  </a:extLst>
                </a:hlinkClick>
              </a:rPr>
              <a:t>https://mentor.ieee.org/802-ec/dcn/19/ec-19-0042-00-00EC-2020-sasb-calendar-with-802-meetings-added.doc</a:t>
            </a:r>
            <a:r>
              <a:rPr lang="en-US" sz="1600" dirty="0">
                <a:solidFill>
                  <a:schemeClr val="accent2"/>
                </a:solidFill>
                <a:latin typeface="Arial"/>
              </a:rPr>
              <a:t> </a:t>
            </a:r>
          </a:p>
        </p:txBody>
      </p:sp>
      <p:sp>
        <p:nvSpPr>
          <p:cNvPr id="6" name="Date Placeholder 5"/>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CFBF25A0-9DB5-40C2-8C69-AE55A6DA9F6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Future Venues</a:t>
            </a:r>
          </a:p>
        </p:txBody>
      </p:sp>
      <p:sp>
        <p:nvSpPr>
          <p:cNvPr id="4" name="Text Placeholder 3"/>
          <p:cNvSpPr>
            <a:spLocks noGrp="1"/>
          </p:cNvSpPr>
          <p:nvPr>
            <p:ph idx="1"/>
          </p:nvPr>
        </p:nvSpPr>
        <p:spPr/>
        <p:txBody>
          <a:bodyPr/>
          <a:lstStyle/>
          <a:p>
            <a:r>
              <a:rPr lang="en-US" dirty="0"/>
              <a:t>Interim: 10-15 January </a:t>
            </a:r>
            <a:r>
              <a:rPr lang="es-ES" b="0" dirty="0"/>
              <a:t>Hotel Irvine, Irvine CA USA - TBC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Plenary Meeting Status File</a:t>
            </a:r>
            <a:r>
              <a:rPr lang="en-US"/>
              <a:t>: EC-20/0001r01</a:t>
            </a:r>
            <a:endParaRPr lang="en-US" dirty="0"/>
          </a:p>
          <a:p>
            <a:r>
              <a:rPr lang="en-US" dirty="0">
                <a:solidFill>
                  <a:schemeClr val="accent2"/>
                </a:solidFill>
              </a:rPr>
              <a:t>https://mentor.ieee.org/802-ec/dcn/20/ec-20-0001-01-00EC-802-plenary-future-venue-contract-status.xlsx</a:t>
            </a:r>
            <a:endParaRPr lang="en-GB" dirty="0"/>
          </a:p>
        </p:txBody>
      </p:sp>
      <p:sp>
        <p:nvSpPr>
          <p:cNvPr id="4" name="Date Placeholder 3"/>
          <p:cNvSpPr>
            <a:spLocks noGrp="1"/>
          </p:cNvSpPr>
          <p:nvPr>
            <p:ph type="dt" idx="10"/>
          </p:nvPr>
        </p:nvSpPr>
        <p:spPr/>
        <p:txBody>
          <a:bodyPr/>
          <a:lstStyle/>
          <a:p>
            <a:r>
              <a:rPr lang="en-US"/>
              <a:t>September 2020</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dirty="0"/>
              <a:t>Agenda Items for 1st Vice Chair – </a:t>
            </a:r>
          </a:p>
          <a:p>
            <a:r>
              <a:rPr lang="en-GB" dirty="0"/>
              <a:t>Monday:</a:t>
            </a:r>
          </a:p>
          <a:p>
            <a:r>
              <a:rPr lang="en-GB" dirty="0"/>
              <a:t>	M3.3	II	Other WG meeting plans</a:t>
            </a:r>
          </a:p>
          <a:p>
            <a:r>
              <a:rPr lang="en-GB" dirty="0"/>
              <a:t>	</a:t>
            </a:r>
            <a:r>
              <a:rPr lang="en-GB" strike="sngStrike" dirty="0"/>
              <a:t>M3.4	II	Meeting room locations</a:t>
            </a:r>
          </a:p>
          <a:p>
            <a:r>
              <a:rPr lang="en-GB" dirty="0"/>
              <a:t>	</a:t>
            </a:r>
            <a:r>
              <a:rPr lang="en-GB" strike="sngStrike" dirty="0"/>
              <a:t>M3.5	II	Meeting registration </a:t>
            </a:r>
          </a:p>
          <a:p>
            <a:r>
              <a:rPr lang="en-GB" dirty="0"/>
              <a:t>	M3.6	II 	Recording attendance</a:t>
            </a:r>
          </a:p>
          <a:p>
            <a:r>
              <a:rPr lang="en-GB" dirty="0"/>
              <a:t>	M3.7	II	File server</a:t>
            </a:r>
          </a:p>
          <a:p>
            <a:r>
              <a:rPr lang="en-GB" dirty="0"/>
              <a:t>	</a:t>
            </a:r>
            <a:r>
              <a:rPr lang="en-GB" strike="sngStrike" dirty="0"/>
              <a:t>M3.8	II	Breakfast, breaks, Social logistics</a:t>
            </a:r>
          </a:p>
          <a:p>
            <a:r>
              <a:rPr lang="en-GB" dirty="0"/>
              <a:t>	M3.9	II	Next Session reminder</a:t>
            </a:r>
          </a:p>
          <a:p>
            <a:r>
              <a:rPr lang="en-GB" dirty="0"/>
              <a:t>Friday:</a:t>
            </a:r>
          </a:p>
          <a:p>
            <a:pPr lvl="1"/>
            <a:r>
              <a:rPr lang="en-US" dirty="0"/>
              <a:t>F3.1.1  II      WG Straw Poll regarding this session location </a:t>
            </a:r>
          </a:p>
          <a:p>
            <a:pPr lvl="1"/>
            <a:r>
              <a:rPr lang="en-US" dirty="0"/>
              <a:t>F3.1.2  DT	Future venues status and discussion </a:t>
            </a:r>
          </a:p>
        </p:txBody>
      </p:sp>
      <p:sp>
        <p:nvSpPr>
          <p:cNvPr id="4" name="Date Placeholder 3"/>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p:txBody>
          <a:bodyPr/>
          <a:lstStyle/>
          <a:p>
            <a:r>
              <a:rPr lang="en-US" dirty="0"/>
              <a:t>Monday– </a:t>
            </a:r>
            <a:br>
              <a:rPr lang="en-US" dirty="0"/>
            </a:br>
            <a:r>
              <a:rPr lang="en-US" dirty="0"/>
              <a:t>802.11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p:txBody>
          <a:bodyPr/>
          <a:lstStyle/>
          <a:p>
            <a:r>
              <a:rPr lang="en-US" dirty="0"/>
              <a:t>802.11 First Vice Chair Report</a:t>
            </a:r>
          </a:p>
          <a:p>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5E80FBB0-DC96-4DAC-9C22-54363984C50C}"/>
              </a:ext>
            </a:extLst>
          </p:cNvPr>
          <p:cNvSpPr>
            <a:spLocks noGrp="1"/>
          </p:cNvSpPr>
          <p:nvPr>
            <p:ph type="title"/>
          </p:nvPr>
        </p:nvSpPr>
        <p:spPr>
          <a:xfrm>
            <a:off x="914401" y="685801"/>
            <a:ext cx="10361084" cy="685799"/>
          </a:xfrm>
        </p:spPr>
        <p:txBody>
          <a:bodyPr/>
          <a:lstStyle/>
          <a:p>
            <a:r>
              <a:rPr lang="en-GB" dirty="0"/>
              <a:t>M3.3	 Other WG meeting plans</a:t>
            </a:r>
            <a:endParaRPr lang="en-US" dirty="0"/>
          </a:p>
        </p:txBody>
      </p:sp>
      <p:sp>
        <p:nvSpPr>
          <p:cNvPr id="4" name="Date Placeholder 3">
            <a:extLst>
              <a:ext uri="{FF2B5EF4-FFF2-40B4-BE49-F238E27FC236}">
                <a16:creationId xmlns:a16="http://schemas.microsoft.com/office/drawing/2014/main" id="{295008D4-D90D-465E-8CBF-9073385075DC}"/>
              </a:ext>
            </a:extLst>
          </p:cNvPr>
          <p:cNvSpPr>
            <a:spLocks noGrp="1"/>
          </p:cNvSpPr>
          <p:nvPr>
            <p:ph type="dt" idx="10"/>
          </p:nvPr>
        </p:nvSpPr>
        <p:spPr/>
        <p:txBody>
          <a:bodyPr/>
          <a:lstStyle/>
          <a:p>
            <a:r>
              <a:rPr lang="en-US"/>
              <a:t>September 2020</a:t>
            </a:r>
            <a:endParaRPr lang="en-GB"/>
          </a:p>
        </p:txBody>
      </p:sp>
      <p:sp>
        <p:nvSpPr>
          <p:cNvPr id="5" name="Footer Placeholder 4">
            <a:extLst>
              <a:ext uri="{FF2B5EF4-FFF2-40B4-BE49-F238E27FC236}">
                <a16:creationId xmlns:a16="http://schemas.microsoft.com/office/drawing/2014/main" id="{258FA908-91E5-4A65-9521-B281E50D9BC2}"/>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21C76DB8-229E-49C2-B2F8-15936B9FE39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17" name="Content Placeholder 2">
            <a:extLst>
              <a:ext uri="{FF2B5EF4-FFF2-40B4-BE49-F238E27FC236}">
                <a16:creationId xmlns:a16="http://schemas.microsoft.com/office/drawing/2014/main" id="{D8CB2B35-7914-4484-B4C8-E09AC0C299F9}"/>
              </a:ext>
            </a:extLst>
          </p:cNvPr>
          <p:cNvSpPr txBox="1">
            <a:spLocks/>
          </p:cNvSpPr>
          <p:nvPr/>
        </p:nvSpPr>
        <p:spPr bwMode="auto">
          <a:xfrm>
            <a:off x="2260335" y="1676401"/>
            <a:ext cx="7493265" cy="4493420"/>
          </a:xfrm>
          <a:prstGeom prst="rect">
            <a:avLst/>
          </a:prstGeom>
          <a:noFill/>
          <a:ln w="9525" cap="flat" cmpd="sng" algn="ctr">
            <a:solidFill>
              <a:srgbClr val="9BBB59">
                <a:shade val="95000"/>
                <a:satMod val="105000"/>
              </a:srgbClr>
            </a:solidFill>
            <a:prstDash val="solid"/>
            <a:round/>
            <a:headEnd/>
            <a:tailEnd/>
          </a:ln>
          <a:effectLst>
            <a:outerShdw blurRad="40000" dist="20000" dir="5400000" rotWithShape="0">
              <a:srgbClr val="000000">
                <a:alpha val="38000"/>
              </a:srgbClr>
            </a:outerShdw>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chemeClr val="dk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chemeClr val="dk1"/>
                </a:solidFill>
                <a:latin typeface="+mn-lt"/>
                <a:ea typeface="+mn-ea"/>
                <a:cs typeface="+mn-cs"/>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chemeClr val="dk1"/>
                </a:solidFill>
                <a:latin typeface="+mn-lt"/>
                <a:ea typeface="+mn-ea"/>
                <a:cs typeface="+mn-cs"/>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802.1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3">
                  <a:extLst>
                    <a:ext uri="{A12FA001-AC4F-418D-AE19-62706E023703}">
                      <ahyp:hlinkClr xmlns:ahyp="http://schemas.microsoft.com/office/drawing/2018/hyperlinkcolor" val="tx"/>
                    </a:ext>
                  </a:extLst>
                </a:hlinkClick>
              </a:rPr>
              <a:t>802.3</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4">
                  <a:extLst>
                    <a:ext uri="{A12FA001-AC4F-418D-AE19-62706E023703}">
                      <ahyp:hlinkClr xmlns:ahyp="http://schemas.microsoft.com/office/drawing/2018/hyperlinkcolor" val="tx"/>
                    </a:ext>
                  </a:extLst>
                </a:hlinkClick>
              </a:rPr>
              <a:t>802.11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5">
                  <a:extLst>
                    <a:ext uri="{A12FA001-AC4F-418D-AE19-62706E023703}">
                      <ahyp:hlinkClr xmlns:ahyp="http://schemas.microsoft.com/office/drawing/2018/hyperlinkcolor" val="tx"/>
                    </a:ext>
                  </a:extLst>
                </a:hlinkClick>
              </a:rPr>
              <a:t>802.15</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6">
                  <a:extLst>
                    <a:ext uri="{A12FA001-AC4F-418D-AE19-62706E023703}">
                      <ahyp:hlinkClr xmlns:ahyp="http://schemas.microsoft.com/office/drawing/2018/hyperlinkcolor" val="tx"/>
                    </a:ext>
                  </a:extLst>
                </a:hlinkClick>
              </a:rPr>
              <a:t>802.18</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7">
                  <a:extLst>
                    <a:ext uri="{A12FA001-AC4F-418D-AE19-62706E023703}">
                      <ahyp:hlinkClr xmlns:ahyp="http://schemas.microsoft.com/office/drawing/2018/hyperlinkcolor" val="tx"/>
                    </a:ext>
                  </a:extLst>
                </a:hlinkClick>
              </a:rPr>
              <a:t>802.19</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8">
                  <a:extLst>
                    <a:ext uri="{A12FA001-AC4F-418D-AE19-62706E023703}">
                      <ahyp:hlinkClr xmlns:ahyp="http://schemas.microsoft.com/office/drawing/2018/hyperlinkcolor" val="tx"/>
                    </a:ext>
                  </a:extLst>
                </a:hlinkClick>
              </a:rPr>
              <a:t>802.24</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Treasurer Report: </a:t>
            </a:r>
            <a:r>
              <a:rPr lang="en-US" kern="0" dirty="0">
                <a:solidFill>
                  <a:schemeClr val="accent2"/>
                </a:solidFill>
                <a:latin typeface="Times New Roman"/>
                <a:ea typeface="MS Gothic"/>
                <a:hlinkClick r:id="rId9">
                  <a:extLst>
                    <a:ext uri="{A12FA001-AC4F-418D-AE19-62706E023703}">
                      <ahyp:hlinkClr xmlns:ahyp="http://schemas.microsoft.com/office/drawing/2018/hyperlinkcolor" val="tx"/>
                    </a:ext>
                  </a:extLst>
                </a:hlinkClick>
              </a:rPr>
              <a:t>802 EC-20/0175r0</a:t>
            </a:r>
            <a:endParaRPr lang="en-US" kern="0" dirty="0">
              <a:solidFill>
                <a:schemeClr val="accent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	Will be presented on Friday.</a:t>
            </a:r>
          </a:p>
        </p:txBody>
      </p:sp>
    </p:spTree>
    <p:extLst>
      <p:ext uri="{BB962C8B-B14F-4D97-AF65-F5344CB8AC3E}">
        <p14:creationId xmlns:p14="http://schemas.microsoft.com/office/powerpoint/2010/main" val="8888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dirty="0"/>
              <a:t>Sept 14-18, </a:t>
            </a:r>
            <a:r>
              <a:rPr lang="is-IS" dirty="0"/>
              <a:t>2020</a:t>
            </a:r>
            <a:endParaRPr lang="en-US" dirty="0"/>
          </a:p>
          <a:p>
            <a:r>
              <a:rPr lang="en-US" dirty="0"/>
              <a:t>Teleconference meetings</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1915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7295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p:txBody>
          <a:bodyPr/>
          <a:lstStyle/>
          <a:p>
            <a:r>
              <a:rPr lang="en-US" dirty="0"/>
              <a:t>Where to Attend Sessions, </a:t>
            </a:r>
            <a:br>
              <a:rPr lang="en-US" dirty="0"/>
            </a:br>
            <a:r>
              <a:rPr lang="en-US" dirty="0"/>
              <a:t>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sz="2000" dirty="0"/>
              <a:t>All sessions shall take place Via Telecon:  802.11 is using WebEx for all the 802.11 telecons.</a:t>
            </a:r>
          </a:p>
          <a:p>
            <a:r>
              <a:rPr lang="en-US" sz="2000" dirty="0"/>
              <a:t>The Meeting number can be found on the calendar or IMAT</a:t>
            </a:r>
            <a:br>
              <a:rPr lang="en-US" sz="2000" dirty="0"/>
            </a:br>
            <a:endParaRPr lang="en-US" sz="2000" dirty="0"/>
          </a:p>
          <a:p>
            <a:r>
              <a:rPr lang="en-US" sz="2000" dirty="0"/>
              <a:t>Your attendance at the Telecons should be recorded with the Attendance Tool (IMAT)  --</a:t>
            </a:r>
            <a:r>
              <a:rPr lang="en-US" sz="2000" dirty="0">
                <a:solidFill>
                  <a:schemeClr val="accent2"/>
                </a:solidFill>
              </a:rPr>
              <a:t> </a:t>
            </a:r>
            <a:r>
              <a:rPr lang="en-US" sz="2000" dirty="0">
                <a:solidFill>
                  <a:schemeClr val="accent2">
                    <a:lumMod val="75000"/>
                  </a:schemeClr>
                </a:solidFill>
                <a:hlinkClick r:id="rId2">
                  <a:extLst>
                    <a:ext uri="{A12FA001-AC4F-418D-AE19-62706E023703}">
                      <ahyp:hlinkClr xmlns:ahyp="http://schemas.microsoft.com/office/drawing/2018/hyperlinkcolor" val="tx"/>
                    </a:ext>
                  </a:extLst>
                </a:hlinkClick>
              </a:rPr>
              <a:t>https://imat.ieee.org/802.11/attendance-groups?p=3183700005</a:t>
            </a:r>
            <a:endParaRPr lang="en-US" sz="2000" dirty="0">
              <a:solidFill>
                <a:schemeClr val="accent2">
                  <a:lumMod val="75000"/>
                </a:schemeClr>
              </a:solidFill>
            </a:endParaRPr>
          </a:p>
          <a:p>
            <a:endParaRPr lang="en-US" sz="2000" dirty="0">
              <a:solidFill>
                <a:schemeClr val="accent2"/>
              </a:solidFill>
            </a:endParaRPr>
          </a:p>
          <a:p>
            <a:r>
              <a:rPr lang="en-US" sz="2000" dirty="0">
                <a:solidFill>
                  <a:schemeClr val="accent2"/>
                </a:solidFill>
              </a:rPr>
              <a:t>From the link select the Working Group the telecon would be grouped under.</a:t>
            </a:r>
          </a:p>
          <a:p>
            <a:r>
              <a:rPr lang="en-US" sz="2000" dirty="0">
                <a:solidFill>
                  <a:schemeClr val="accent2"/>
                </a:solidFill>
              </a:rPr>
              <a:t>For 802.11 Telecons select “</a:t>
            </a:r>
            <a:r>
              <a:rPr lang="en-US" sz="2000"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sz="2000"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7857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14401" y="685801"/>
            <a:ext cx="10361084" cy="533399"/>
          </a:xfrm>
        </p:spPr>
        <p:txBody>
          <a:bodyPr/>
          <a:lstStyle/>
          <a:p>
            <a:r>
              <a:rPr lang="en-US" dirty="0"/>
              <a:t>Audio Visual</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447801"/>
            <a:ext cx="10361084" cy="5027614"/>
          </a:xfrm>
        </p:spPr>
        <p:txBody>
          <a:bodyPr/>
          <a:lstStyle/>
          <a:p>
            <a:pPr>
              <a:buFont typeface="Arial" panose="020B0604020202020204" pitchFamily="34" charset="0"/>
              <a:buChar char="•"/>
            </a:pPr>
            <a:r>
              <a:rPr lang="en-US" b="0" dirty="0"/>
              <a:t>When sharing ppt files please use presentation mode.</a:t>
            </a:r>
          </a:p>
          <a:p>
            <a:pPr>
              <a:buFont typeface="Arial" panose="020B0604020202020204" pitchFamily="34" charset="0"/>
              <a:buChar char="•"/>
            </a:pPr>
            <a:r>
              <a:rPr lang="en-US" b="0" dirty="0"/>
              <a:t>When sharing files in general please use the full shared screen (maximize your file in the shared space).</a:t>
            </a:r>
          </a:p>
          <a:p>
            <a:pPr>
              <a:buFont typeface="Arial" panose="020B0604020202020204" pitchFamily="34" charset="0"/>
              <a:buChar char="•"/>
            </a:pPr>
            <a:r>
              <a:rPr lang="en-US" b="0" dirty="0"/>
              <a:t>Please speak clearly</a:t>
            </a:r>
          </a:p>
          <a:p>
            <a:pPr>
              <a:buFont typeface="Arial" panose="020B0604020202020204" pitchFamily="34" charset="0"/>
              <a:buChar char="•"/>
            </a:pPr>
            <a:r>
              <a:rPr lang="en-US" b="0" dirty="0"/>
              <a:t>Please Mute when joining a call and only unmute when speaking</a:t>
            </a:r>
          </a:p>
          <a:p>
            <a:pPr>
              <a:buFont typeface="Arial" panose="020B0604020202020204" pitchFamily="34" charset="0"/>
              <a:buChar char="•"/>
            </a:pPr>
            <a:endParaRPr lang="en-US" dirty="0"/>
          </a:p>
          <a:p>
            <a:endParaRPr lang="en-US" dirty="0"/>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5352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GB"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GB"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550779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4570</TotalTime>
  <Words>1310</Words>
  <Application>Microsoft Office PowerPoint</Application>
  <PresentationFormat>Widescreen</PresentationFormat>
  <Paragraphs>176</Paragraphs>
  <Slides>16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802-11 Theme</vt:lpstr>
      <vt:lpstr>Document</vt:lpstr>
      <vt:lpstr>1st Vice Chair Report - Sept 2020 - Electronic Interim</vt:lpstr>
      <vt:lpstr>Abstract</vt:lpstr>
      <vt:lpstr>Monday–  802.11 Opening Plenary</vt:lpstr>
      <vt:lpstr>M3.3  Other WG meeting plans</vt:lpstr>
      <vt:lpstr>What you need to know about the  IEEE 802 Electronic Session</vt:lpstr>
      <vt:lpstr>Who is Meeting Where and When</vt:lpstr>
      <vt:lpstr>Where to Attend Sessions,  and Log  Session Attendance </vt:lpstr>
      <vt:lpstr>Audio Visual</vt:lpstr>
      <vt:lpstr>Online Calendar Schedule</vt:lpstr>
      <vt:lpstr>M3.7 Recording attendance</vt:lpstr>
      <vt:lpstr>2020 Future Venues</vt:lpstr>
      <vt:lpstr>Letter to 802 LMSC Participants regarding November 2020</vt:lpstr>
      <vt:lpstr>802.11 WG Closing Plenary</vt:lpstr>
      <vt:lpstr>T3.1.3: Future Venue Insight</vt:lpstr>
      <vt:lpstr>2021 Future Venues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Sept 2020 - Electronic Interim</dc:title>
  <dc:subject>September 2020</dc:subject>
  <dc:creator>Jon Rosdahl</dc:creator>
  <dc:description>Jon Rosdahl (Qualcomm)</dc:description>
  <cp:lastModifiedBy>Jon Rosdahl</cp:lastModifiedBy>
  <cp:revision>6</cp:revision>
  <cp:lastPrinted>1601-01-01T00:00:00Z</cp:lastPrinted>
  <dcterms:created xsi:type="dcterms:W3CDTF">2020-01-12T14:48:27Z</dcterms:created>
  <dcterms:modified xsi:type="dcterms:W3CDTF">2020-09-14T05:33:00Z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