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530" r:id="rId3"/>
    <p:sldId id="259" r:id="rId4"/>
    <p:sldId id="563" r:id="rId5"/>
    <p:sldId id="556" r:id="rId6"/>
    <p:sldId id="557" r:id="rId7"/>
    <p:sldId id="558" r:id="rId8"/>
    <p:sldId id="575" r:id="rId9"/>
    <p:sldId id="559" r:id="rId10"/>
    <p:sldId id="576" r:id="rId11"/>
    <p:sldId id="578" r:id="rId12"/>
    <p:sldId id="577" r:id="rId13"/>
    <p:sldId id="579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9" autoAdjust="0"/>
    <p:restoredTop sz="94547" autoAdjust="0"/>
  </p:normalViewPr>
  <p:slideViewPr>
    <p:cSldViewPr>
      <p:cViewPr varScale="1">
        <p:scale>
          <a:sx n="107" d="100"/>
          <a:sy n="107" d="100"/>
        </p:scale>
        <p:origin x="1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802.11-20/1372r0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802.11-20/1372r0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802.11-20/1372r0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802.11-20/1372r0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802.11-20/1372r0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358-01-0jtc-draft-ls-from-802-11-to-iso-iec-jtc1-sc6-in-relation-to-a-proposed-wake-up-radio-project.docx" TargetMode="External"/><Relationship Id="rId2" Type="http://schemas.openxmlformats.org/officeDocument/2006/relationships/hyperlink" Target="https://mentor.ieee.org/802.11/dcn/20/11-20-1358-02-0jtc-draft-ls-from-802-11-to-iso-iec-jtc1-sc6-in-relation-to-a-proposed-wake-up-radio-project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2020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843883"/>
              </p:ext>
            </p:extLst>
          </p:nvPr>
        </p:nvGraphicFramePr>
        <p:xfrm>
          <a:off x="993775" y="2438400"/>
          <a:ext cx="10023475" cy="242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0" name="Document" r:id="rId4" imgW="10439485" imgH="2541999" progId="Word.Document.8">
                  <p:embed/>
                </p:oleObj>
              </mc:Choice>
              <mc:Fallback>
                <p:oleObj name="Document" r:id="rId4" imgW="10439485" imgH="2541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8400"/>
                        <a:ext cx="10023475" cy="2427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RCM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875072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guidelines:</a:t>
            </a:r>
          </a:p>
          <a:p>
            <a:r>
              <a:rPr lang="en-US" dirty="0"/>
              <a:t>Request that the PAR contained in 802.11-20/0742r3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Moved: Carol Ansley on behalf of the RCM SG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dirty="0"/>
              <a:t>[RCM SC result: Yes: xx; No xx; Abstain xx]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048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RCM CSD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26E3D27-C4B9-4D4A-A18A-AEBD78A34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875072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guidelines:</a:t>
            </a:r>
          </a:p>
          <a:p>
            <a:r>
              <a:rPr lang="en-US" dirty="0"/>
              <a:t>Request that the CSD contained in 802.11-20/1117r3 be posted to the IEEE 802 Executive Committee (EC) agenda for WG 802 preview and EC approval.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Carol Ansley on behalf of the RCM SG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dirty="0"/>
              <a:t>[RCM SC result: Yes: xx; No xx; Abstain xx]</a:t>
            </a:r>
          </a:p>
        </p:txBody>
      </p:sp>
    </p:spTree>
    <p:extLst>
      <p:ext uri="{BB962C8B-B14F-4D97-AF65-F5344CB8AC3E}">
        <p14:creationId xmlns:p14="http://schemas.microsoft.com/office/powerpoint/2010/main" val="468963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Privacy PAR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667EFE-E085-4DEE-A0FD-E9D7BE9AF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875072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guidelines:</a:t>
            </a:r>
          </a:p>
          <a:p>
            <a:r>
              <a:rPr lang="en-US" dirty="0"/>
              <a:t>Request that the PAR contained in 802.11-20/085</a:t>
            </a:r>
            <a:r>
              <a:rPr lang="en-US" dirty="0">
                <a:highlight>
                  <a:srgbClr val="FFFF00"/>
                </a:highlight>
              </a:rPr>
              <a:t>4r* be </a:t>
            </a:r>
            <a:r>
              <a:rPr lang="en-US" dirty="0"/>
              <a:t>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Moved: Carol Ansley on behalf of the RCM SG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dirty="0"/>
              <a:t>[RCM SC result: Yes: xx; No xx; Abstain xx]</a:t>
            </a:r>
          </a:p>
        </p:txBody>
      </p:sp>
    </p:spTree>
    <p:extLst>
      <p:ext uri="{BB962C8B-B14F-4D97-AF65-F5344CB8AC3E}">
        <p14:creationId xmlns:p14="http://schemas.microsoft.com/office/powerpoint/2010/main" val="471219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Privacy CSD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E9F9F19-2124-4E83-9BB1-39FFC2372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875072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guidelines:</a:t>
            </a:r>
          </a:p>
          <a:p>
            <a:r>
              <a:rPr lang="en-US" dirty="0"/>
              <a:t>Request that the CSD contained in 802.11-20/134</a:t>
            </a:r>
            <a:r>
              <a:rPr lang="en-US" dirty="0">
                <a:highlight>
                  <a:srgbClr val="FFFF00"/>
                </a:highlight>
              </a:rPr>
              <a:t>6r* be </a:t>
            </a:r>
            <a:r>
              <a:rPr lang="en-US" dirty="0"/>
              <a:t>posted to the IEEE 802 Executive Committee (EC) agenda for WG 802 preview and EC approval.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Carol Ansley on behalf of the RCM SG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dirty="0"/>
              <a:t>[RCM SC result: Yes: xx; No xx; Abstain xx]</a:t>
            </a:r>
          </a:p>
        </p:txBody>
      </p:sp>
    </p:spTree>
    <p:extLst>
      <p:ext uri="{BB962C8B-B14F-4D97-AF65-F5344CB8AC3E}">
        <p14:creationId xmlns:p14="http://schemas.microsoft.com/office/powerpoint/2010/main" val="3335887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September 2020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FRIday</a:t>
            </a:r>
            <a:r>
              <a:rPr lang="en-US" dirty="0"/>
              <a:t> (September 18)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8303D57-DA43-46FC-9EA7-989C49F5639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Stephen McCann, BlackBerry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graphicFrame>
        <p:nvGraphicFramePr>
          <p:cNvPr id="12" name="Group 148">
            <a:extLst>
              <a:ext uri="{FF2B5EF4-FFF2-40B4-BE49-F238E27FC236}">
                <a16:creationId xmlns:a16="http://schemas.microsoft.com/office/drawing/2014/main" id="{041D75DD-BF6E-4DC4-9E8C-D2105F8B54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3643052"/>
              </p:ext>
            </p:extLst>
          </p:nvPr>
        </p:nvGraphicFramePr>
        <p:xfrm>
          <a:off x="951628" y="762000"/>
          <a:ext cx="10325970" cy="4963968"/>
        </p:xfrm>
        <a:graphic>
          <a:graphicData uri="http://schemas.openxmlformats.org/drawingml/2006/table">
            <a:tbl>
              <a:tblPr/>
              <a:tblGrid>
                <a:gridCol w="1122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9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25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26642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6712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0350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RCM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721150"/>
                  </a:ext>
                </a:extLst>
              </a:tr>
            </a:tbl>
          </a:graphicData>
        </a:graphic>
      </p:graphicFrame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1A929DD-FDE9-4543-8E94-2538F0A96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129" y="5803741"/>
            <a:ext cx="11353800" cy="720884"/>
          </a:xfrm>
        </p:spPr>
        <p:txBody>
          <a:bodyPr/>
          <a:lstStyle/>
          <a:p>
            <a:r>
              <a:rPr lang="en-US" sz="1800" dirty="0"/>
              <a:t>Moved: , Seconded: </a:t>
            </a:r>
          </a:p>
          <a:p>
            <a:r>
              <a:rPr lang="en-US" sz="1800" dirty="0"/>
              <a:t>Result: Yes: xx, No: xx, Abstain: xx (Motion </a:t>
            </a:r>
            <a:r>
              <a:rPr lang="en-US" sz="1800" dirty="0" err="1"/>
              <a:t>xxxx</a:t>
            </a:r>
            <a:r>
              <a:rPr lang="en-US" sz="1800" dirty="0"/>
              <a:t>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17A6F34-FA56-430F-ABEA-449B40482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66675"/>
            <a:ext cx="5257800" cy="533399"/>
          </a:xfrm>
        </p:spPr>
        <p:txBody>
          <a:bodyPr/>
          <a:lstStyle/>
          <a:p>
            <a:r>
              <a:rPr lang="en-US" sz="2800" dirty="0"/>
              <a:t>Motion 1: Officer Confirmation</a:t>
            </a:r>
          </a:p>
        </p:txBody>
      </p:sp>
    </p:spTree>
    <p:extLst>
      <p:ext uri="{BB962C8B-B14F-4D97-AF65-F5344CB8AC3E}">
        <p14:creationId xmlns:p14="http://schemas.microsoft.com/office/powerpoint/2010/main" val="313981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WG Liaison Officers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524000"/>
            <a:ext cx="11353800" cy="4722815"/>
          </a:xfrm>
        </p:spPr>
        <p:txBody>
          <a:bodyPr/>
          <a:lstStyle/>
          <a:p>
            <a:r>
              <a:rPr lang="en-US" dirty="0"/>
              <a:t>Move to confirm the following liaison officers: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Ian Sherlock (Wi-Fi Alliance)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Peter Yee (IETF)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John Kenney (IEEE 1609)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Jay Holcomb (802.18)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Tuncer</a:t>
            </a:r>
            <a:r>
              <a:rPr lang="en-US" dirty="0"/>
              <a:t> </a:t>
            </a:r>
            <a:r>
              <a:rPr lang="en-US" dirty="0" err="1"/>
              <a:t>Baykas</a:t>
            </a:r>
            <a:r>
              <a:rPr lang="en-US" dirty="0"/>
              <a:t> (802.19)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 Godfrey (802.24)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Moved: 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18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J</a:t>
            </a:r>
            <a:r>
              <a:rPr lang="en-GB" dirty="0"/>
              <a:t>TC1 </a:t>
            </a:r>
            <a:r>
              <a:rPr lang="en-US" dirty="0"/>
              <a:t>Liaison to ISO on WUR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AED6EE1-1FA1-411E-A327-E1288C5EB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0818285" cy="4113213"/>
          </a:xfrm>
        </p:spPr>
        <p:txBody>
          <a:bodyPr/>
          <a:lstStyle/>
          <a:p>
            <a:pPr marL="0" indent="0"/>
            <a:r>
              <a:rPr lang="en-AU" dirty="0"/>
              <a:t>Move that</a:t>
            </a:r>
            <a:r>
              <a:rPr lang="en-AU" sz="2400" b="1" dirty="0"/>
              <a:t> IEEE 802.11 WG approves sending a Liaison Statement based on the material  </a:t>
            </a:r>
            <a:r>
              <a:rPr lang="en-AU" sz="2400" b="1" dirty="0">
                <a:hlinkClick r:id="rId2"/>
              </a:rPr>
              <a:t>11-20-1358-02</a:t>
            </a:r>
            <a:r>
              <a:rPr lang="en-AU" sz="2400" b="1" dirty="0"/>
              <a:t> to ISO/IEC JTC1/SC6 in relation to the PWI in SC6 on WUR, granting the chair editorial license.</a:t>
            </a:r>
          </a:p>
          <a:p>
            <a:pPr marL="0" indent="0"/>
            <a:endParaRPr lang="en-AU" dirty="0"/>
          </a:p>
          <a:p>
            <a:pPr marL="0" indent="0"/>
            <a:r>
              <a:rPr lang="en-AU" sz="2400" b="1" dirty="0"/>
              <a:t>Moved: Andrew Myles</a:t>
            </a:r>
          </a:p>
          <a:p>
            <a:pPr marL="0" indent="0"/>
            <a:r>
              <a:rPr lang="en-AU" sz="2400" b="1" dirty="0"/>
              <a:t>Seconded:</a:t>
            </a:r>
          </a:p>
          <a:p>
            <a:pPr marL="0" indent="0"/>
            <a:r>
              <a:rPr lang="en-US" sz="2400" b="1" dirty="0"/>
              <a:t>Result: Yes: xx, No: xx, Abstain: xx (Motion xx)</a:t>
            </a:r>
          </a:p>
          <a:p>
            <a:pPr marL="457200" lvl="1" indent="0"/>
            <a:endParaRPr lang="en-AU" sz="2400" b="1" dirty="0"/>
          </a:p>
          <a:p>
            <a:pPr marL="0" indent="0"/>
            <a:r>
              <a:rPr lang="en-AU" sz="2400" b="1" dirty="0"/>
              <a:t>Note: the JTC1 SC approved </a:t>
            </a:r>
            <a:r>
              <a:rPr lang="en-AU" sz="2400" b="1" dirty="0">
                <a:hlinkClick r:id="rId3"/>
              </a:rPr>
              <a:t>11-20-1358-01</a:t>
            </a:r>
            <a:r>
              <a:rPr lang="en-AU" sz="2400" b="1" dirty="0"/>
              <a:t> unanimously. </a:t>
            </a:r>
            <a:r>
              <a:rPr lang="en-AU" sz="2400" b="1" dirty="0">
                <a:hlinkClick r:id="rId2"/>
              </a:rPr>
              <a:t>11-20-1358-02</a:t>
            </a:r>
            <a:r>
              <a:rPr lang="en-AU" sz="2400" b="1" dirty="0"/>
              <a:t> contains some editorial corrections.</a:t>
            </a:r>
          </a:p>
          <a:p>
            <a:pPr marL="457200" lvl="1" indent="0"/>
            <a:endParaRPr lang="en-AU" sz="2400" b="1" dirty="0"/>
          </a:p>
        </p:txBody>
      </p:sp>
    </p:spTree>
    <p:extLst>
      <p:ext uri="{BB962C8B-B14F-4D97-AF65-F5344CB8AC3E}">
        <p14:creationId xmlns:p14="http://schemas.microsoft.com/office/powerpoint/2010/main" val="2761711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TGmd</a:t>
            </a:r>
            <a:r>
              <a:rPr lang="en-US" dirty="0"/>
              <a:t> </a:t>
            </a:r>
            <a:r>
              <a:rPr lang="en-US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Approve document 11-20/1500r2 as the report to the IEEE 802 Executive Committee on the requirements for conditional approval to forward P802.11REVmd to </a:t>
            </a:r>
            <a:r>
              <a:rPr lang="en-US" dirty="0" err="1"/>
              <a:t>RevCom</a:t>
            </a:r>
            <a:r>
              <a:rPr lang="en-US" dirty="0"/>
              <a:t>, and</a:t>
            </a:r>
          </a:p>
          <a:p>
            <a:r>
              <a:rPr lang="en-US" dirty="0"/>
              <a:t>Request the IEEE 802 Executive Committee to conditionally approve forwarding P802.11REVmd to </a:t>
            </a:r>
            <a:r>
              <a:rPr lang="en-US" dirty="0" err="1"/>
              <a:t>RevCom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Moved: Dorothy Stanley on behalf of </a:t>
            </a:r>
            <a:r>
              <a:rPr lang="en-US" dirty="0" err="1"/>
              <a:t>TGmd</a:t>
            </a:r>
            <a:endParaRPr lang="en-US" dirty="0"/>
          </a:p>
          <a:p>
            <a:r>
              <a:rPr lang="en-US" dirty="0"/>
              <a:t>Seconded: 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dirty="0"/>
              <a:t>[</a:t>
            </a:r>
            <a:r>
              <a:rPr lang="en-US" dirty="0" err="1"/>
              <a:t>TGmd</a:t>
            </a:r>
            <a:r>
              <a:rPr lang="en-US" dirty="0"/>
              <a:t> result: Unanimous - 27 voters present]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197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US" dirty="0" err="1"/>
              <a:t>Coex</a:t>
            </a:r>
            <a:r>
              <a:rPr lang="en-US" dirty="0"/>
              <a:t> SC Re-charter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724400"/>
          </a:xfrm>
        </p:spPr>
        <p:txBody>
          <a:bodyPr/>
          <a:lstStyle/>
          <a:p>
            <a:r>
              <a:rPr lang="en-US" dirty="0"/>
              <a:t>Approve the following revised charter for the </a:t>
            </a:r>
            <a:r>
              <a:rPr lang="en-US" dirty="0" err="1"/>
              <a:t>Coex</a:t>
            </a:r>
            <a:r>
              <a:rPr lang="en-US" dirty="0"/>
              <a:t> SC:</a:t>
            </a:r>
          </a:p>
          <a:p>
            <a:r>
              <a:rPr lang="en-US" dirty="0"/>
              <a:t>The </a:t>
            </a:r>
            <a:r>
              <a:rPr lang="en-US" dirty="0" err="1"/>
              <a:t>Coex</a:t>
            </a:r>
            <a:r>
              <a:rPr lang="en-US" dirty="0"/>
              <a:t> SC:</a:t>
            </a:r>
          </a:p>
          <a:p>
            <a:r>
              <a:rPr lang="en-US" dirty="0"/>
              <a:t>Shall promote, within the 802.11 WG and externally, an environment that enables IEEE 802.11 technologies to have equitable access to unlicensed spectrum globally</a:t>
            </a:r>
          </a:p>
          <a:p>
            <a:r>
              <a:rPr lang="en-US" dirty="0"/>
              <a:t>Shall focus on coexistence of 802.11ax &amp; 802.11be with LAA &amp; NR-U in the 5 GHz &amp; 6 GHz bands globally</a:t>
            </a:r>
          </a:p>
          <a:p>
            <a:r>
              <a:rPr lang="en-US" dirty="0"/>
              <a:t>May consider coexistence with other technologies and in other bands as directed by the Chair of the 802.11 WG</a:t>
            </a:r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923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TGbd</a:t>
            </a:r>
            <a:r>
              <a:rPr lang="en-US" dirty="0"/>
              <a:t>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Instruct the </a:t>
            </a:r>
            <a:r>
              <a:rPr lang="en-US" dirty="0" err="1"/>
              <a:t>TGbd</a:t>
            </a:r>
            <a:r>
              <a:rPr lang="en-US" dirty="0"/>
              <a:t> editor to prepare IEEE P802.11bd D1.0 by incorporating</a:t>
            </a:r>
          </a:p>
          <a:p>
            <a:r>
              <a:rPr lang="en-US" dirty="0"/>
              <a:t>P802.11bd D0.3 and all accepted comment resolutions as contained in 11-20/0701r7, and the draft text documented in 11-20/0897r2 and 11-20/1236r1,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Approve a 30 day Working Group Technical Letter Ballot asking the question “Should P802.11bd D1.0 be forwarded to SA Ballot?”</a:t>
            </a:r>
          </a:p>
          <a:p>
            <a:endParaRPr lang="en-US" dirty="0"/>
          </a:p>
          <a:p>
            <a:r>
              <a:rPr lang="en-US" dirty="0"/>
              <a:t>Moved: Bo Sun on behalf of </a:t>
            </a:r>
            <a:r>
              <a:rPr lang="en-US" dirty="0" err="1"/>
              <a:t>TGbd</a:t>
            </a:r>
            <a:endParaRPr lang="en-US" dirty="0"/>
          </a:p>
          <a:p>
            <a:r>
              <a:rPr lang="en-US" dirty="0"/>
              <a:t>Seconded: 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dirty="0"/>
              <a:t>[</a:t>
            </a:r>
            <a:r>
              <a:rPr lang="en-US" dirty="0" err="1"/>
              <a:t>TGbd</a:t>
            </a:r>
            <a:r>
              <a:rPr lang="en-US" dirty="0"/>
              <a:t> result: Yes: xx; No xx; Abstain xx 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271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1121</Words>
  <Application>Microsoft Office PowerPoint</Application>
  <PresentationFormat>Widescreen</PresentationFormat>
  <Paragraphs>210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802.11 September 2020 WG Motions</vt:lpstr>
      <vt:lpstr>Abstract</vt:lpstr>
      <vt:lpstr>FRIday (September 18)</vt:lpstr>
      <vt:lpstr>Motion 1: Officer Confirmation</vt:lpstr>
      <vt:lpstr>Motion 2: WG Liaison Officers</vt:lpstr>
      <vt:lpstr>Motion 3: JTC1 Liaison to ISO on WUR</vt:lpstr>
      <vt:lpstr>Motion 4: TGmd RevCom</vt:lpstr>
      <vt:lpstr>Motion 5: Coex SC Re-charter</vt:lpstr>
      <vt:lpstr>Motion 6: TGbd letter ballot</vt:lpstr>
      <vt:lpstr>Motion 7: RCM PAR</vt:lpstr>
      <vt:lpstr>Motion 8: RCM CSD</vt:lpstr>
      <vt:lpstr>Motion 9: Privacy PAR</vt:lpstr>
      <vt:lpstr>Motion 10: Privacy CSD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2020 WG Motions</dc:title>
  <dc:creator>Stephen McCan</dc:creator>
  <cp:keywords>11-20-0325r3</cp:keywords>
  <cp:lastModifiedBy>Stephen McCann</cp:lastModifiedBy>
  <cp:revision>652</cp:revision>
  <cp:lastPrinted>1601-01-01T00:00:00Z</cp:lastPrinted>
  <dcterms:created xsi:type="dcterms:W3CDTF">2018-05-10T16:45:22Z</dcterms:created>
  <dcterms:modified xsi:type="dcterms:W3CDTF">2020-09-18T11:07:56Z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