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9"/>
  </p:notesMasterIdLst>
  <p:handoutMasterIdLst>
    <p:handoutMasterId r:id="rId17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9" r:id="rId140"/>
    <p:sldId id="795" r:id="rId141"/>
    <p:sldId id="796" r:id="rId142"/>
    <p:sldId id="797" r:id="rId143"/>
    <p:sldId id="798" r:id="rId144"/>
    <p:sldId id="800" r:id="rId145"/>
    <p:sldId id="801" r:id="rId146"/>
    <p:sldId id="802" r:id="rId147"/>
    <p:sldId id="803" r:id="rId148"/>
    <p:sldId id="806" r:id="rId149"/>
    <p:sldId id="804" r:id="rId150"/>
    <p:sldId id="805" r:id="rId151"/>
    <p:sldId id="807" r:id="rId152"/>
    <p:sldId id="808" r:id="rId153"/>
    <p:sldId id="809" r:id="rId154"/>
    <p:sldId id="810" r:id="rId155"/>
    <p:sldId id="811" r:id="rId156"/>
    <p:sldId id="812" r:id="rId157"/>
    <p:sldId id="813" r:id="rId158"/>
    <p:sldId id="315" r:id="rId159"/>
    <p:sldId id="312" r:id="rId160"/>
    <p:sldId id="318" r:id="rId161"/>
    <p:sldId id="472" r:id="rId162"/>
    <p:sldId id="473" r:id="rId163"/>
    <p:sldId id="474" r:id="rId164"/>
    <p:sldId id="480" r:id="rId165"/>
    <p:sldId id="259" r:id="rId166"/>
    <p:sldId id="260" r:id="rId167"/>
    <p:sldId id="261" r:id="rId1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9"/>
            <p14:sldId id="795"/>
            <p14:sldId id="796"/>
            <p14:sldId id="797"/>
            <p14:sldId id="798"/>
          </p14:sldIdLst>
        </p14:section>
        <p14:section name="Oct. 27th" id="{E13EDD9C-0942-4CE1-870F-8D6C018DFEF6}">
          <p14:sldIdLst>
            <p14:sldId id="800"/>
            <p14:sldId id="801"/>
            <p14:sldId id="802"/>
            <p14:sldId id="803"/>
            <p14:sldId id="806"/>
            <p14:sldId id="804"/>
            <p14:sldId id="805"/>
          </p14:sldIdLst>
        </p14:section>
        <p14:section name="Oct. 28th" id="{35F5C6BF-A860-4492-B189-F5F61AD3CB9E}">
          <p14:sldIdLst>
            <p14:sldId id="807"/>
            <p14:sldId id="808"/>
            <p14:sldId id="809"/>
            <p14:sldId id="810"/>
            <p14:sldId id="811"/>
            <p14:sldId id="812"/>
            <p14:sldId id="81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23" d="100"/>
          <a:sy n="123" d="100"/>
        </p:scale>
        <p:origin x="5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142</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3090020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156</a:t>
            </a:fld>
            <a:endParaRPr lang="en-US"/>
          </a:p>
        </p:txBody>
      </p:sp>
    </p:spTree>
    <p:extLst>
      <p:ext uri="{BB962C8B-B14F-4D97-AF65-F5344CB8AC3E}">
        <p14:creationId xmlns:p14="http://schemas.microsoft.com/office/powerpoint/2010/main" val="3872389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7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as time permits. </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3006, 3007, 3899, 3990, 4012, 3264, 3265, 3317, 3320, 3321, 3322, 3455, 3456 (13 CIDs total) as</a:t>
            </a:r>
            <a:r>
              <a:rPr lang="en-GB" b="0" dirty="0"/>
              <a:t> </a:t>
            </a:r>
            <a:r>
              <a:rPr lang="en-US" b="0" dirty="0"/>
              <a:t>depicted in document 11-20-1683r3.</a:t>
            </a:r>
          </a:p>
          <a:p>
            <a:endParaRPr lang="en-US" b="0" dirty="0"/>
          </a:p>
          <a:p>
            <a:r>
              <a:rPr lang="en-US" b="0" dirty="0"/>
              <a:t>Results (Y/N/A): 11/0/0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857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286181370"/>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10min</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15min (if available)</a:t>
            </a:r>
          </a:p>
          <a:p>
            <a:pPr lvl="1" algn="just">
              <a:spcBef>
                <a:spcPct val="20000"/>
              </a:spcBef>
              <a:buFontTx/>
              <a:buChar char="•"/>
            </a:pPr>
            <a:r>
              <a:rPr lang="en-US" sz="1400" dirty="0"/>
              <a:t> 11-20-1666 </a:t>
            </a:r>
            <a:r>
              <a:rPr lang="en-US" sz="1400" dirty="0" err="1"/>
              <a:t>Misc</a:t>
            </a:r>
            <a:r>
              <a:rPr lang="en-US" sz="1400" dirty="0"/>
              <a:t> CIDs clause 9 and 11 (Dibakar Das) – 45min</a:t>
            </a:r>
          </a:p>
          <a:p>
            <a:pPr lvl="1" algn="just">
              <a:spcBef>
                <a:spcPct val="20000"/>
              </a:spcBef>
              <a:buFontTx/>
              <a:buChar char="•"/>
            </a:pPr>
            <a:r>
              <a:rPr lang="en-US" altLang="en-US" sz="1400" dirty="0"/>
              <a:t>11-20-1684 Comment Resolution LB249 – CID 3772 (Christian Berger) – 30min.</a:t>
            </a:r>
          </a:p>
          <a:p>
            <a:pPr lvl="1" algn="just">
              <a:spcBef>
                <a:spcPct val="20000"/>
              </a:spcBef>
              <a:buFontTx/>
              <a:buChar char="•"/>
            </a:pPr>
            <a:r>
              <a:rPr lang="en-US" altLang="en-US" sz="1400" dirty="0"/>
              <a:t>11-20-1687 </a:t>
            </a:r>
            <a:r>
              <a:rPr lang="en-US" sz="1400" dirty="0"/>
              <a:t>LB249 CR some DMG CIDs part 3 (Assaf Kasher) – as time permits. </a:t>
            </a:r>
            <a:endParaRPr lang="en-US" alt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a:t>Plans for the IEEE Electronic Meeting week – 1min.</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25082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11-20-1666</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3606, 3607, 3616, 3620,  3886, 3700 (CIDs total) as</a:t>
            </a:r>
            <a:r>
              <a:rPr lang="en-GB" b="0" dirty="0"/>
              <a:t> </a:t>
            </a:r>
            <a:r>
              <a:rPr lang="en-US" b="0" dirty="0"/>
              <a:t>depicted in document 11-20-1666r?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485776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644158648"/>
              </p:ext>
            </p:extLst>
          </p:nvPr>
        </p:nvGraphicFramePr>
        <p:xfrm>
          <a:off x="442315" y="1628800"/>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DCN 11-20-1653 - LMR timestamps - Part II</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203926013"/>
                  </a:ext>
                </a:extLst>
              </a:tr>
              <a:tr h="0">
                <a:tc>
                  <a:txBody>
                    <a:bodyPr/>
                    <a:lstStyle/>
                    <a:p>
                      <a:r>
                        <a:rPr lang="en-US" sz="1400" dirty="0"/>
                        <a:t>11-20-1718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 Additional PHY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358298948"/>
                  </a:ext>
                </a:extLst>
              </a:tr>
            </a:tbl>
          </a:graphicData>
        </a:graphic>
      </p:graphicFrame>
    </p:spTree>
    <p:extLst>
      <p:ext uri="{BB962C8B-B14F-4D97-AF65-F5344CB8AC3E}">
        <p14:creationId xmlns:p14="http://schemas.microsoft.com/office/powerpoint/2010/main" val="201259504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96228273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209886041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0043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52303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submissions:</a:t>
            </a:r>
          </a:p>
          <a:p>
            <a:pPr lvl="1" algn="just">
              <a:spcBef>
                <a:spcPct val="20000"/>
              </a:spcBef>
              <a:buFontTx/>
              <a:buChar char="•"/>
            </a:pPr>
            <a:r>
              <a:rPr lang="en-US" sz="1400" dirty="0"/>
              <a:t> 11-20-1666 </a:t>
            </a:r>
            <a:r>
              <a:rPr lang="en-US" sz="1400" dirty="0" err="1"/>
              <a:t>Misc</a:t>
            </a:r>
            <a:r>
              <a:rPr lang="en-US" sz="1400" dirty="0"/>
              <a:t> CIDs clause 9 and 11 (Dibakar Das) – for SP (15min)</a:t>
            </a:r>
          </a:p>
          <a:p>
            <a:pPr lvl="1" algn="just">
              <a:spcBef>
                <a:spcPct val="20000"/>
              </a:spcBef>
              <a:buFontTx/>
              <a:buChar char="•"/>
            </a:pPr>
            <a:r>
              <a:rPr lang="en-US" sz="1400" dirty="0"/>
              <a:t>11-20-1556 LMR timestamp clock and reporting (Erik Lindskog) – 15min </a:t>
            </a:r>
          </a:p>
          <a:p>
            <a:pPr lvl="1" algn="just">
              <a:spcBef>
                <a:spcPct val="20000"/>
              </a:spcBef>
              <a:buFontTx/>
              <a:buChar char="•"/>
            </a:pPr>
            <a:r>
              <a:rPr lang="en-US" altLang="en-US" sz="1400" dirty="0"/>
              <a:t>11-20-1684 Comment Resolution LB249 – CID 3772 (Christian Berger) – 30min.</a:t>
            </a:r>
          </a:p>
          <a:p>
            <a:pPr lvl="1" algn="just">
              <a:spcBef>
                <a:spcPct val="20000"/>
              </a:spcBef>
              <a:buFontTx/>
              <a:buChar char="•"/>
            </a:pPr>
            <a:r>
              <a:rPr lang="en-US" altLang="en-US" sz="1400" dirty="0"/>
              <a:t>11-20-1687 </a:t>
            </a:r>
            <a:r>
              <a:rPr lang="en-US" sz="1400" dirty="0"/>
              <a:t>LB249 CR some DMG CIDs part 3 (Assaf Kasher) – as time permits. </a:t>
            </a:r>
            <a:endParaRPr lang="en-US" alt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367280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11-20-1666</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3606, 3607, 3616, 3620,  3886, 3700 (CIDs total) as</a:t>
            </a:r>
            <a:r>
              <a:rPr lang="en-GB" b="0" dirty="0"/>
              <a:t> </a:t>
            </a:r>
            <a:r>
              <a:rPr lang="en-US" b="0" dirty="0"/>
              <a:t>depicted in document 11-20-1666r?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542436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DCN 11-20-1653 - LMR timestamps - Part II</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203926013"/>
                  </a:ext>
                </a:extLst>
              </a:tr>
              <a:tr h="0">
                <a:tc>
                  <a:txBody>
                    <a:bodyPr/>
                    <a:lstStyle/>
                    <a:p>
                      <a:r>
                        <a:rPr lang="en-US" sz="1400" dirty="0"/>
                        <a:t>11-20-1718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 Additional PHY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358298948"/>
                  </a:ext>
                </a:extLst>
              </a:tr>
            </a:tbl>
          </a:graphicData>
        </a:graphic>
      </p:graphicFrame>
    </p:spTree>
    <p:extLst>
      <p:ext uri="{BB962C8B-B14F-4D97-AF65-F5344CB8AC3E}">
        <p14:creationId xmlns:p14="http://schemas.microsoft.com/office/powerpoint/2010/main" val="56168615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29</a:t>
            </a:r>
            <a:r>
              <a:rPr lang="en-US" altLang="en-US" sz="1600" b="0" kern="0" baseline="30000" dirty="0"/>
              <a:t>th</a:t>
            </a:r>
            <a:r>
              <a:rPr lang="en-US" altLang="en-US" sz="1600" b="0" kern="0" dirty="0"/>
              <a:t> 	(Thu.),  	10:00 ET – 12:00 ET extended (joint </a:t>
            </a:r>
            <a:r>
              <a:rPr lang="en-US" altLang="en-US" sz="1600" b="0" kern="0" dirty="0" err="1"/>
              <a:t>TGaz</a:t>
            </a:r>
            <a:r>
              <a:rPr lang="en-US" altLang="en-US" sz="1600" b="0" kern="0" dirty="0"/>
              <a:t> plenary/technical) </a:t>
            </a:r>
          </a:p>
          <a:p>
            <a:pPr marL="0" indent="0"/>
            <a:r>
              <a:rPr lang="en-US" altLang="en-US" sz="1600" b="0" kern="0" dirty="0"/>
              <a:t>•	Nov. 3</a:t>
            </a:r>
            <a:r>
              <a:rPr lang="en-US" altLang="en-US" sz="1600" b="0" kern="0" baseline="30000" dirty="0"/>
              <a:t>rd</a:t>
            </a:r>
            <a:r>
              <a:rPr lang="en-US" altLang="en-US" sz="1600" b="0" kern="0" dirty="0"/>
              <a:t> 	(Tue.),  	13:30 ET – 15:30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11:15 ET – 13:15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5</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9</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18</a:t>
            </a:r>
            <a:r>
              <a:rPr lang="en-US" altLang="en-US" sz="1600" b="0" kern="0" baseline="30000" dirty="0"/>
              <a:t>th</a:t>
            </a:r>
            <a:r>
              <a:rPr lang="en-US" altLang="en-US" sz="1600" b="0" kern="0" dirty="0"/>
              <a:t>  	(Wed.),  	13:00 ET – 15:00 ET</a:t>
            </a:r>
            <a:r>
              <a:rPr lang="en-US" altLang="en-US" sz="1400" b="0" kern="0" dirty="0"/>
              <a:t>*</a:t>
            </a:r>
            <a:endParaRPr lang="en-US" altLang="en-US" sz="1600" b="0" kern="0" dirty="0"/>
          </a:p>
          <a:p>
            <a:pPr marL="0" indent="0"/>
            <a:r>
              <a:rPr lang="en-US" altLang="en-US" sz="1600" b="0" kern="0" dirty="0"/>
              <a:t>+ - IEEE Electronic Meeting week.</a:t>
            </a:r>
          </a:p>
          <a:p>
            <a:pPr marL="0" indent="0"/>
            <a:r>
              <a:rPr lang="en-US" altLang="en-US" sz="1600" b="0" kern="0" dirty="0"/>
              <a:t>* - Newly announced.</a:t>
            </a:r>
          </a:p>
        </p:txBody>
      </p:sp>
    </p:spTree>
    <p:extLst>
      <p:ext uri="{BB962C8B-B14F-4D97-AF65-F5344CB8AC3E}">
        <p14:creationId xmlns:p14="http://schemas.microsoft.com/office/powerpoint/2010/main" val="58659413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155946708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098720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4068423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121398</TotalTime>
  <Words>13608</Words>
  <Application>Microsoft Office PowerPoint</Application>
  <PresentationFormat>Widescreen</PresentationFormat>
  <Paragraphs>2260</Paragraphs>
  <Slides>167</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167</vt:i4>
      </vt:variant>
    </vt:vector>
  </HeadingPairs>
  <TitlesOfParts>
    <vt:vector size="17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11-20-1683</vt:lpstr>
      <vt:lpstr>Submission pipeline</vt:lpstr>
      <vt:lpstr>Scheduled telecon</vt:lpstr>
      <vt:lpstr>AOB?</vt:lpstr>
      <vt:lpstr>Adjourn</vt:lpstr>
      <vt:lpstr>IEEE Electronic Meeting slot - Oct. 27th</vt:lpstr>
      <vt:lpstr>Submission 11-20-1666</vt:lpstr>
      <vt:lpstr>Submission pipeline</vt:lpstr>
      <vt:lpstr>Scheduled telecons</vt:lpstr>
      <vt:lpstr>TGaz during the IEEE Electronic Meeting week</vt:lpstr>
      <vt:lpstr>AOB?</vt:lpstr>
      <vt:lpstr>Adjourn</vt:lpstr>
      <vt:lpstr>IEEE Electronic Meeting slot - Oct. 28th</vt:lpstr>
      <vt:lpstr>Submission 11-20-1666</vt:lpstr>
      <vt:lpstr>Submission pipeline</vt:lpstr>
      <vt:lpstr>Scheduled telecons</vt:lpstr>
      <vt:lpstr>TGaz during the IEEE Electronic Meeting week</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758</cp:revision>
  <cp:lastPrinted>1601-01-01T00:00:00Z</cp:lastPrinted>
  <dcterms:created xsi:type="dcterms:W3CDTF">2018-08-06T10:28:59Z</dcterms:created>
  <dcterms:modified xsi:type="dcterms:W3CDTF">2020-10-27T21:20:07Z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