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9"/>
  </p:notesMasterIdLst>
  <p:handoutMasterIdLst>
    <p:handoutMasterId r:id="rId17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80" r:id="rId110"/>
    <p:sldId id="760" r:id="rId111"/>
    <p:sldId id="762" r:id="rId112"/>
    <p:sldId id="763" r:id="rId113"/>
    <p:sldId id="764" r:id="rId114"/>
    <p:sldId id="765" r:id="rId115"/>
    <p:sldId id="766" r:id="rId116"/>
    <p:sldId id="767" r:id="rId117"/>
    <p:sldId id="769" r:id="rId118"/>
    <p:sldId id="770" r:id="rId119"/>
    <p:sldId id="771" r:id="rId120"/>
    <p:sldId id="772" r:id="rId121"/>
    <p:sldId id="773" r:id="rId122"/>
    <p:sldId id="774" r:id="rId123"/>
    <p:sldId id="776" r:id="rId124"/>
    <p:sldId id="777" r:id="rId125"/>
    <p:sldId id="778" r:id="rId126"/>
    <p:sldId id="779" r:id="rId127"/>
    <p:sldId id="781" r:id="rId128"/>
    <p:sldId id="787" r:id="rId129"/>
    <p:sldId id="783" r:id="rId130"/>
    <p:sldId id="784" r:id="rId131"/>
    <p:sldId id="785" r:id="rId132"/>
    <p:sldId id="786" r:id="rId133"/>
    <p:sldId id="788" r:id="rId134"/>
    <p:sldId id="790" r:id="rId135"/>
    <p:sldId id="791" r:id="rId136"/>
    <p:sldId id="792" r:id="rId137"/>
    <p:sldId id="793" r:id="rId138"/>
    <p:sldId id="794" r:id="rId139"/>
    <p:sldId id="799" r:id="rId140"/>
    <p:sldId id="795" r:id="rId141"/>
    <p:sldId id="796" r:id="rId142"/>
    <p:sldId id="797" r:id="rId143"/>
    <p:sldId id="798" r:id="rId144"/>
    <p:sldId id="800" r:id="rId145"/>
    <p:sldId id="801" r:id="rId146"/>
    <p:sldId id="802" r:id="rId147"/>
    <p:sldId id="803" r:id="rId148"/>
    <p:sldId id="806" r:id="rId149"/>
    <p:sldId id="804" r:id="rId150"/>
    <p:sldId id="805" r:id="rId151"/>
    <p:sldId id="807" r:id="rId152"/>
    <p:sldId id="808" r:id="rId153"/>
    <p:sldId id="809" r:id="rId154"/>
    <p:sldId id="810" r:id="rId155"/>
    <p:sldId id="811" r:id="rId156"/>
    <p:sldId id="812" r:id="rId157"/>
    <p:sldId id="813" r:id="rId158"/>
    <p:sldId id="315" r:id="rId159"/>
    <p:sldId id="312" r:id="rId160"/>
    <p:sldId id="318" r:id="rId161"/>
    <p:sldId id="472" r:id="rId162"/>
    <p:sldId id="473" r:id="rId163"/>
    <p:sldId id="474" r:id="rId164"/>
    <p:sldId id="480" r:id="rId165"/>
    <p:sldId id="259" r:id="rId166"/>
    <p:sldId id="260" r:id="rId167"/>
    <p:sldId id="261" r:id="rId16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80"/>
            <p14:sldId id="760"/>
            <p14:sldId id="762"/>
            <p14:sldId id="763"/>
            <p14:sldId id="764"/>
            <p14:sldId id="765"/>
          </p14:sldIdLst>
        </p14:section>
        <p14:section name="Oct. 14th" id="{091C0E57-7B2C-4781-8DAC-728793911965}">
          <p14:sldIdLst>
            <p14:sldId id="766"/>
            <p14:sldId id="767"/>
            <p14:sldId id="769"/>
            <p14:sldId id="770"/>
            <p14:sldId id="771"/>
            <p14:sldId id="772"/>
          </p14:sldIdLst>
        </p14:section>
        <p14:section name="Oct. 15th" id="{828D7C07-6DD0-44C9-98F8-756D10540F24}">
          <p14:sldIdLst>
            <p14:sldId id="773"/>
            <p14:sldId id="774"/>
            <p14:sldId id="776"/>
            <p14:sldId id="777"/>
            <p14:sldId id="778"/>
            <p14:sldId id="779"/>
          </p14:sldIdLst>
        </p14:section>
        <p14:section name="Oct. 20th" id="{6534D9B6-4DF1-4BC3-AE69-2EE7ABBEDD5C}">
          <p14:sldIdLst>
            <p14:sldId id="781"/>
            <p14:sldId id="787"/>
            <p14:sldId id="783"/>
            <p14:sldId id="784"/>
            <p14:sldId id="785"/>
            <p14:sldId id="786"/>
          </p14:sldIdLst>
        </p14:section>
        <p14:section name="Oct. 21th" id="{9D9F1313-41D8-42B8-907D-8E068C064BEA}">
          <p14:sldIdLst>
            <p14:sldId id="788"/>
            <p14:sldId id="790"/>
            <p14:sldId id="791"/>
            <p14:sldId id="792"/>
            <p14:sldId id="793"/>
          </p14:sldIdLst>
        </p14:section>
        <p14:section name="Oct. 22nd" id="{16B929C8-888E-4FB3-87FB-8C9FFEA9AD5D}">
          <p14:sldIdLst>
            <p14:sldId id="794"/>
            <p14:sldId id="799"/>
            <p14:sldId id="795"/>
            <p14:sldId id="796"/>
            <p14:sldId id="797"/>
            <p14:sldId id="798"/>
          </p14:sldIdLst>
        </p14:section>
        <p14:section name="Oct. 27th" id="{E13EDD9C-0942-4CE1-870F-8D6C018DFEF6}">
          <p14:sldIdLst>
            <p14:sldId id="800"/>
            <p14:sldId id="801"/>
            <p14:sldId id="802"/>
            <p14:sldId id="803"/>
            <p14:sldId id="806"/>
            <p14:sldId id="804"/>
            <p14:sldId id="805"/>
          </p14:sldIdLst>
        </p14:section>
        <p14:section name="Oct. 28th" id="{35F5C6BF-A860-4492-B189-F5F61AD3CB9E}">
          <p14:sldIdLst>
            <p14:sldId id="807"/>
            <p14:sldId id="808"/>
            <p14:sldId id="809"/>
            <p14:sldId id="810"/>
            <p14:sldId id="811"/>
            <p14:sldId id="812"/>
            <p14:sldId id="813"/>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2" autoAdjust="0"/>
    <p:restoredTop sz="96807" autoAdjust="0"/>
  </p:normalViewPr>
  <p:slideViewPr>
    <p:cSldViewPr>
      <p:cViewPr varScale="1">
        <p:scale>
          <a:sx n="123" d="100"/>
          <a:sy n="123" d="100"/>
        </p:scale>
        <p:origin x="504"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131</a:t>
            </a:fld>
            <a:endParaRPr lang="en-US"/>
          </a:p>
        </p:txBody>
      </p:sp>
    </p:spTree>
    <p:extLst>
      <p:ext uri="{BB962C8B-B14F-4D97-AF65-F5344CB8AC3E}">
        <p14:creationId xmlns:p14="http://schemas.microsoft.com/office/powerpoint/2010/main" val="1660771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136</a:t>
            </a:fld>
            <a:endParaRPr lang="en-US"/>
          </a:p>
        </p:txBody>
      </p:sp>
    </p:spTree>
    <p:extLst>
      <p:ext uri="{BB962C8B-B14F-4D97-AF65-F5344CB8AC3E}">
        <p14:creationId xmlns:p14="http://schemas.microsoft.com/office/powerpoint/2010/main" val="39111030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142</a:t>
            </a:fld>
            <a:endParaRPr lang="en-US"/>
          </a:p>
        </p:txBody>
      </p:sp>
    </p:spTree>
    <p:extLst>
      <p:ext uri="{BB962C8B-B14F-4D97-AF65-F5344CB8AC3E}">
        <p14:creationId xmlns:p14="http://schemas.microsoft.com/office/powerpoint/2010/main" val="1311022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149</a:t>
            </a:fld>
            <a:endParaRPr lang="en-US"/>
          </a:p>
        </p:txBody>
      </p:sp>
    </p:spTree>
    <p:extLst>
      <p:ext uri="{BB962C8B-B14F-4D97-AF65-F5344CB8AC3E}">
        <p14:creationId xmlns:p14="http://schemas.microsoft.com/office/powerpoint/2010/main" val="30900208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156</a:t>
            </a:fld>
            <a:endParaRPr lang="en-US"/>
          </a:p>
        </p:txBody>
      </p:sp>
    </p:spTree>
    <p:extLst>
      <p:ext uri="{BB962C8B-B14F-4D97-AF65-F5344CB8AC3E}">
        <p14:creationId xmlns:p14="http://schemas.microsoft.com/office/powerpoint/2010/main" val="38723892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165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166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167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802.11-20/1370r31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The%20existing%20comment%20resolution%20tutorial%20document%20developed%20by%20Adrian%20is%20here:%20https:/mentor.ieee.org/802.11/dcn/13/11-13-0230-03-0000-comment-resolution-tutorial.ppt%20."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2020-10-21</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74"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EDC3-11D3-4A7E-A237-29A2CB75D766}"/>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7747E46A-4AC5-4EF6-AAA0-98F222E1590C}"/>
              </a:ext>
            </a:extLst>
          </p:cNvPr>
          <p:cNvSpPr>
            <a:spLocks noGrp="1"/>
          </p:cNvSpPr>
          <p:nvPr>
            <p:ph idx="1"/>
          </p:nvPr>
        </p:nvSpPr>
        <p:spPr>
          <a:xfrm>
            <a:off x="1028700" y="1556792"/>
            <a:ext cx="10361084" cy="3349624"/>
          </a:xfrm>
        </p:spPr>
        <p:txBody>
          <a:bodyPr/>
          <a:lstStyle/>
          <a:p>
            <a:r>
              <a:rPr lang="en-US" dirty="0" err="1"/>
              <a:t>Strawpoll</a:t>
            </a:r>
            <a:r>
              <a:rPr lang="en-US" dirty="0"/>
              <a:t>:</a:t>
            </a:r>
          </a:p>
          <a:p>
            <a:r>
              <a:rPr lang="en-US" dirty="0"/>
              <a:t>Which of the two resolutions would you prefer:</a:t>
            </a:r>
          </a:p>
          <a:p>
            <a:r>
              <a:rPr lang="en-US" dirty="0"/>
              <a:t>Proposed resolution #1: Reject, </a:t>
            </a:r>
          </a:p>
          <a:p>
            <a:r>
              <a:rPr lang="en-US" b="0" dirty="0"/>
              <a:t>The requirement was specified based on substantial technical discussion in the past no technical material was presented to remove this requirement</a:t>
            </a:r>
            <a:r>
              <a:rPr lang="en-US" dirty="0"/>
              <a:t>.</a:t>
            </a:r>
          </a:p>
          <a:p>
            <a:endParaRPr lang="en-US" dirty="0"/>
          </a:p>
          <a:p>
            <a:r>
              <a:rPr lang="en-US" dirty="0"/>
              <a:t>Proposed resolution #2: Accept,</a:t>
            </a:r>
          </a:p>
          <a:p>
            <a:r>
              <a:rPr lang="en-US" b="0" dirty="0" err="1"/>
              <a:t>TGaz</a:t>
            </a:r>
            <a:r>
              <a:rPr lang="en-US" b="0" dirty="0"/>
              <a:t> editor remove P121 L11-12. </a:t>
            </a:r>
          </a:p>
          <a:p>
            <a:endParaRPr lang="en-US" b="0" dirty="0"/>
          </a:p>
          <a:p>
            <a:r>
              <a:rPr lang="en-US" b="0" dirty="0"/>
              <a:t>Results (1/2/A): not taken.</a:t>
            </a:r>
          </a:p>
        </p:txBody>
      </p:sp>
      <p:sp>
        <p:nvSpPr>
          <p:cNvPr id="4" name="Slide Number Placeholder 3">
            <a:extLst>
              <a:ext uri="{FF2B5EF4-FFF2-40B4-BE49-F238E27FC236}">
                <a16:creationId xmlns:a16="http://schemas.microsoft.com/office/drawing/2014/main" id="{F3B47245-E21E-48B6-A2AE-26608C67A51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03D2A4A8-B094-4D4B-AF25-351E397D8C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8A84DB0-63A5-4CB6-A7C6-5334E4EB1A9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6359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3238, 3239  as</a:t>
            </a:r>
            <a:r>
              <a:rPr lang="en-GB" b="0" dirty="0"/>
              <a:t> </a:t>
            </a:r>
            <a:r>
              <a:rPr lang="en-US" b="0" dirty="0"/>
              <a:t>depicted in document 11-20-1437r2</a:t>
            </a:r>
          </a:p>
          <a:p>
            <a:endParaRPr lang="en-US" b="0" dirty="0"/>
          </a:p>
          <a:p>
            <a:r>
              <a:rPr lang="en-US" b="0" dirty="0"/>
              <a:t>Results (Y/N/A): 14/0/1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302266001"/>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bl>
          </a:graphicData>
        </a:graphic>
      </p:graphicFrame>
      <p:sp>
        <p:nvSpPr>
          <p:cNvPr id="3" name="TextBox 2">
            <a:extLst>
              <a:ext uri="{FF2B5EF4-FFF2-40B4-BE49-F238E27FC236}">
                <a16:creationId xmlns:a16="http://schemas.microsoft.com/office/drawing/2014/main" id="{DC96C79C-F280-461D-A8FE-B8CD5A8A7480}"/>
              </a:ext>
            </a:extLst>
          </p:cNvPr>
          <p:cNvSpPr txBox="1"/>
          <p:nvPr/>
        </p:nvSpPr>
        <p:spPr>
          <a:xfrm>
            <a:off x="551384" y="4365104"/>
            <a:ext cx="10838400" cy="984885"/>
          </a:xfrm>
          <a:prstGeom prst="rect">
            <a:avLst/>
          </a:prstGeom>
          <a:noFill/>
        </p:spPr>
        <p:txBody>
          <a:bodyPr wrap="square" rtlCol="0">
            <a:spAutoFit/>
          </a:bodyPr>
          <a:lstStyle/>
          <a:p>
            <a:r>
              <a:rPr lang="en-US" sz="2000" dirty="0">
                <a:solidFill>
                  <a:schemeClr val="tx1"/>
                </a:solidFill>
              </a:rPr>
              <a:t>*</a:t>
            </a:r>
            <a:r>
              <a:rPr lang="en-US" sz="1800" dirty="0">
                <a:solidFill>
                  <a:schemeClr val="tx1"/>
                </a:solidFill>
              </a:rPr>
              <a:t>for guidelines and common practices of proper comment resolution refer to submission 11-13/230r3 Comment Resolution Tutorial (Adrian Stephen) available on mentor </a:t>
            </a:r>
            <a:r>
              <a:rPr lang="en-US" sz="1800" dirty="0">
                <a:solidFill>
                  <a:schemeClr val="tx1"/>
                </a:solidFill>
                <a:hlinkClick r:id="rId2">
                  <a:extLst>
                    <a:ext uri="{A12FA001-AC4F-418D-AE19-62706E023703}">
                      <ahyp:hlinkClr xmlns:ahyp="http://schemas.microsoft.com/office/drawing/2018/hyperlinkcolor" val="tx"/>
                    </a:ext>
                  </a:extLst>
                </a:hlinkClick>
              </a:rPr>
              <a:t>here</a:t>
            </a:r>
            <a:r>
              <a:rPr lang="en-US" sz="18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39736457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11-20-1590-00-00az-LB249-Some-DMG-CIDs-Part-II (Assaf Kasher) – as needed.</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11-20-1590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3178, 3644, 3645, 3646, 3649, 3652, 3653, 3206, 3207, 3510, 3562, 3478, 3209, 3939, 4000, 4001, 3919, 3532 as</a:t>
            </a:r>
            <a:r>
              <a:rPr lang="en-GB" b="0" dirty="0"/>
              <a:t> </a:t>
            </a:r>
            <a:r>
              <a:rPr lang="en-US" b="0" dirty="0"/>
              <a:t>depicted in document 11-20-1590r2.</a:t>
            </a:r>
          </a:p>
          <a:p>
            <a:endParaRPr lang="en-US" b="0" dirty="0"/>
          </a:p>
          <a:p>
            <a:r>
              <a:rPr lang="en-US" b="0" dirty="0"/>
              <a:t>Results (Y/N/A): 8/0/2</a:t>
            </a:r>
          </a:p>
          <a:p>
            <a:endParaRPr lang="en-US" b="0" dirty="0"/>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554405214"/>
              </p:ext>
            </p:extLst>
          </p:nvPr>
        </p:nvGraphicFramePr>
        <p:xfrm>
          <a:off x="442315" y="1628800"/>
          <a:ext cx="11305256" cy="2072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lb249-secure LTF and other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108725080"/>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11-20-1649 lb249-secure LTF and other CIDs (Girish Madpuwar) – 35min </a:t>
            </a:r>
          </a:p>
          <a:p>
            <a:pPr lvl="1" algn="just">
              <a:spcBef>
                <a:spcPct val="20000"/>
              </a:spcBef>
              <a:buFontTx/>
              <a:buChar char="•"/>
            </a:pPr>
            <a:r>
              <a:rPr lang="en-US" sz="1400" dirty="0"/>
              <a:t>11-20-1603 </a:t>
            </a:r>
            <a:r>
              <a:rPr lang="fr-FR" sz="1400" dirty="0"/>
              <a:t>comment resolution LB249 - CID 3236 (Christian Berger) – 20min (follow up </a:t>
            </a:r>
            <a:r>
              <a:rPr lang="en-US" sz="1400" dirty="0"/>
              <a:t>from</a:t>
            </a:r>
            <a:r>
              <a:rPr lang="fr-FR" sz="1400" dirty="0"/>
              <a:t> 11-20-1437) </a:t>
            </a:r>
            <a:endParaRPr lang="en-US" sz="1400" dirty="0"/>
          </a:p>
          <a:p>
            <a:pPr lvl="1" algn="just">
              <a:spcBef>
                <a:spcPct val="20000"/>
              </a:spcBef>
              <a:buFontTx/>
              <a:buChar char="•"/>
            </a:pPr>
            <a:r>
              <a:rPr lang="en-US" sz="1400" dirty="0"/>
              <a:t>11-20-1653/1555 LMR timestamps – part II (Erik Lindskog) – 40min </a:t>
            </a:r>
          </a:p>
          <a:p>
            <a:pPr lvl="1" algn="just">
              <a:spcBef>
                <a:spcPct val="20000"/>
              </a:spcBef>
              <a:buFontTx/>
              <a:buChar char="•"/>
            </a:pPr>
            <a:r>
              <a:rPr lang="en-US" altLang="en-US" sz="1400" b="0" dirty="0"/>
              <a:t>11-20-1654 </a:t>
            </a:r>
            <a:r>
              <a:rPr lang="en-US" sz="1400" dirty="0"/>
              <a:t>proposed resolutions to a few 11az LB249 CIDs (Qi Wang)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11-20-1603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 3236 as</a:t>
            </a:r>
            <a:r>
              <a:rPr lang="en-GB" b="0" dirty="0"/>
              <a:t> </a:t>
            </a:r>
            <a:r>
              <a:rPr lang="en-US" b="0" dirty="0"/>
              <a:t>depicted in document 11-20-1603r2</a:t>
            </a:r>
          </a:p>
          <a:p>
            <a:endParaRPr lang="en-US" b="0" dirty="0"/>
          </a:p>
          <a:p>
            <a:r>
              <a:rPr lang="en-US" b="0" dirty="0"/>
              <a:t>Results (Y/N/A): 12/0/0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74316287"/>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4120238"/>
                  </a:ext>
                </a:extLst>
              </a:tr>
              <a:tr h="0">
                <a:tc>
                  <a:txBody>
                    <a:bodyPr/>
                    <a:lstStyle/>
                    <a:p>
                      <a:r>
                        <a:rPr lang="en-US" sz="1400" dirty="0"/>
                        <a:t>11-20-1654</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a few 11az LB249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status (Roy Want) – 10min 11-20-1391</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11-20-1654 </a:t>
            </a:r>
            <a:r>
              <a:rPr lang="en-US" sz="1400" dirty="0"/>
              <a:t>proposed resolutions to a few 11az LB249 CIDs (Qi Wang) – 20min</a:t>
            </a:r>
          </a:p>
          <a:p>
            <a:pPr algn="just">
              <a:spcBef>
                <a:spcPct val="20000"/>
              </a:spcBef>
              <a:buFontTx/>
              <a:buChar char="•"/>
            </a:pPr>
            <a:r>
              <a:rPr lang="en-US" sz="1600" b="0" dirty="0"/>
              <a:t>Continue comment resolution for comments pending resolution (as time permits) – (Roy Want/Jonathan Segev)</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69239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11-20-1654</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3850, 3851, 3852  as</a:t>
            </a:r>
            <a:r>
              <a:rPr lang="en-GB" b="0" dirty="0"/>
              <a:t> </a:t>
            </a:r>
            <a:r>
              <a:rPr lang="en-US" b="0" dirty="0"/>
              <a:t>depicted in document 11-20-1654r1.</a:t>
            </a:r>
          </a:p>
          <a:p>
            <a:endParaRPr lang="en-US" b="0" dirty="0"/>
          </a:p>
          <a:p>
            <a:r>
              <a:rPr lang="en-US" b="0" dirty="0"/>
              <a:t>Results (Y/N/A): 8/0/2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029193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144595112"/>
              </p:ext>
            </p:extLst>
          </p:nvPr>
        </p:nvGraphicFramePr>
        <p:xfrm>
          <a:off x="442315" y="1628800"/>
          <a:ext cx="11305256" cy="124961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11-20-xxx?</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110135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732680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4535715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7271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11-20-1684 Comment Resolution LB249 – CID 3772 (Christian Berger) – 15min </a:t>
            </a:r>
            <a:endParaRPr lang="en-US" sz="140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1489474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090844436"/>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11-20-1683</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bl>
          </a:graphicData>
        </a:graphic>
      </p:graphicFrame>
    </p:spTree>
    <p:extLst>
      <p:ext uri="{BB962C8B-B14F-4D97-AF65-F5344CB8AC3E}">
        <p14:creationId xmlns:p14="http://schemas.microsoft.com/office/powerpoint/2010/main" val="12610723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64581315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22417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566380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22</a:t>
            </a:r>
            <a:r>
              <a:rPr lang="en-US" altLang="en-US" baseline="30000" dirty="0">
                <a:solidFill>
                  <a:schemeClr val="tx2"/>
                </a:solidFill>
              </a:rPr>
              <a:t>nd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11-20-1391 LB249 CR status (Roy) – 5min</a:t>
            </a:r>
          </a:p>
          <a:p>
            <a:pPr algn="just">
              <a:spcBef>
                <a:spcPct val="20000"/>
              </a:spcBef>
              <a:buFontTx/>
              <a:buChar char="•"/>
            </a:pPr>
            <a:r>
              <a:rPr lang="en-US" sz="1600" b="0" dirty="0"/>
              <a:t>Continue comment resolution for comments pending resolution 11-20-1683 (1hr) – (Roy Want/Jonathan Segev)</a:t>
            </a:r>
          </a:p>
          <a:p>
            <a:pPr algn="just">
              <a:spcBef>
                <a:spcPct val="20000"/>
              </a:spcBef>
              <a:buFontTx/>
              <a:buChar char="•"/>
            </a:pPr>
            <a:r>
              <a:rPr lang="en-US" sz="1600" b="0" dirty="0"/>
              <a:t>Review submissions:</a:t>
            </a:r>
          </a:p>
          <a:p>
            <a:pPr lvl="1" algn="just">
              <a:spcBef>
                <a:spcPct val="20000"/>
              </a:spcBef>
              <a:buFontTx/>
              <a:buChar char="•"/>
            </a:pPr>
            <a:r>
              <a:rPr lang="en-US" sz="1400" dirty="0"/>
              <a:t>11-20-1556 LMR timestamp clock and reporting (Erik Lindskog) – as time permits. </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867000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11-20-1683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3006, 3007, 3899, 3990, 4012, 3264, 3265, 3317, 3320, 3321, 3322, 3455, 3456 (13 CIDs total) as</a:t>
            </a:r>
            <a:r>
              <a:rPr lang="en-GB" b="0" dirty="0"/>
              <a:t> </a:t>
            </a:r>
            <a:r>
              <a:rPr lang="en-US" b="0" dirty="0"/>
              <a:t>depicted in document 11-20-1683r3.</a:t>
            </a:r>
          </a:p>
          <a:p>
            <a:endParaRPr lang="en-US" b="0" dirty="0"/>
          </a:p>
          <a:p>
            <a:r>
              <a:rPr lang="en-US" b="0" dirty="0"/>
              <a:t>Results (Y/N/A): 11/0/0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48570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286181370"/>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p>
                  </a:txBody>
                  <a:tcPr marT="45712" marB="45712"/>
                </a:tc>
                <a:tc>
                  <a:txBody>
                    <a:bodyPr/>
                    <a:lstStyle/>
                    <a:p>
                      <a:endParaRPr lang="en-US" sz="1400" dirty="0"/>
                    </a:p>
                  </a:txBody>
                  <a:tcPr marT="45712" marB="45712"/>
                </a:tc>
                <a:extLst>
                  <a:ext uri="{0D108BD9-81ED-4DB2-BD59-A6C34878D82A}">
                    <a16:rowId xmlns:a16="http://schemas.microsoft.com/office/drawing/2014/main" val="685580322"/>
                  </a:ext>
                </a:extLst>
              </a:tr>
            </a:tbl>
          </a:graphicData>
        </a:graphic>
      </p:graphicFrame>
    </p:spTree>
    <p:extLst>
      <p:ext uri="{BB962C8B-B14F-4D97-AF65-F5344CB8AC3E}">
        <p14:creationId xmlns:p14="http://schemas.microsoft.com/office/powerpoint/2010/main" val="3027910450"/>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31703107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1561456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0784826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11-20-1391 LB249 CR status (Roy) – 10min</a:t>
            </a:r>
          </a:p>
          <a:p>
            <a:pPr algn="just">
              <a:spcBef>
                <a:spcPct val="20000"/>
              </a:spcBef>
              <a:buFontTx/>
              <a:buChar char="•"/>
            </a:pPr>
            <a:r>
              <a:rPr lang="en-US" sz="1600" b="0" dirty="0"/>
              <a:t>Review submissions:</a:t>
            </a:r>
          </a:p>
          <a:p>
            <a:pPr lvl="1" algn="just">
              <a:spcBef>
                <a:spcPct val="20000"/>
              </a:spcBef>
              <a:buFontTx/>
              <a:buChar char="•"/>
            </a:pPr>
            <a:r>
              <a:rPr lang="en-US" sz="1400" dirty="0"/>
              <a:t>11-20-1556 LMR timestamp clock and reporting (Erik Lindskog) – 15min (if available)</a:t>
            </a:r>
          </a:p>
          <a:p>
            <a:pPr lvl="1" algn="just">
              <a:spcBef>
                <a:spcPct val="20000"/>
              </a:spcBef>
              <a:buFontTx/>
              <a:buChar char="•"/>
            </a:pPr>
            <a:r>
              <a:rPr lang="en-US" sz="1400" dirty="0"/>
              <a:t> 11-20-1666 </a:t>
            </a:r>
            <a:r>
              <a:rPr lang="en-US" sz="1400" dirty="0" err="1"/>
              <a:t>Misc</a:t>
            </a:r>
            <a:r>
              <a:rPr lang="en-US" sz="1400" dirty="0"/>
              <a:t> CIDs clause 9 and 11 (Dibakar Das) – 45min</a:t>
            </a:r>
          </a:p>
          <a:p>
            <a:pPr lvl="1" algn="just">
              <a:spcBef>
                <a:spcPct val="20000"/>
              </a:spcBef>
              <a:buFontTx/>
              <a:buChar char="•"/>
            </a:pPr>
            <a:r>
              <a:rPr lang="en-US" altLang="en-US" sz="1400" dirty="0"/>
              <a:t>11-20-1684 Comment Resolution LB249 – CID 3772 (Christian Berger) – 30min.</a:t>
            </a:r>
          </a:p>
          <a:p>
            <a:pPr lvl="1" algn="just">
              <a:spcBef>
                <a:spcPct val="20000"/>
              </a:spcBef>
              <a:buFontTx/>
              <a:buChar char="•"/>
            </a:pPr>
            <a:r>
              <a:rPr lang="en-US" altLang="en-US" sz="1400" dirty="0"/>
              <a:t>11-20-1687 </a:t>
            </a:r>
            <a:r>
              <a:rPr lang="en-US" sz="1400" dirty="0"/>
              <a:t>LB249 CR some DMG CIDs part 3 (Assaf Kasher) – as time permits. </a:t>
            </a:r>
            <a:endParaRPr lang="en-US" altLang="en-US" sz="140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2 min (special order)</a:t>
            </a:r>
          </a:p>
          <a:p>
            <a:pPr algn="just">
              <a:spcBef>
                <a:spcPct val="20000"/>
              </a:spcBef>
              <a:buFontTx/>
              <a:buChar char="•"/>
            </a:pPr>
            <a:r>
              <a:rPr lang="en-US" sz="1600" b="0" dirty="0"/>
              <a:t>Plans for the IEEE Electronic Meeting week – 1min.</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250821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11-20-1666</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3606, 3607, 3616, 3620,  3886, 3700 (CIDs total) as</a:t>
            </a:r>
            <a:r>
              <a:rPr lang="en-GB" b="0" dirty="0"/>
              <a:t> </a:t>
            </a:r>
            <a:r>
              <a:rPr lang="en-US" b="0" dirty="0"/>
              <a:t>depicted in document 11-20-1666r?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4857762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1644158648"/>
              </p:ext>
            </p:extLst>
          </p:nvPr>
        </p:nvGraphicFramePr>
        <p:xfrm>
          <a:off x="442315" y="1628800"/>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 – for completion.</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r h="0">
                <a:tc>
                  <a:txBody>
                    <a:bodyPr/>
                    <a:lstStyle/>
                    <a:p>
                      <a:r>
                        <a:rPr lang="en-US" sz="1400" dirty="0"/>
                        <a:t>11-20-1717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More passive TB Ranging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68558032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DCN 11-20-1653 - LMR timestamps - Part II</a:t>
                      </a:r>
                    </a:p>
                  </a:txBody>
                  <a:tcPr marT="45712" marB="45712"/>
                </a:tc>
                <a:tc>
                  <a:txBody>
                    <a:bodyPr/>
                    <a:lstStyle/>
                    <a:p>
                      <a:r>
                        <a:rPr lang="en-US" sz="1400" dirty="0"/>
                        <a:t>CR  - for completion.</a:t>
                      </a:r>
                    </a:p>
                  </a:txBody>
                  <a:tcPr marT="45712" marB="45712"/>
                </a:tc>
                <a:extLst>
                  <a:ext uri="{0D108BD9-81ED-4DB2-BD59-A6C34878D82A}">
                    <a16:rowId xmlns:a16="http://schemas.microsoft.com/office/drawing/2014/main" val="2203926013"/>
                  </a:ext>
                </a:extLst>
              </a:tr>
              <a:tr h="0">
                <a:tc>
                  <a:txBody>
                    <a:bodyPr/>
                    <a:lstStyle/>
                    <a:p>
                      <a:r>
                        <a:rPr lang="en-US" sz="1400" dirty="0"/>
                        <a:t>11-20-1718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 Additional PHY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358298948"/>
                  </a:ext>
                </a:extLst>
              </a:tr>
            </a:tbl>
          </a:graphicData>
        </a:graphic>
      </p:graphicFrame>
    </p:spTree>
    <p:extLst>
      <p:ext uri="{BB962C8B-B14F-4D97-AF65-F5344CB8AC3E}">
        <p14:creationId xmlns:p14="http://schemas.microsoft.com/office/powerpoint/2010/main" val="201259504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96228273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err="1"/>
              <a:t>TGaz</a:t>
            </a:r>
            <a:r>
              <a:rPr lang="en-US" dirty="0"/>
              <a:t> during the IEEE Electronic Meeting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US" altLang="en-US" sz="1800" b="0" kern="0" dirty="0"/>
              <a:t>Targets for the week:</a:t>
            </a:r>
          </a:p>
          <a:p>
            <a:pPr marL="685800" lvl="1">
              <a:buFont typeface="Arial" panose="020B0604020202020204" pitchFamily="34" charset="0"/>
              <a:buChar char="•"/>
            </a:pPr>
            <a:r>
              <a:rPr lang="en-US" altLang="en-US" sz="1600" kern="0" dirty="0"/>
              <a:t>Complete LB249 comment resolution and initiate a new recirculation ballot.</a:t>
            </a:r>
          </a:p>
          <a:p>
            <a:pPr marL="400050" lvl="1" indent="0"/>
            <a:endParaRPr lang="en-US" altLang="en-US" sz="1600" b="0" kern="0" dirty="0"/>
          </a:p>
          <a:p>
            <a:pPr marL="285750" indent="-285750">
              <a:buFont typeface="Arial" panose="020B0604020202020204" pitchFamily="34" charset="0"/>
              <a:buChar char="•"/>
            </a:pPr>
            <a:r>
              <a:rPr lang="en-US" altLang="en-US" sz="1800" b="0" kern="0" dirty="0"/>
              <a:t>5 meeting slots 2hrs each: </a:t>
            </a:r>
          </a:p>
          <a:p>
            <a:pPr marL="685800" lvl="1">
              <a:buFont typeface="Arial" panose="020B0604020202020204" pitchFamily="34" charset="0"/>
              <a:buChar char="•"/>
            </a:pPr>
            <a:r>
              <a:rPr lang="en-US" altLang="en-US" sz="1600" b="0" kern="0" dirty="0"/>
              <a:t>Tue. Nov. 3</a:t>
            </a:r>
            <a:r>
              <a:rPr lang="en-US" altLang="en-US" sz="1600" b="0" kern="0" baseline="30000" dirty="0"/>
              <a:t>rd</a:t>
            </a:r>
            <a:r>
              <a:rPr lang="en-US" altLang="en-US" sz="1600" b="0" kern="0" dirty="0"/>
              <a:t> single slot.</a:t>
            </a:r>
          </a:p>
          <a:p>
            <a:pPr marL="685800" lvl="1">
              <a:buFont typeface="Arial" panose="020B0604020202020204" pitchFamily="34" charset="0"/>
              <a:buChar char="•"/>
            </a:pPr>
            <a:r>
              <a:rPr lang="en-US" altLang="en-US" sz="1600" b="0" kern="0" dirty="0"/>
              <a:t>Wed. Nov. 4</a:t>
            </a:r>
            <a:r>
              <a:rPr lang="en-US" altLang="en-US" sz="1600" b="0" kern="0" baseline="30000" dirty="0"/>
              <a:t>th</a:t>
            </a:r>
            <a:r>
              <a:rPr lang="en-US" altLang="en-US" sz="1600" b="0" kern="0" dirty="0"/>
              <a:t> two meeting slots. </a:t>
            </a:r>
          </a:p>
          <a:p>
            <a:pPr marL="685800" lvl="1">
              <a:buFont typeface="Arial" panose="020B0604020202020204" pitchFamily="34" charset="0"/>
              <a:buChar char="•"/>
            </a:pPr>
            <a:r>
              <a:rPr lang="en-US" altLang="en-US" sz="1600" b="0" kern="0" dirty="0"/>
              <a:t>Thu. Nov. 5</a:t>
            </a:r>
            <a:r>
              <a:rPr lang="en-US" altLang="en-US" sz="1600" b="0" kern="0" baseline="30000" dirty="0"/>
              <a:t>th</a:t>
            </a:r>
            <a:r>
              <a:rPr lang="en-US" altLang="en-US" sz="1600" b="0" kern="0" dirty="0"/>
              <a:t> two meeting slots</a:t>
            </a:r>
          </a:p>
          <a:p>
            <a:pPr marL="685800" lvl="1">
              <a:buFont typeface="Arial" panose="020B0604020202020204" pitchFamily="34" charset="0"/>
              <a:buChar char="•"/>
            </a:pPr>
            <a:r>
              <a:rPr lang="en-US" altLang="en-US" sz="1600" b="0" kern="0" dirty="0"/>
              <a:t>Mon. Nov. 9</a:t>
            </a:r>
            <a:r>
              <a:rPr lang="en-US" altLang="en-US" sz="1600" b="0" kern="0" baseline="30000" dirty="0"/>
              <a:t>th</a:t>
            </a:r>
            <a:r>
              <a:rPr lang="en-US" altLang="en-US" sz="1600" b="0" kern="0" dirty="0"/>
              <a:t> single meeting slot.</a:t>
            </a:r>
          </a:p>
          <a:p>
            <a:pPr marL="285750">
              <a:buFont typeface="Arial" panose="020B0604020202020204" pitchFamily="34" charset="0"/>
              <a:buChar char="•"/>
            </a:pPr>
            <a:r>
              <a:rPr lang="en-US" altLang="en-US" sz="2000" b="0" kern="0" dirty="0"/>
              <a:t>If you are planning a submission and would like to allocate agenda time, please indicate so early:</a:t>
            </a:r>
          </a:p>
          <a:p>
            <a:pPr marL="685800" lvl="1">
              <a:buFont typeface="Arial" panose="020B0604020202020204" pitchFamily="34" charset="0"/>
              <a:buChar char="•"/>
            </a:pPr>
            <a:r>
              <a:rPr lang="en-US" altLang="en-US" sz="1600" kern="0" dirty="0"/>
              <a:t>Priority likely given to those submissions.</a:t>
            </a:r>
          </a:p>
          <a:p>
            <a:pPr marL="0" indent="0"/>
            <a:endParaRPr lang="en-US" altLang="en-US" sz="1800" b="0" kern="0" dirty="0"/>
          </a:p>
          <a:p>
            <a:pPr marL="0" indent="0"/>
            <a:endParaRPr lang="en-US" altLang="en-US" sz="1800" b="0" kern="0" dirty="0"/>
          </a:p>
          <a:p>
            <a:pPr marL="0" indent="0"/>
            <a:endParaRPr lang="en-US" altLang="en-US" sz="1800" b="0" kern="0" dirty="0"/>
          </a:p>
        </p:txBody>
      </p:sp>
    </p:spTree>
    <p:extLst>
      <p:ext uri="{BB962C8B-B14F-4D97-AF65-F5344CB8AC3E}">
        <p14:creationId xmlns:p14="http://schemas.microsoft.com/office/powerpoint/2010/main" val="209886041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00043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52303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28</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Review submissions:</a:t>
            </a:r>
          </a:p>
          <a:p>
            <a:pPr lvl="1" algn="just">
              <a:spcBef>
                <a:spcPct val="20000"/>
              </a:spcBef>
              <a:buFontTx/>
              <a:buChar char="•"/>
            </a:pPr>
            <a:r>
              <a:rPr lang="en-US" sz="1400" dirty="0"/>
              <a:t> 11-20-1666 </a:t>
            </a:r>
            <a:r>
              <a:rPr lang="en-US" sz="1400" dirty="0" err="1"/>
              <a:t>Misc</a:t>
            </a:r>
            <a:r>
              <a:rPr lang="en-US" sz="1400" dirty="0"/>
              <a:t> CIDs clause 9 and 11 (Dibakar Das) – for SP (15min)</a:t>
            </a:r>
          </a:p>
          <a:p>
            <a:pPr lvl="1" algn="just">
              <a:spcBef>
                <a:spcPct val="20000"/>
              </a:spcBef>
              <a:buFontTx/>
              <a:buChar char="•"/>
            </a:pPr>
            <a:r>
              <a:rPr lang="en-US" sz="1400" dirty="0"/>
              <a:t>11-20-1556 LMR timestamp clock and reporting (Erik Lindskog) – 15min </a:t>
            </a:r>
          </a:p>
          <a:p>
            <a:pPr lvl="1" algn="just">
              <a:spcBef>
                <a:spcPct val="20000"/>
              </a:spcBef>
              <a:buFontTx/>
              <a:buChar char="•"/>
            </a:pPr>
            <a:r>
              <a:rPr lang="en-US" altLang="en-US" sz="1400" dirty="0"/>
              <a:t>11-20-1684 Comment Resolution LB249 – CID 3772 (Christian Berger) – 30min.</a:t>
            </a:r>
          </a:p>
          <a:p>
            <a:pPr lvl="1" algn="just">
              <a:spcBef>
                <a:spcPct val="20000"/>
              </a:spcBef>
              <a:buFontTx/>
              <a:buChar char="•"/>
            </a:pPr>
            <a:r>
              <a:rPr lang="en-US" altLang="en-US" sz="1400" dirty="0"/>
              <a:t>11-20-1687 </a:t>
            </a:r>
            <a:r>
              <a:rPr lang="en-US" sz="1400" dirty="0"/>
              <a:t>LB249 CR some DMG CIDs part 3 (Assaf Kasher) – as time permits. </a:t>
            </a:r>
            <a:endParaRPr lang="en-US" altLang="en-US" sz="140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2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3672802"/>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11-20-1666</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3606, 3607, 3616, 3620,  3886, 3700 (CIDs total) as</a:t>
            </a:r>
            <a:r>
              <a:rPr lang="en-GB" b="0" dirty="0"/>
              <a:t> </a:t>
            </a:r>
            <a:r>
              <a:rPr lang="en-US" b="0" dirty="0"/>
              <a:t>depicted in document 11-20-1666r?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5424365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 – for completion.</a:t>
                      </a:r>
                    </a:p>
                  </a:txBody>
                  <a:tcPr marT="45712" marB="45712"/>
                </a:tc>
                <a:extLst>
                  <a:ext uri="{0D108BD9-81ED-4DB2-BD59-A6C34878D82A}">
                    <a16:rowId xmlns:a16="http://schemas.microsoft.com/office/drawing/2014/main" val="2331891055"/>
                  </a:ext>
                </a:extLst>
              </a:tr>
              <a:tr h="0">
                <a:tc>
                  <a:txBody>
                    <a:bodyPr/>
                    <a:lstStyle/>
                    <a:p>
                      <a:r>
                        <a:rPr lang="en-US" altLang="en-US" sz="1400" b="0" dirty="0"/>
                        <a:t>11-20-1684</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0" dirty="0"/>
                        <a:t>Comment Resolution LB249 – CID 3772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413748533"/>
                  </a:ext>
                </a:extLst>
              </a:tr>
              <a:tr h="0">
                <a:tc>
                  <a:txBody>
                    <a:bodyPr/>
                    <a:lstStyle/>
                    <a:p>
                      <a:r>
                        <a:rPr lang="en-US" sz="1400" dirty="0"/>
                        <a:t>11-20-1687</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CR some DMG CIDs part 3</a:t>
                      </a:r>
                    </a:p>
                  </a:txBody>
                  <a:tcPr marT="45712" marB="45712"/>
                </a:tc>
                <a:tc>
                  <a:txBody>
                    <a:bodyPr/>
                    <a:lstStyle/>
                    <a:p>
                      <a:r>
                        <a:rPr lang="en-US" sz="1400" dirty="0"/>
                        <a:t>CR</a:t>
                      </a:r>
                    </a:p>
                  </a:txBody>
                  <a:tcPr marT="45712" marB="45712"/>
                </a:tc>
                <a:extLst>
                  <a:ext uri="{0D108BD9-81ED-4DB2-BD59-A6C34878D82A}">
                    <a16:rowId xmlns:a16="http://schemas.microsoft.com/office/drawing/2014/main" val="3413999051"/>
                  </a:ext>
                </a:extLst>
              </a:tr>
              <a:tr h="0">
                <a:tc>
                  <a:txBody>
                    <a:bodyPr/>
                    <a:lstStyle/>
                    <a:p>
                      <a:r>
                        <a:rPr lang="en-US" sz="1400" dirty="0"/>
                        <a:t>11-20-1717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More passive TB Ranging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68558032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DCN 11-20-1653 - LMR timestamps - Part II</a:t>
                      </a:r>
                    </a:p>
                  </a:txBody>
                  <a:tcPr marT="45712" marB="45712"/>
                </a:tc>
                <a:tc>
                  <a:txBody>
                    <a:bodyPr/>
                    <a:lstStyle/>
                    <a:p>
                      <a:r>
                        <a:rPr lang="en-US" sz="1400" dirty="0"/>
                        <a:t>CR  - for completion.</a:t>
                      </a:r>
                    </a:p>
                  </a:txBody>
                  <a:tcPr marT="45712" marB="45712"/>
                </a:tc>
                <a:extLst>
                  <a:ext uri="{0D108BD9-81ED-4DB2-BD59-A6C34878D82A}">
                    <a16:rowId xmlns:a16="http://schemas.microsoft.com/office/drawing/2014/main" val="2203926013"/>
                  </a:ext>
                </a:extLst>
              </a:tr>
              <a:tr h="0">
                <a:tc>
                  <a:txBody>
                    <a:bodyPr/>
                    <a:lstStyle/>
                    <a:p>
                      <a:r>
                        <a:rPr lang="en-US" sz="1400" dirty="0"/>
                        <a:t>11-20-1718</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 Additional PHY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358298948"/>
                  </a:ext>
                </a:extLst>
              </a:tr>
            </a:tbl>
          </a:graphicData>
        </a:graphic>
      </p:graphicFrame>
    </p:spTree>
    <p:extLst>
      <p:ext uri="{BB962C8B-B14F-4D97-AF65-F5344CB8AC3E}">
        <p14:creationId xmlns:p14="http://schemas.microsoft.com/office/powerpoint/2010/main" val="56168615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telecons</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29</a:t>
            </a:r>
            <a:r>
              <a:rPr lang="en-US" altLang="en-US" sz="1600" b="0" kern="0" baseline="30000" dirty="0"/>
              <a:t>th</a:t>
            </a:r>
            <a:r>
              <a:rPr lang="en-US" altLang="en-US" sz="1600" b="0" kern="0" dirty="0"/>
              <a:t> 	(Thu.),  	10:00 ET – 12:00 ET extended (joint </a:t>
            </a:r>
            <a:r>
              <a:rPr lang="en-US" altLang="en-US" sz="1600" b="0" kern="0" dirty="0" err="1"/>
              <a:t>TGaz</a:t>
            </a:r>
            <a:r>
              <a:rPr lang="en-US" altLang="en-US" sz="1600" b="0" kern="0" dirty="0"/>
              <a:t> plenary/technical) </a:t>
            </a:r>
          </a:p>
          <a:p>
            <a:pPr marL="0" indent="0"/>
            <a:r>
              <a:rPr lang="en-US" altLang="en-US" sz="1600" b="0" kern="0" dirty="0"/>
              <a:t>•	Nov. 3</a:t>
            </a:r>
            <a:r>
              <a:rPr lang="en-US" altLang="en-US" sz="1600" b="0" kern="0" baseline="30000" dirty="0"/>
              <a:t>rd</a:t>
            </a:r>
            <a:r>
              <a:rPr lang="en-US" altLang="en-US" sz="1600" b="0" kern="0" dirty="0"/>
              <a:t> 	(Tue.),  	13:30 ET – 15:30 ET </a:t>
            </a:r>
            <a:r>
              <a:rPr lang="en-US" altLang="en-US" sz="1600" b="0" kern="0" baseline="30000" dirty="0"/>
              <a:t>+</a:t>
            </a:r>
            <a:endParaRPr lang="en-US" altLang="en-US" sz="1600" b="0" kern="0" dirty="0"/>
          </a:p>
          <a:p>
            <a:pPr marL="0" indent="0"/>
            <a:r>
              <a:rPr lang="en-US" altLang="en-US" sz="1600" b="0" kern="0" dirty="0"/>
              <a:t>•	Nov. 4</a:t>
            </a:r>
            <a:r>
              <a:rPr lang="en-US" altLang="en-US" sz="1600" b="0" kern="0" baseline="30000" dirty="0"/>
              <a:t>th</a:t>
            </a:r>
            <a:r>
              <a:rPr lang="en-US" altLang="en-US" sz="1600" b="0" kern="0" dirty="0"/>
              <a:t> 	(Wed.),  	11:15 ET – 13:15 ET </a:t>
            </a:r>
            <a:r>
              <a:rPr lang="en-US" altLang="en-US" sz="1600" b="0" kern="0" baseline="30000" dirty="0"/>
              <a:t>+</a:t>
            </a:r>
            <a:endParaRPr lang="en-US" altLang="en-US" sz="1600" b="0" kern="0" dirty="0"/>
          </a:p>
          <a:p>
            <a:pPr marL="0" indent="0"/>
            <a:r>
              <a:rPr lang="en-US" altLang="en-US" sz="1600" b="0" kern="0" dirty="0"/>
              <a:t>•	Nov. 4</a:t>
            </a:r>
            <a:r>
              <a:rPr lang="en-US" altLang="en-US" sz="1600" b="0" kern="0" baseline="30000" dirty="0"/>
              <a:t>th</a:t>
            </a:r>
            <a:r>
              <a:rPr lang="en-US" altLang="en-US" sz="1600" b="0" kern="0" dirty="0"/>
              <a:t> 	(Wed.),  	13:30 ET – 15:30 ET </a:t>
            </a:r>
            <a:r>
              <a:rPr lang="en-US" altLang="en-US" sz="1600" b="0" kern="0" baseline="30000" dirty="0"/>
              <a:t>+</a:t>
            </a:r>
            <a:endParaRPr lang="en-US" altLang="en-US" sz="1600" b="0" kern="0" dirty="0"/>
          </a:p>
          <a:p>
            <a:pPr marL="0" indent="0"/>
            <a:r>
              <a:rPr lang="en-US" altLang="en-US" sz="1600" b="0" kern="0" dirty="0"/>
              <a:t>•	Nov. 5</a:t>
            </a:r>
            <a:r>
              <a:rPr lang="en-US" altLang="en-US" sz="1600" b="0" kern="0" baseline="30000" dirty="0"/>
              <a:t>th</a:t>
            </a:r>
            <a:r>
              <a:rPr lang="en-US" altLang="en-US" sz="1600" b="0" kern="0" dirty="0"/>
              <a:t> 	(Wed.),  	13:30 ET – 15:30 ET </a:t>
            </a:r>
            <a:r>
              <a:rPr lang="en-US" altLang="en-US" sz="1600" b="0" kern="0" baseline="30000" dirty="0"/>
              <a:t>+</a:t>
            </a:r>
            <a:endParaRPr lang="en-US" altLang="en-US" sz="1600" b="0" kern="0" dirty="0"/>
          </a:p>
          <a:p>
            <a:pPr marL="0" indent="0"/>
            <a:r>
              <a:rPr lang="en-US" altLang="en-US" sz="1600" b="0" kern="0" dirty="0"/>
              <a:t>•	Nov. 9</a:t>
            </a:r>
            <a:r>
              <a:rPr lang="en-US" altLang="en-US" sz="1600" b="0" kern="0" baseline="30000" dirty="0"/>
              <a:t>th</a:t>
            </a:r>
            <a:r>
              <a:rPr lang="en-US" altLang="en-US" sz="1600" b="0" kern="0" dirty="0"/>
              <a:t> 	(Wed.),  	13:30 ET – 15:30 ET </a:t>
            </a:r>
            <a:r>
              <a:rPr lang="en-US" altLang="en-US" sz="1600" b="0" kern="0" baseline="30000" dirty="0"/>
              <a:t>+</a:t>
            </a:r>
            <a:endParaRPr lang="en-US" altLang="en-US" sz="1600" b="0" kern="0" dirty="0"/>
          </a:p>
          <a:p>
            <a:pPr marL="0" indent="0"/>
            <a:r>
              <a:rPr lang="en-US" altLang="en-US" sz="1600" b="0" kern="0" dirty="0"/>
              <a:t>•	Nov. 18</a:t>
            </a:r>
            <a:r>
              <a:rPr lang="en-US" altLang="en-US" sz="1600" b="0" kern="0" baseline="30000" dirty="0"/>
              <a:t>th</a:t>
            </a:r>
            <a:r>
              <a:rPr lang="en-US" altLang="en-US" sz="1600" b="0" kern="0" dirty="0"/>
              <a:t>  	(Wed.),  	13:00 ET – 15:00 ET</a:t>
            </a:r>
            <a:r>
              <a:rPr lang="en-US" altLang="en-US" sz="1400" b="0" kern="0" dirty="0"/>
              <a:t>*</a:t>
            </a:r>
            <a:endParaRPr lang="en-US" altLang="en-US" sz="1600" b="0" kern="0" dirty="0"/>
          </a:p>
          <a:p>
            <a:pPr marL="0" indent="0"/>
            <a:r>
              <a:rPr lang="en-US" altLang="en-US" sz="1600" b="0" kern="0" dirty="0"/>
              <a:t>+ - IEEE Electronic Meeting week.</a:t>
            </a:r>
          </a:p>
          <a:p>
            <a:pPr marL="0" indent="0"/>
            <a:r>
              <a:rPr lang="en-US" altLang="en-US" sz="1600" b="0" kern="0" dirty="0"/>
              <a:t>* - Newly announced.</a:t>
            </a:r>
          </a:p>
        </p:txBody>
      </p:sp>
    </p:spTree>
    <p:extLst>
      <p:ext uri="{BB962C8B-B14F-4D97-AF65-F5344CB8AC3E}">
        <p14:creationId xmlns:p14="http://schemas.microsoft.com/office/powerpoint/2010/main" val="58659413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err="1"/>
              <a:t>TGaz</a:t>
            </a:r>
            <a:r>
              <a:rPr lang="en-US" dirty="0"/>
              <a:t> during the IEEE Electronic Meeting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buFont typeface="Arial" panose="020B0604020202020204" pitchFamily="34" charset="0"/>
              <a:buChar char="•"/>
            </a:pPr>
            <a:r>
              <a:rPr lang="en-US" altLang="en-US" sz="1800" b="0" kern="0" dirty="0"/>
              <a:t>Targets for the week:</a:t>
            </a:r>
          </a:p>
          <a:p>
            <a:pPr marL="685800" lvl="1">
              <a:buFont typeface="Arial" panose="020B0604020202020204" pitchFamily="34" charset="0"/>
              <a:buChar char="•"/>
            </a:pPr>
            <a:r>
              <a:rPr lang="en-US" altLang="en-US" sz="1600" kern="0" dirty="0"/>
              <a:t>Complete LB249 comment resolution and initiate a new recirculation ballot.</a:t>
            </a:r>
          </a:p>
          <a:p>
            <a:pPr marL="400050" lvl="1" indent="0"/>
            <a:endParaRPr lang="en-US" altLang="en-US" sz="1600" b="0" kern="0" dirty="0"/>
          </a:p>
          <a:p>
            <a:pPr marL="285750" indent="-285750">
              <a:buFont typeface="Arial" panose="020B0604020202020204" pitchFamily="34" charset="0"/>
              <a:buChar char="•"/>
            </a:pPr>
            <a:r>
              <a:rPr lang="en-US" altLang="en-US" sz="1800" b="0" kern="0" dirty="0"/>
              <a:t>5 meeting slots 2hrs each: </a:t>
            </a:r>
          </a:p>
          <a:p>
            <a:pPr marL="685800" lvl="1">
              <a:buFont typeface="Arial" panose="020B0604020202020204" pitchFamily="34" charset="0"/>
              <a:buChar char="•"/>
            </a:pPr>
            <a:r>
              <a:rPr lang="en-US" altLang="en-US" sz="1600" b="0" kern="0" dirty="0"/>
              <a:t>Tue. Nov. 3</a:t>
            </a:r>
            <a:r>
              <a:rPr lang="en-US" altLang="en-US" sz="1600" b="0" kern="0" baseline="30000" dirty="0"/>
              <a:t>rd</a:t>
            </a:r>
            <a:r>
              <a:rPr lang="en-US" altLang="en-US" sz="1600" b="0" kern="0" dirty="0"/>
              <a:t> single slot.</a:t>
            </a:r>
          </a:p>
          <a:p>
            <a:pPr marL="685800" lvl="1">
              <a:buFont typeface="Arial" panose="020B0604020202020204" pitchFamily="34" charset="0"/>
              <a:buChar char="•"/>
            </a:pPr>
            <a:r>
              <a:rPr lang="en-US" altLang="en-US" sz="1600" b="0" kern="0" dirty="0"/>
              <a:t>Wed. Nov. 4</a:t>
            </a:r>
            <a:r>
              <a:rPr lang="en-US" altLang="en-US" sz="1600" b="0" kern="0" baseline="30000" dirty="0"/>
              <a:t>th</a:t>
            </a:r>
            <a:r>
              <a:rPr lang="en-US" altLang="en-US" sz="1600" b="0" kern="0" dirty="0"/>
              <a:t> two meeting slots. </a:t>
            </a:r>
          </a:p>
          <a:p>
            <a:pPr marL="685800" lvl="1">
              <a:buFont typeface="Arial" panose="020B0604020202020204" pitchFamily="34" charset="0"/>
              <a:buChar char="•"/>
            </a:pPr>
            <a:r>
              <a:rPr lang="en-US" altLang="en-US" sz="1600" b="0" kern="0" dirty="0"/>
              <a:t>Thu. Nov. 5</a:t>
            </a:r>
            <a:r>
              <a:rPr lang="en-US" altLang="en-US" sz="1600" b="0" kern="0" baseline="30000" dirty="0"/>
              <a:t>th</a:t>
            </a:r>
            <a:r>
              <a:rPr lang="en-US" altLang="en-US" sz="1600" b="0" kern="0" dirty="0"/>
              <a:t> two meeting slots</a:t>
            </a:r>
          </a:p>
          <a:p>
            <a:pPr marL="685800" lvl="1">
              <a:buFont typeface="Arial" panose="020B0604020202020204" pitchFamily="34" charset="0"/>
              <a:buChar char="•"/>
            </a:pPr>
            <a:r>
              <a:rPr lang="en-US" altLang="en-US" sz="1600" b="0" kern="0" dirty="0"/>
              <a:t>Mon. Nov. 9</a:t>
            </a:r>
            <a:r>
              <a:rPr lang="en-US" altLang="en-US" sz="1600" b="0" kern="0" baseline="30000" dirty="0"/>
              <a:t>th</a:t>
            </a:r>
            <a:r>
              <a:rPr lang="en-US" altLang="en-US" sz="1600" b="0" kern="0" dirty="0"/>
              <a:t> single meeting slot.</a:t>
            </a:r>
          </a:p>
          <a:p>
            <a:pPr marL="285750">
              <a:buFont typeface="Arial" panose="020B0604020202020204" pitchFamily="34" charset="0"/>
              <a:buChar char="•"/>
            </a:pPr>
            <a:r>
              <a:rPr lang="en-US" altLang="en-US" sz="2000" b="0" kern="0" dirty="0"/>
              <a:t>If you are planning a submission and would like to allocate agenda time, please indicate so early:</a:t>
            </a:r>
          </a:p>
          <a:p>
            <a:pPr marL="685800" lvl="1">
              <a:buFont typeface="Arial" panose="020B0604020202020204" pitchFamily="34" charset="0"/>
              <a:buChar char="•"/>
            </a:pPr>
            <a:r>
              <a:rPr lang="en-US" altLang="en-US" sz="1600" kern="0" dirty="0"/>
              <a:t>Priority likely given to those submissions.</a:t>
            </a:r>
          </a:p>
          <a:p>
            <a:pPr marL="0" indent="0"/>
            <a:endParaRPr lang="en-US" altLang="en-US" sz="1800" b="0" kern="0" dirty="0"/>
          </a:p>
          <a:p>
            <a:pPr marL="0" indent="0"/>
            <a:endParaRPr lang="en-US" altLang="en-US" sz="1800" b="0" kern="0" dirty="0"/>
          </a:p>
          <a:p>
            <a:pPr marL="0" indent="0"/>
            <a:endParaRPr lang="en-US" altLang="en-US" sz="1800" b="0" kern="0" dirty="0"/>
          </a:p>
        </p:txBody>
      </p:sp>
    </p:spTree>
    <p:extLst>
      <p:ext uri="{BB962C8B-B14F-4D97-AF65-F5344CB8AC3E}">
        <p14:creationId xmlns:p14="http://schemas.microsoft.com/office/powerpoint/2010/main" val="155946708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098720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4068423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60248"/>
            <a:ext cx="799587" cy="2459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calls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121398</TotalTime>
  <Words>13608</Words>
  <Application>Microsoft Office PowerPoint</Application>
  <PresentationFormat>Widescreen</PresentationFormat>
  <Paragraphs>2260</Paragraphs>
  <Slides>167</Slides>
  <Notes>31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167</vt:i4>
      </vt:variant>
    </vt:vector>
  </HeadingPairs>
  <TitlesOfParts>
    <vt:vector size="175"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11-20-1437</vt:lpstr>
      <vt:lpstr>Submission pipeline</vt:lpstr>
      <vt:lpstr>Scheduled telecon</vt:lpstr>
      <vt:lpstr>AOB?</vt:lpstr>
      <vt:lpstr>Adjourn</vt:lpstr>
      <vt:lpstr>IEEE Electronic Meeting slot - Oct. 14th </vt:lpstr>
      <vt:lpstr>Submission 11-20-1590</vt:lpstr>
      <vt:lpstr>Submission pipeline</vt:lpstr>
      <vt:lpstr>Scheduled telecon</vt:lpstr>
      <vt:lpstr>AOB?</vt:lpstr>
      <vt:lpstr>Adjourn</vt:lpstr>
      <vt:lpstr>IEEE Electronic Meeting slot - Oct. 15th </vt:lpstr>
      <vt:lpstr>Submission 11-20-1603</vt:lpstr>
      <vt:lpstr>Submission pipeline</vt:lpstr>
      <vt:lpstr>Scheduled telecon</vt:lpstr>
      <vt:lpstr>AOB?</vt:lpstr>
      <vt:lpstr>Adjourn</vt:lpstr>
      <vt:lpstr>IEEE Electronic Meeting slot - Oct. 20th </vt:lpstr>
      <vt:lpstr>Submission 11-20-1654</vt:lpstr>
      <vt:lpstr>Submission pipeline</vt:lpstr>
      <vt:lpstr>Scheduled telecon</vt:lpstr>
      <vt:lpstr>AOB?</vt:lpstr>
      <vt:lpstr>Adjourn</vt:lpstr>
      <vt:lpstr>IEEE Electronic Meeting slot - Oct. 21th </vt:lpstr>
      <vt:lpstr>Submission pipeline</vt:lpstr>
      <vt:lpstr>Scheduled telecon</vt:lpstr>
      <vt:lpstr>AOB?</vt:lpstr>
      <vt:lpstr>Adjourn</vt:lpstr>
      <vt:lpstr>IEEE Electronic Meeting slot - Oct. 22nd</vt:lpstr>
      <vt:lpstr>Submission 11-20-1683</vt:lpstr>
      <vt:lpstr>Submission pipeline</vt:lpstr>
      <vt:lpstr>Scheduled telecon</vt:lpstr>
      <vt:lpstr>AOB?</vt:lpstr>
      <vt:lpstr>Adjourn</vt:lpstr>
      <vt:lpstr>IEEE Electronic Meeting slot - Oct. 27th</vt:lpstr>
      <vt:lpstr>Submission 11-20-1666</vt:lpstr>
      <vt:lpstr>Submission pipeline</vt:lpstr>
      <vt:lpstr>Scheduled telecons</vt:lpstr>
      <vt:lpstr>TGaz during the IEEE Electronic Meeting week</vt:lpstr>
      <vt:lpstr>AOB?</vt:lpstr>
      <vt:lpstr>Adjourn</vt:lpstr>
      <vt:lpstr>IEEE Electronic Meeting slot - Oct. 28th</vt:lpstr>
      <vt:lpstr>Submission 11-20-1666</vt:lpstr>
      <vt:lpstr>Submission pipeline</vt:lpstr>
      <vt:lpstr>Scheduled telecons</vt:lpstr>
      <vt:lpstr>TGaz during the IEEE Electronic Meeting week</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758</cp:revision>
  <cp:lastPrinted>1601-01-01T00:00:00Z</cp:lastPrinted>
  <dcterms:created xsi:type="dcterms:W3CDTF">2018-08-06T10:28:59Z</dcterms:created>
  <dcterms:modified xsi:type="dcterms:W3CDTF">2020-10-27T21:20:07Z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