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2"/>
  </p:notesMasterIdLst>
  <p:handoutMasterIdLst>
    <p:handoutMasterId r:id="rId16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9" r:id="rId140"/>
    <p:sldId id="795" r:id="rId141"/>
    <p:sldId id="796" r:id="rId142"/>
    <p:sldId id="797" r:id="rId143"/>
    <p:sldId id="798" r:id="rId144"/>
    <p:sldId id="800" r:id="rId145"/>
    <p:sldId id="801" r:id="rId146"/>
    <p:sldId id="802" r:id="rId147"/>
    <p:sldId id="803" r:id="rId148"/>
    <p:sldId id="806" r:id="rId149"/>
    <p:sldId id="804" r:id="rId150"/>
    <p:sldId id="805" r:id="rId151"/>
    <p:sldId id="315" r:id="rId152"/>
    <p:sldId id="312" r:id="rId153"/>
    <p:sldId id="318" r:id="rId154"/>
    <p:sldId id="472" r:id="rId155"/>
    <p:sldId id="473" r:id="rId156"/>
    <p:sldId id="474" r:id="rId157"/>
    <p:sldId id="480" r:id="rId158"/>
    <p:sldId id="259" r:id="rId159"/>
    <p:sldId id="260" r:id="rId160"/>
    <p:sldId id="261" r:id="rId1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9"/>
            <p14:sldId id="795"/>
            <p14:sldId id="796"/>
            <p14:sldId id="797"/>
            <p14:sldId id="798"/>
          </p14:sldIdLst>
        </p14:section>
        <p14:section name="Oct. 27th" id="{E13EDD9C-0942-4CE1-870F-8D6C018DFEF6}">
          <p14:sldIdLst>
            <p14:sldId id="800"/>
            <p14:sldId id="801"/>
            <p14:sldId id="802"/>
            <p14:sldId id="803"/>
            <p14:sldId id="806"/>
            <p14:sldId id="804"/>
            <p14:sldId id="80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23" d="100"/>
          <a:sy n="123" d="100"/>
        </p:scale>
        <p:origin x="5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142</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30900208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6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as time permits. </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3006, 3007, 3899, 3990, 4012, 3264, 3265, 3317, 3320, 3321, 3322, 3455, 3456 (13 CIDs total) as</a:t>
            </a:r>
            <a:r>
              <a:rPr lang="en-GB" b="0" dirty="0"/>
              <a:t> </a:t>
            </a:r>
            <a:r>
              <a:rPr lang="en-US" b="0" dirty="0"/>
              <a:t>depicted in document 11-20-1683r3.</a:t>
            </a:r>
          </a:p>
          <a:p>
            <a:endParaRPr lang="en-US" b="0" dirty="0"/>
          </a:p>
          <a:p>
            <a:r>
              <a:rPr lang="en-US" b="0" dirty="0"/>
              <a:t>Results (Y/N/A): 11/0/0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857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286181370"/>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10min</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15min (if available)</a:t>
            </a:r>
          </a:p>
          <a:p>
            <a:pPr lvl="1" algn="just">
              <a:spcBef>
                <a:spcPct val="20000"/>
              </a:spcBef>
              <a:buFontTx/>
              <a:buChar char="•"/>
            </a:pPr>
            <a:r>
              <a:rPr lang="en-US" sz="1400" dirty="0"/>
              <a:t> 11-20-1666 </a:t>
            </a:r>
            <a:r>
              <a:rPr lang="en-US" sz="1400" dirty="0" err="1"/>
              <a:t>Misc</a:t>
            </a:r>
            <a:r>
              <a:rPr lang="en-US" sz="1400" dirty="0"/>
              <a:t> CIDs clause 9 and 11 (Dibakar Das) – 45min</a:t>
            </a:r>
          </a:p>
          <a:p>
            <a:pPr lvl="1" algn="just">
              <a:spcBef>
                <a:spcPct val="20000"/>
              </a:spcBef>
              <a:buFontTx/>
              <a:buChar char="•"/>
            </a:pPr>
            <a:r>
              <a:rPr lang="en-US" altLang="en-US" sz="1400" dirty="0"/>
              <a:t>11-20-1684 Comment Resolution LB249 – CID 3772 (Christian Berger) – 30min.</a:t>
            </a:r>
          </a:p>
          <a:p>
            <a:pPr lvl="1" algn="just">
              <a:spcBef>
                <a:spcPct val="20000"/>
              </a:spcBef>
              <a:buFontTx/>
              <a:buChar char="•"/>
            </a:pPr>
            <a:r>
              <a:rPr lang="en-US" altLang="en-US" sz="1400" dirty="0"/>
              <a:t>11-20-1687 </a:t>
            </a:r>
            <a:r>
              <a:rPr lang="en-US" sz="1400" dirty="0"/>
              <a:t>LB249 CR some DMG CIDs part 3 (Assaf Kasher) – as time permits. </a:t>
            </a:r>
            <a:endParaRPr lang="en-US" alt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a:t>Plans for the IEEE Electronic Meeting week – 1min.</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250821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11-20-1666</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3606, 3607, 3616, 3620,  3886, 3700 (CIDs total) as</a:t>
            </a:r>
            <a:r>
              <a:rPr lang="en-GB" b="0" dirty="0"/>
              <a:t> </a:t>
            </a:r>
            <a:r>
              <a:rPr lang="en-US" b="0" dirty="0"/>
              <a:t>depicted in document 11-20-1666r?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4857762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191841626"/>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DCN 11-20-1653 - LMR timestamps - Part II</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203926013"/>
                  </a:ext>
                </a:extLst>
              </a:tr>
            </a:tbl>
          </a:graphicData>
        </a:graphic>
      </p:graphicFrame>
    </p:spTree>
    <p:extLst>
      <p:ext uri="{BB962C8B-B14F-4D97-AF65-F5344CB8AC3E}">
        <p14:creationId xmlns:p14="http://schemas.microsoft.com/office/powerpoint/2010/main" val="20125950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96228273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209886041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0043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52303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121266</TotalTime>
  <Words>13004</Words>
  <Application>Microsoft Office PowerPoint</Application>
  <PresentationFormat>Widescreen</PresentationFormat>
  <Paragraphs>2152</Paragraphs>
  <Slides>160</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8"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11-20-1683</vt:lpstr>
      <vt:lpstr>Submission pipeline</vt:lpstr>
      <vt:lpstr>Scheduled telecon</vt:lpstr>
      <vt:lpstr>AOB?</vt:lpstr>
      <vt:lpstr>Adjourn</vt:lpstr>
      <vt:lpstr>IEEE Electronic Meeting slot - Oct. 27th</vt:lpstr>
      <vt:lpstr>Submission 11-20-1666</vt:lpstr>
      <vt:lpstr>Submission pipeline</vt:lpstr>
      <vt:lpstr>Scheduled telecons</vt:lpstr>
      <vt:lpstr>TGaz during the IEEE Electronic Meeting week</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750</cp:revision>
  <cp:lastPrinted>1601-01-01T00:00:00Z</cp:lastPrinted>
  <dcterms:created xsi:type="dcterms:W3CDTF">2018-08-06T10:28:59Z</dcterms:created>
  <dcterms:modified xsi:type="dcterms:W3CDTF">2020-10-27T19:08:10Z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