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2"/>
  </p:notesMasterIdLst>
  <p:handoutMasterIdLst>
    <p:handoutMasterId r:id="rId163"/>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83" r:id="rId36"/>
    <p:sldId id="684" r:id="rId37"/>
    <p:sldId id="685" r:id="rId38"/>
    <p:sldId id="686" r:id="rId39"/>
    <p:sldId id="687" r:id="rId40"/>
    <p:sldId id="688" r:id="rId41"/>
    <p:sldId id="689" r:id="rId42"/>
    <p:sldId id="690" r:id="rId43"/>
    <p:sldId id="691" r:id="rId44"/>
    <p:sldId id="692" r:id="rId45"/>
    <p:sldId id="693" r:id="rId46"/>
    <p:sldId id="694" r:id="rId47"/>
    <p:sldId id="695" r:id="rId48"/>
    <p:sldId id="696" r:id="rId49"/>
    <p:sldId id="697" r:id="rId50"/>
    <p:sldId id="698" r:id="rId51"/>
    <p:sldId id="699" r:id="rId52"/>
    <p:sldId id="700" r:id="rId53"/>
    <p:sldId id="701" r:id="rId54"/>
    <p:sldId id="702" r:id="rId55"/>
    <p:sldId id="711" r:id="rId56"/>
    <p:sldId id="707" r:id="rId57"/>
    <p:sldId id="708" r:id="rId58"/>
    <p:sldId id="705" r:id="rId59"/>
    <p:sldId id="706" r:id="rId60"/>
    <p:sldId id="714" r:id="rId61"/>
    <p:sldId id="715" r:id="rId62"/>
    <p:sldId id="716" r:id="rId63"/>
    <p:sldId id="717" r:id="rId64"/>
    <p:sldId id="718" r:id="rId65"/>
    <p:sldId id="719" r:id="rId66"/>
    <p:sldId id="720" r:id="rId67"/>
    <p:sldId id="660" r:id="rId68"/>
    <p:sldId id="721" r:id="rId69"/>
    <p:sldId id="722" r:id="rId70"/>
    <p:sldId id="710" r:id="rId71"/>
    <p:sldId id="709" r:id="rId72"/>
    <p:sldId id="574" r:id="rId73"/>
    <p:sldId id="575" r:id="rId74"/>
    <p:sldId id="723" r:id="rId75"/>
    <p:sldId id="736" r:id="rId76"/>
    <p:sldId id="737" r:id="rId77"/>
    <p:sldId id="726" r:id="rId78"/>
    <p:sldId id="735" r:id="rId79"/>
    <p:sldId id="727" r:id="rId80"/>
    <p:sldId id="728" r:id="rId81"/>
    <p:sldId id="729" r:id="rId82"/>
    <p:sldId id="738" r:id="rId83"/>
    <p:sldId id="739" r:id="rId84"/>
    <p:sldId id="740" r:id="rId85"/>
    <p:sldId id="741" r:id="rId86"/>
    <p:sldId id="742" r:id="rId87"/>
    <p:sldId id="730" r:id="rId88"/>
    <p:sldId id="749" r:id="rId89"/>
    <p:sldId id="750" r:id="rId90"/>
    <p:sldId id="731" r:id="rId91"/>
    <p:sldId id="732" r:id="rId92"/>
    <p:sldId id="733" r:id="rId93"/>
    <p:sldId id="734" r:id="rId94"/>
    <p:sldId id="743" r:id="rId95"/>
    <p:sldId id="748" r:id="rId96"/>
    <p:sldId id="751" r:id="rId97"/>
    <p:sldId id="744" r:id="rId98"/>
    <p:sldId id="745" r:id="rId99"/>
    <p:sldId id="746" r:id="rId100"/>
    <p:sldId id="747" r:id="rId101"/>
    <p:sldId id="752" r:id="rId102"/>
    <p:sldId id="753" r:id="rId103"/>
    <p:sldId id="754" r:id="rId104"/>
    <p:sldId id="755" r:id="rId105"/>
    <p:sldId id="756" r:id="rId106"/>
    <p:sldId id="757" r:id="rId107"/>
    <p:sldId id="758" r:id="rId108"/>
    <p:sldId id="759" r:id="rId109"/>
    <p:sldId id="780" r:id="rId110"/>
    <p:sldId id="760" r:id="rId111"/>
    <p:sldId id="762" r:id="rId112"/>
    <p:sldId id="763" r:id="rId113"/>
    <p:sldId id="764" r:id="rId114"/>
    <p:sldId id="765" r:id="rId115"/>
    <p:sldId id="766" r:id="rId116"/>
    <p:sldId id="767" r:id="rId117"/>
    <p:sldId id="769" r:id="rId118"/>
    <p:sldId id="770" r:id="rId119"/>
    <p:sldId id="771" r:id="rId120"/>
    <p:sldId id="772" r:id="rId121"/>
    <p:sldId id="773" r:id="rId122"/>
    <p:sldId id="774" r:id="rId123"/>
    <p:sldId id="776" r:id="rId124"/>
    <p:sldId id="777" r:id="rId125"/>
    <p:sldId id="778" r:id="rId126"/>
    <p:sldId id="779" r:id="rId127"/>
    <p:sldId id="781" r:id="rId128"/>
    <p:sldId id="787" r:id="rId129"/>
    <p:sldId id="783" r:id="rId130"/>
    <p:sldId id="784" r:id="rId131"/>
    <p:sldId id="785" r:id="rId132"/>
    <p:sldId id="786" r:id="rId133"/>
    <p:sldId id="788" r:id="rId134"/>
    <p:sldId id="790" r:id="rId135"/>
    <p:sldId id="791" r:id="rId136"/>
    <p:sldId id="792" r:id="rId137"/>
    <p:sldId id="793" r:id="rId138"/>
    <p:sldId id="794" r:id="rId139"/>
    <p:sldId id="799" r:id="rId140"/>
    <p:sldId id="795" r:id="rId141"/>
    <p:sldId id="796" r:id="rId142"/>
    <p:sldId id="797" r:id="rId143"/>
    <p:sldId id="798" r:id="rId144"/>
    <p:sldId id="800" r:id="rId145"/>
    <p:sldId id="801" r:id="rId146"/>
    <p:sldId id="802" r:id="rId147"/>
    <p:sldId id="803" r:id="rId148"/>
    <p:sldId id="806" r:id="rId149"/>
    <p:sldId id="804" r:id="rId150"/>
    <p:sldId id="805" r:id="rId151"/>
    <p:sldId id="315" r:id="rId152"/>
    <p:sldId id="312" r:id="rId153"/>
    <p:sldId id="318" r:id="rId154"/>
    <p:sldId id="472" r:id="rId155"/>
    <p:sldId id="473" r:id="rId156"/>
    <p:sldId id="474" r:id="rId157"/>
    <p:sldId id="480" r:id="rId158"/>
    <p:sldId id="259" r:id="rId159"/>
    <p:sldId id="260" r:id="rId160"/>
    <p:sldId id="261" r:id="rId16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83"/>
            <p14:sldId id="684"/>
            <p14:sldId id="685"/>
            <p14:sldId id="686"/>
            <p14:sldId id="687"/>
            <p14:sldId id="688"/>
            <p14:sldId id="689"/>
            <p14:sldId id="690"/>
            <p14:sldId id="691"/>
            <p14:sldId id="692"/>
            <p14:sldId id="693"/>
            <p14:sldId id="694"/>
            <p14:sldId id="695"/>
            <p14:sldId id="696"/>
            <p14:sldId id="697"/>
            <p14:sldId id="698"/>
            <p14:sldId id="699"/>
            <p14:sldId id="700"/>
          </p14:sldIdLst>
        </p14:section>
        <p14:section name="Sep. 23 Telecon" id="{7AF1F337-F06E-4B31-9550-A1F5E4B757ED}">
          <p14:sldIdLst>
            <p14:sldId id="701"/>
            <p14:sldId id="702"/>
            <p14:sldId id="711"/>
            <p14:sldId id="707"/>
            <p14:sldId id="708"/>
            <p14:sldId id="705"/>
            <p14:sldId id="706"/>
          </p14:sldIdLst>
        </p14:section>
        <p14:section name="Sep. 24 Telecon" id="{AA7037D8-F02B-4077-B8D7-55614523563B}">
          <p14:sldIdLst>
            <p14:sldId id="714"/>
            <p14:sldId id="715"/>
            <p14:sldId id="716"/>
            <p14:sldId id="717"/>
            <p14:sldId id="718"/>
            <p14:sldId id="719"/>
            <p14:sldId id="720"/>
          </p14:sldIdLst>
        </p14:section>
        <p14:section name="Sep. 29 Telecon" id="{AE8B03B6-D138-480F-9811-B0683E4361EE}">
          <p14:sldIdLst>
            <p14:sldId id="660"/>
            <p14:sldId id="721"/>
            <p14:sldId id="722"/>
            <p14:sldId id="710"/>
            <p14:sldId id="709"/>
            <p14:sldId id="574"/>
            <p14:sldId id="575"/>
          </p14:sldIdLst>
        </p14:section>
        <p14:section name="Sep. 30 Telecon" id="{FEB351CB-0B34-4485-AFCF-CFE7AE8BD11B}">
          <p14:sldIdLst>
            <p14:sldId id="723"/>
            <p14:sldId id="736"/>
            <p14:sldId id="737"/>
            <p14:sldId id="726"/>
            <p14:sldId id="735"/>
            <p14:sldId id="727"/>
            <p14:sldId id="728"/>
            <p14:sldId id="729"/>
          </p14:sldIdLst>
        </p14:section>
        <p14:section name="Oct. 1st" id="{70431D2B-C4C8-49B3-B3EB-C3A5154A100F}">
          <p14:sldIdLst>
            <p14:sldId id="738"/>
            <p14:sldId id="739"/>
            <p14:sldId id="740"/>
            <p14:sldId id="741"/>
            <p14:sldId id="742"/>
          </p14:sldIdLst>
        </p14:section>
        <p14:section name="Oct. 6th" id="{14BF7A66-231D-4543-8EF8-26EAA518279A}">
          <p14:sldIdLst>
            <p14:sldId id="730"/>
            <p14:sldId id="749"/>
            <p14:sldId id="750"/>
            <p14:sldId id="731"/>
            <p14:sldId id="732"/>
            <p14:sldId id="733"/>
            <p14:sldId id="734"/>
          </p14:sldIdLst>
        </p14:section>
        <p14:section name="Oct. 7th" id="{64317F6A-2188-449B-A4D1-853DDE311316}">
          <p14:sldIdLst>
            <p14:sldId id="743"/>
            <p14:sldId id="748"/>
            <p14:sldId id="751"/>
            <p14:sldId id="744"/>
            <p14:sldId id="745"/>
            <p14:sldId id="746"/>
            <p14:sldId id="747"/>
          </p14:sldIdLst>
        </p14:section>
        <p14:section name="Oct. 8th" id="{FD6E3272-DB3B-450B-8B65-C76DD4676AC2}">
          <p14:sldIdLst>
            <p14:sldId id="752"/>
            <p14:sldId id="753"/>
            <p14:sldId id="754"/>
            <p14:sldId id="755"/>
            <p14:sldId id="756"/>
            <p14:sldId id="757"/>
            <p14:sldId id="758"/>
          </p14:sldIdLst>
        </p14:section>
        <p14:section name="Oct. 13th" id="{5A7D1FAD-7CA9-46FB-BD90-284DBA00FFBD}">
          <p14:sldIdLst>
            <p14:sldId id="759"/>
            <p14:sldId id="780"/>
            <p14:sldId id="760"/>
            <p14:sldId id="762"/>
            <p14:sldId id="763"/>
            <p14:sldId id="764"/>
            <p14:sldId id="765"/>
          </p14:sldIdLst>
        </p14:section>
        <p14:section name="Oct. 14th" id="{091C0E57-7B2C-4781-8DAC-728793911965}">
          <p14:sldIdLst>
            <p14:sldId id="766"/>
            <p14:sldId id="767"/>
            <p14:sldId id="769"/>
            <p14:sldId id="770"/>
            <p14:sldId id="771"/>
            <p14:sldId id="772"/>
          </p14:sldIdLst>
        </p14:section>
        <p14:section name="Oct. 15th" id="{828D7C07-6DD0-44C9-98F8-756D10540F24}">
          <p14:sldIdLst>
            <p14:sldId id="773"/>
            <p14:sldId id="774"/>
            <p14:sldId id="776"/>
            <p14:sldId id="777"/>
            <p14:sldId id="778"/>
            <p14:sldId id="779"/>
          </p14:sldIdLst>
        </p14:section>
        <p14:section name="Oct. 20th" id="{6534D9B6-4DF1-4BC3-AE69-2EE7ABBEDD5C}">
          <p14:sldIdLst>
            <p14:sldId id="781"/>
            <p14:sldId id="787"/>
            <p14:sldId id="783"/>
            <p14:sldId id="784"/>
            <p14:sldId id="785"/>
            <p14:sldId id="786"/>
          </p14:sldIdLst>
        </p14:section>
        <p14:section name="Oct. 21th" id="{9D9F1313-41D8-42B8-907D-8E068C064BEA}">
          <p14:sldIdLst>
            <p14:sldId id="788"/>
            <p14:sldId id="790"/>
            <p14:sldId id="791"/>
            <p14:sldId id="792"/>
            <p14:sldId id="793"/>
          </p14:sldIdLst>
        </p14:section>
        <p14:section name="Oct. 22nd" id="{16B929C8-888E-4FB3-87FB-8C9FFEA9AD5D}">
          <p14:sldIdLst>
            <p14:sldId id="794"/>
            <p14:sldId id="799"/>
            <p14:sldId id="795"/>
            <p14:sldId id="796"/>
            <p14:sldId id="797"/>
            <p14:sldId id="798"/>
          </p14:sldIdLst>
        </p14:section>
        <p14:section name="Oct. 26th" id="{E13EDD9C-0942-4CE1-870F-8D6C018DFEF6}">
          <p14:sldIdLst>
            <p14:sldId id="800"/>
            <p14:sldId id="801"/>
            <p14:sldId id="802"/>
            <p14:sldId id="803"/>
            <p14:sldId id="806"/>
            <p14:sldId id="804"/>
            <p14:sldId id="80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92" autoAdjust="0"/>
    <p:restoredTop sz="96807" autoAdjust="0"/>
  </p:normalViewPr>
  <p:slideViewPr>
    <p:cSldViewPr>
      <p:cViewPr varScale="1">
        <p:scale>
          <a:sx n="133" d="100"/>
          <a:sy n="133" d="100"/>
        </p:scale>
        <p:origin x="144" y="264"/>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handoutMaster" Target="handoutMasters/handout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271262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028192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291265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02341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80</a:t>
            </a:fld>
            <a:endParaRPr lang="en-US"/>
          </a:p>
        </p:txBody>
      </p:sp>
    </p:spTree>
    <p:extLst>
      <p:ext uri="{BB962C8B-B14F-4D97-AF65-F5344CB8AC3E}">
        <p14:creationId xmlns:p14="http://schemas.microsoft.com/office/powerpoint/2010/main" val="371141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85</a:t>
            </a:fld>
            <a:endParaRPr lang="en-US"/>
          </a:p>
        </p:txBody>
      </p:sp>
    </p:spTree>
    <p:extLst>
      <p:ext uri="{BB962C8B-B14F-4D97-AF65-F5344CB8AC3E}">
        <p14:creationId xmlns:p14="http://schemas.microsoft.com/office/powerpoint/2010/main" val="3389564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92</a:t>
            </a:fld>
            <a:endParaRPr lang="en-US"/>
          </a:p>
        </p:txBody>
      </p:sp>
    </p:spTree>
    <p:extLst>
      <p:ext uri="{BB962C8B-B14F-4D97-AF65-F5344CB8AC3E}">
        <p14:creationId xmlns:p14="http://schemas.microsoft.com/office/powerpoint/2010/main" val="6245105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99</a:t>
            </a:fld>
            <a:endParaRPr lang="en-US"/>
          </a:p>
        </p:txBody>
      </p:sp>
    </p:spTree>
    <p:extLst>
      <p:ext uri="{BB962C8B-B14F-4D97-AF65-F5344CB8AC3E}">
        <p14:creationId xmlns:p14="http://schemas.microsoft.com/office/powerpoint/2010/main" val="869354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5751925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113</a:t>
            </a:fld>
            <a:endParaRPr lang="en-US"/>
          </a:p>
        </p:txBody>
      </p:sp>
    </p:spTree>
    <p:extLst>
      <p:ext uri="{BB962C8B-B14F-4D97-AF65-F5344CB8AC3E}">
        <p14:creationId xmlns:p14="http://schemas.microsoft.com/office/powerpoint/2010/main" val="30373680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7199235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125</a:t>
            </a:fld>
            <a:endParaRPr lang="en-US"/>
          </a:p>
        </p:txBody>
      </p:sp>
    </p:spTree>
    <p:extLst>
      <p:ext uri="{BB962C8B-B14F-4D97-AF65-F5344CB8AC3E}">
        <p14:creationId xmlns:p14="http://schemas.microsoft.com/office/powerpoint/2010/main" val="30437456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131</a:t>
            </a:fld>
            <a:endParaRPr lang="en-US"/>
          </a:p>
        </p:txBody>
      </p:sp>
    </p:spTree>
    <p:extLst>
      <p:ext uri="{BB962C8B-B14F-4D97-AF65-F5344CB8AC3E}">
        <p14:creationId xmlns:p14="http://schemas.microsoft.com/office/powerpoint/2010/main" val="16607719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136</a:t>
            </a:fld>
            <a:endParaRPr lang="en-US"/>
          </a:p>
        </p:txBody>
      </p:sp>
    </p:spTree>
    <p:extLst>
      <p:ext uri="{BB962C8B-B14F-4D97-AF65-F5344CB8AC3E}">
        <p14:creationId xmlns:p14="http://schemas.microsoft.com/office/powerpoint/2010/main" val="39111030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142</a:t>
            </a:fld>
            <a:endParaRPr lang="en-US"/>
          </a:p>
        </p:txBody>
      </p:sp>
    </p:spTree>
    <p:extLst>
      <p:ext uri="{BB962C8B-B14F-4D97-AF65-F5344CB8AC3E}">
        <p14:creationId xmlns:p14="http://schemas.microsoft.com/office/powerpoint/2010/main" val="1311022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149</a:t>
            </a:fld>
            <a:endParaRPr lang="en-US"/>
          </a:p>
        </p:txBody>
      </p:sp>
    </p:spTree>
    <p:extLst>
      <p:ext uri="{BB962C8B-B14F-4D97-AF65-F5344CB8AC3E}">
        <p14:creationId xmlns:p14="http://schemas.microsoft.com/office/powerpoint/2010/main" val="30900208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158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159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160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81060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62673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802.11-20/1370r29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The%20existing%20comment%20resolution%20tutorial%20document%20developed%20by%20Adrian%20is%20here:%20https:/mentor.ieee.org/802.11/dcn/13/11-13-0230-03-0000-comment-resolution-tutorial.ppt%20."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2020-10-21</a:t>
            </a:r>
          </a:p>
        </p:txBody>
      </p:sp>
      <p:sp>
        <p:nvSpPr>
          <p:cNvPr id="6" name="Date Placeholder 3"/>
          <p:cNvSpPr>
            <a:spLocks noGrp="1"/>
          </p:cNvSpPr>
          <p:nvPr>
            <p:ph type="dt" idx="10"/>
          </p:nvPr>
        </p:nvSpPr>
        <p:spPr/>
        <p:txBody>
          <a:bodyPr/>
          <a:lstStyle/>
          <a:p>
            <a:r>
              <a:rPr lang="en-US"/>
              <a:t>Oct.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62"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502248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algn="just">
              <a:spcBef>
                <a:spcPct val="20000"/>
              </a:spcBef>
              <a:buFontTx/>
              <a:buChar char="•"/>
            </a:pPr>
            <a:r>
              <a:rPr lang="en-US" altLang="en-US" sz="1600" b="0" dirty="0"/>
              <a:t>Review CID resolution from the remaining batch (those CRs with no resolution yet) (Editors) – as time permits</a:t>
            </a:r>
          </a:p>
          <a:p>
            <a:pPr lvl="1" algn="just">
              <a:spcBef>
                <a:spcPct val="20000"/>
              </a:spcBef>
              <a:buFontTx/>
              <a:buChar char="•"/>
            </a:pPr>
            <a:r>
              <a:rPr lang="en-US" altLang="en-US" sz="1400" dirty="0"/>
              <a:t>11-20-1437 </a:t>
            </a:r>
            <a:r>
              <a:rPr lang="en-US" sz="1400" dirty="0"/>
              <a:t>LB249 CR for Various Comments (Roy Want/Jonathan Segev) – 1hr (as needed)</a:t>
            </a:r>
          </a:p>
          <a:p>
            <a:pPr lvl="1" algn="just">
              <a:spcBef>
                <a:spcPct val="20000"/>
              </a:spcBef>
              <a:buFontTx/>
              <a:buChar char="•"/>
            </a:pPr>
            <a:r>
              <a:rPr lang="en-US" altLang="en-US" sz="1400" dirty="0"/>
              <a:t>11-20-1590-00-00az-LB249-Some-DMG-CIDs-Part-II (Assaf Kasher) –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48799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 as</a:t>
            </a:r>
            <a:r>
              <a:rPr lang="en-GB" b="0" dirty="0"/>
              <a:t> </a:t>
            </a:r>
            <a:r>
              <a:rPr lang="en-US" b="0" dirty="0"/>
              <a:t>depicted in document 11-20-???r?</a:t>
            </a:r>
          </a:p>
          <a:p>
            <a:endParaRPr lang="en-US" b="0" dirty="0"/>
          </a:p>
          <a:p>
            <a:r>
              <a:rPr lang="en-US" b="0" dirty="0"/>
              <a:t>Results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046721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9663746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89184793"/>
              </p:ext>
            </p:extLst>
          </p:nvPr>
        </p:nvGraphicFramePr>
        <p:xfrm>
          <a:off x="442315" y="1628800"/>
          <a:ext cx="11305256" cy="228590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75044191"/>
                  </a:ext>
                </a:extLst>
              </a:tr>
            </a:tbl>
          </a:graphicData>
        </a:graphic>
      </p:graphicFrame>
    </p:spTree>
    <p:extLst>
      <p:ext uri="{BB962C8B-B14F-4D97-AF65-F5344CB8AC3E}">
        <p14:creationId xmlns:p14="http://schemas.microsoft.com/office/powerpoint/2010/main" val="100297867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87517520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4736823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8228974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13</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11-20-1437 </a:t>
            </a:r>
            <a:r>
              <a:rPr lang="en-US" sz="1400" dirty="0"/>
              <a:t>LB249 CR for Various Comments (Roy Want/Jonathan Segev) – for completion 20min (as needed)</a:t>
            </a:r>
          </a:p>
          <a:p>
            <a:pPr lvl="1" algn="just">
              <a:spcBef>
                <a:spcPct val="20000"/>
              </a:spcBef>
              <a:buFontTx/>
              <a:buChar char="•"/>
            </a:pPr>
            <a:r>
              <a:rPr lang="en-US" altLang="en-US" sz="1400" dirty="0"/>
              <a:t>11-20-1590-00-00az-LB249-Some-DMG-CIDs-Part-II (Assaf Kasher) – as needed.</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0564411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EDC3-11D3-4A7E-A237-29A2CB75D766}"/>
              </a:ext>
            </a:extLst>
          </p:cNvPr>
          <p:cNvSpPr>
            <a:spLocks noGrp="1"/>
          </p:cNvSpPr>
          <p:nvPr>
            <p:ph type="title"/>
          </p:nvPr>
        </p:nvSpPr>
        <p:spPr/>
        <p:txBody>
          <a:bodyPr/>
          <a:lstStyle/>
          <a:p>
            <a:r>
              <a:rPr lang="en-US" dirty="0"/>
              <a:t>Submission 11-20-1437</a:t>
            </a:r>
          </a:p>
        </p:txBody>
      </p:sp>
      <p:sp>
        <p:nvSpPr>
          <p:cNvPr id="3" name="Content Placeholder 2">
            <a:extLst>
              <a:ext uri="{FF2B5EF4-FFF2-40B4-BE49-F238E27FC236}">
                <a16:creationId xmlns:a16="http://schemas.microsoft.com/office/drawing/2014/main" id="{7747E46A-4AC5-4EF6-AAA0-98F222E1590C}"/>
              </a:ext>
            </a:extLst>
          </p:cNvPr>
          <p:cNvSpPr>
            <a:spLocks noGrp="1"/>
          </p:cNvSpPr>
          <p:nvPr>
            <p:ph idx="1"/>
          </p:nvPr>
        </p:nvSpPr>
        <p:spPr>
          <a:xfrm>
            <a:off x="1028700" y="1556792"/>
            <a:ext cx="10361084" cy="3349624"/>
          </a:xfrm>
        </p:spPr>
        <p:txBody>
          <a:bodyPr/>
          <a:lstStyle/>
          <a:p>
            <a:r>
              <a:rPr lang="en-US" dirty="0" err="1"/>
              <a:t>Strawpoll</a:t>
            </a:r>
            <a:r>
              <a:rPr lang="en-US" dirty="0"/>
              <a:t>:</a:t>
            </a:r>
          </a:p>
          <a:p>
            <a:r>
              <a:rPr lang="en-US" dirty="0"/>
              <a:t>Which of the two resolutions would you prefer:</a:t>
            </a:r>
          </a:p>
          <a:p>
            <a:r>
              <a:rPr lang="en-US" dirty="0"/>
              <a:t>Proposed resolution #1: Reject, </a:t>
            </a:r>
          </a:p>
          <a:p>
            <a:r>
              <a:rPr lang="en-US" b="0" dirty="0"/>
              <a:t>The requirement was specified based on substantial technical discussion in the past no technical material was presented to remove this requirement</a:t>
            </a:r>
            <a:r>
              <a:rPr lang="en-US" dirty="0"/>
              <a:t>.</a:t>
            </a:r>
          </a:p>
          <a:p>
            <a:endParaRPr lang="en-US" dirty="0"/>
          </a:p>
          <a:p>
            <a:r>
              <a:rPr lang="en-US" dirty="0"/>
              <a:t>Proposed resolution #2: Accept,</a:t>
            </a:r>
          </a:p>
          <a:p>
            <a:r>
              <a:rPr lang="en-US" b="0" dirty="0" err="1"/>
              <a:t>TGaz</a:t>
            </a:r>
            <a:r>
              <a:rPr lang="en-US" b="0" dirty="0"/>
              <a:t> editor remove P121 L11-12. </a:t>
            </a:r>
          </a:p>
          <a:p>
            <a:endParaRPr lang="en-US" b="0" dirty="0"/>
          </a:p>
          <a:p>
            <a:r>
              <a:rPr lang="en-US" b="0" dirty="0"/>
              <a:t>Results (1/2/A): not taken.</a:t>
            </a:r>
          </a:p>
        </p:txBody>
      </p:sp>
      <p:sp>
        <p:nvSpPr>
          <p:cNvPr id="4" name="Slide Number Placeholder 3">
            <a:extLst>
              <a:ext uri="{FF2B5EF4-FFF2-40B4-BE49-F238E27FC236}">
                <a16:creationId xmlns:a16="http://schemas.microsoft.com/office/drawing/2014/main" id="{F3B47245-E21E-48B6-A2AE-26608C67A51C}"/>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03D2A4A8-B094-4D4B-AF25-351E397D8C3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8A84DB0-63A5-4CB6-A7C6-5334E4EB1A9D}"/>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63594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11-20-1437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pPr marL="0" indent="0"/>
            <a:r>
              <a:rPr lang="en-US" b="0" dirty="0"/>
              <a:t>We agree to the resolutions of CIDs </a:t>
            </a:r>
            <a:r>
              <a:rPr lang="en-GB" b="0" dirty="0"/>
              <a:t>3328, 3036, 3341, </a:t>
            </a:r>
            <a:r>
              <a:rPr lang="en-US" b="0" dirty="0"/>
              <a:t>3365, 3451, 3477, 3482, 3529, 3570, 3643, 3826, 3864, 3889, 3898, 3108, 3238, 3239  as</a:t>
            </a:r>
            <a:r>
              <a:rPr lang="en-GB" b="0" dirty="0"/>
              <a:t> </a:t>
            </a:r>
            <a:r>
              <a:rPr lang="en-US" b="0" dirty="0"/>
              <a:t>depicted in document 11-20-1437r2</a:t>
            </a:r>
          </a:p>
          <a:p>
            <a:endParaRPr lang="en-US" b="0" dirty="0"/>
          </a:p>
          <a:p>
            <a:r>
              <a:rPr lang="en-US" b="0" dirty="0"/>
              <a:t>Results (Y/N/A): 14/0/1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2933412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302266001"/>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r>
                        <a:rPr lang="en-US" sz="1400" dirty="0"/>
                        <a:t>11-20-1603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LB249 - CID 3236</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475044191"/>
                  </a:ext>
                </a:extLst>
              </a:tr>
            </a:tbl>
          </a:graphicData>
        </a:graphic>
      </p:graphicFrame>
      <p:sp>
        <p:nvSpPr>
          <p:cNvPr id="3" name="TextBox 2">
            <a:extLst>
              <a:ext uri="{FF2B5EF4-FFF2-40B4-BE49-F238E27FC236}">
                <a16:creationId xmlns:a16="http://schemas.microsoft.com/office/drawing/2014/main" id="{DC96C79C-F280-461D-A8FE-B8CD5A8A7480}"/>
              </a:ext>
            </a:extLst>
          </p:cNvPr>
          <p:cNvSpPr txBox="1"/>
          <p:nvPr/>
        </p:nvSpPr>
        <p:spPr>
          <a:xfrm>
            <a:off x="551384" y="4365104"/>
            <a:ext cx="10838400" cy="984885"/>
          </a:xfrm>
          <a:prstGeom prst="rect">
            <a:avLst/>
          </a:prstGeom>
          <a:noFill/>
        </p:spPr>
        <p:txBody>
          <a:bodyPr wrap="square" rtlCol="0">
            <a:spAutoFit/>
          </a:bodyPr>
          <a:lstStyle/>
          <a:p>
            <a:r>
              <a:rPr lang="en-US" sz="2000" dirty="0">
                <a:solidFill>
                  <a:schemeClr val="tx1"/>
                </a:solidFill>
              </a:rPr>
              <a:t>*</a:t>
            </a:r>
            <a:r>
              <a:rPr lang="en-US" sz="1800" dirty="0">
                <a:solidFill>
                  <a:schemeClr val="tx1"/>
                </a:solidFill>
              </a:rPr>
              <a:t>for guidelines and common practices of proper comment resolution refer to submission 11-13/230r3 Comment Resolution Tutorial (Adrian Stephen) available on mentor </a:t>
            </a:r>
            <a:r>
              <a:rPr lang="en-US" sz="1800" dirty="0">
                <a:solidFill>
                  <a:schemeClr val="tx1"/>
                </a:solidFill>
                <a:hlinkClick r:id="rId2">
                  <a:extLst>
                    <a:ext uri="{A12FA001-AC4F-418D-AE19-62706E023703}">
                      <ahyp:hlinkClr xmlns:ahyp="http://schemas.microsoft.com/office/drawing/2018/hyperlinkcolor" val="tx"/>
                    </a:ext>
                  </a:extLst>
                </a:hlinkClick>
              </a:rPr>
              <a:t>here</a:t>
            </a:r>
            <a:r>
              <a:rPr lang="en-US" sz="1800" dirty="0">
                <a:solidFill>
                  <a:schemeClr val="tx1"/>
                </a:solidFill>
              </a:rPr>
              <a:t>.</a:t>
            </a:r>
          </a:p>
          <a:p>
            <a:endParaRPr lang="en-US" sz="2000" dirty="0">
              <a:solidFill>
                <a:schemeClr val="tx1"/>
              </a:solidFill>
            </a:endParaRPr>
          </a:p>
        </p:txBody>
      </p:sp>
    </p:spTree>
    <p:extLst>
      <p:ext uri="{BB962C8B-B14F-4D97-AF65-F5344CB8AC3E}">
        <p14:creationId xmlns:p14="http://schemas.microsoft.com/office/powerpoint/2010/main" val="397364575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14                  (Wed.),	13:00 ET – 15:00 ET </a:t>
            </a:r>
          </a:p>
          <a:p>
            <a:pPr marL="0" indent="0"/>
            <a:r>
              <a:rPr lang="en-US" altLang="en-US" sz="1600" b="0" kern="0" dirty="0"/>
              <a:t>•	Oct. 15                  (Thu.),   12:00 ET – 14:00 ET </a:t>
            </a:r>
          </a:p>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382228073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5664462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0462504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11-20-1590-00-00az-LB249-Some-DMG-CIDs-Part-II (Assaf Kasher) – as needed.</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2553360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11-20-1590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3178, 3644, 3645, 3646, 3649, 3652, 3653, 3206, 3207, 3510, 3562, 3478, 3209, 3939, 4000, 4001, 3919, 3532 as</a:t>
            </a:r>
            <a:r>
              <a:rPr lang="en-GB" b="0" dirty="0"/>
              <a:t> </a:t>
            </a:r>
            <a:r>
              <a:rPr lang="en-US" b="0" dirty="0"/>
              <a:t>depicted in document 11-20-1590r2.</a:t>
            </a:r>
          </a:p>
          <a:p>
            <a:endParaRPr lang="en-US" b="0" dirty="0"/>
          </a:p>
          <a:p>
            <a:r>
              <a:rPr lang="en-US" b="0" dirty="0"/>
              <a:t>Results (Y/N/A): 8/0/2</a:t>
            </a:r>
          </a:p>
          <a:p>
            <a:endParaRPr lang="en-US" b="0" dirty="0"/>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668084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554405214"/>
              </p:ext>
            </p:extLst>
          </p:nvPr>
        </p:nvGraphicFramePr>
        <p:xfrm>
          <a:off x="442315" y="1628800"/>
          <a:ext cx="11305256" cy="207254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sz="1400" dirty="0"/>
                        <a:t>11-20-1603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LB249 - CID 3236</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lb249-secure LTF and other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1475044191"/>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a:t>
                      </a:r>
                    </a:p>
                  </a:txBody>
                  <a:tcPr marT="45712" marB="45712"/>
                </a:tc>
                <a:extLst>
                  <a:ext uri="{0D108BD9-81ED-4DB2-BD59-A6C34878D82A}">
                    <a16:rowId xmlns:a16="http://schemas.microsoft.com/office/drawing/2014/main" val="108725080"/>
                  </a:ext>
                </a:extLst>
              </a:tr>
            </a:tbl>
          </a:graphicData>
        </a:graphic>
      </p:graphicFrame>
    </p:spTree>
    <p:extLst>
      <p:ext uri="{BB962C8B-B14F-4D97-AF65-F5344CB8AC3E}">
        <p14:creationId xmlns:p14="http://schemas.microsoft.com/office/powerpoint/2010/main" val="250196827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15                  (Thu.),   12:00 ET – 14:00 ET </a:t>
            </a:r>
          </a:p>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428955264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36100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6076366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11-20-1649 lb249-secure LTF and other CIDs (Girish Madpuwar) – 35min </a:t>
            </a:r>
          </a:p>
          <a:p>
            <a:pPr lvl="1" algn="just">
              <a:spcBef>
                <a:spcPct val="20000"/>
              </a:spcBef>
              <a:buFontTx/>
              <a:buChar char="•"/>
            </a:pPr>
            <a:r>
              <a:rPr lang="en-US" sz="1400" dirty="0"/>
              <a:t>11-20-1603 </a:t>
            </a:r>
            <a:r>
              <a:rPr lang="fr-FR" sz="1400" dirty="0"/>
              <a:t>comment resolution LB249 - CID 3236 (Christian Berger) – 20min (follow up </a:t>
            </a:r>
            <a:r>
              <a:rPr lang="en-US" sz="1400" dirty="0"/>
              <a:t>from</a:t>
            </a:r>
            <a:r>
              <a:rPr lang="fr-FR" sz="1400" dirty="0"/>
              <a:t> 11-20-1437) </a:t>
            </a:r>
            <a:endParaRPr lang="en-US" sz="1400" dirty="0"/>
          </a:p>
          <a:p>
            <a:pPr lvl="1" algn="just">
              <a:spcBef>
                <a:spcPct val="20000"/>
              </a:spcBef>
              <a:buFontTx/>
              <a:buChar char="•"/>
            </a:pPr>
            <a:r>
              <a:rPr lang="en-US" sz="1400" dirty="0"/>
              <a:t>11-20-1653/1555 LMR timestamps – part II (Erik Lindskog) – 40min </a:t>
            </a:r>
          </a:p>
          <a:p>
            <a:pPr lvl="1" algn="just">
              <a:spcBef>
                <a:spcPct val="20000"/>
              </a:spcBef>
              <a:buFontTx/>
              <a:buChar char="•"/>
            </a:pPr>
            <a:r>
              <a:rPr lang="en-US" altLang="en-US" sz="1400" b="0" dirty="0"/>
              <a:t>11-20-1654 </a:t>
            </a:r>
            <a:r>
              <a:rPr lang="en-US" sz="1400" dirty="0"/>
              <a:t>proposed resolutions to a few 11az LB249 CIDs (Qi Wang) –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357651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11-20-1603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 of CID 3236 as</a:t>
            </a:r>
            <a:r>
              <a:rPr lang="en-GB" b="0" dirty="0"/>
              <a:t> </a:t>
            </a:r>
            <a:r>
              <a:rPr lang="en-US" b="0" dirty="0"/>
              <a:t>depicted in document 11-20-1603r2</a:t>
            </a:r>
          </a:p>
          <a:p>
            <a:endParaRPr lang="en-US" b="0" dirty="0"/>
          </a:p>
          <a:p>
            <a:r>
              <a:rPr lang="en-US" b="0" dirty="0"/>
              <a:t>Results (Y/N/A): 12/0/0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322678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74316287"/>
              </p:ext>
            </p:extLst>
          </p:nvPr>
        </p:nvGraphicFramePr>
        <p:xfrm>
          <a:off x="442315" y="1628800"/>
          <a:ext cx="11305256" cy="155440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4120238"/>
                  </a:ext>
                </a:extLst>
              </a:tr>
              <a:tr h="0">
                <a:tc>
                  <a:txBody>
                    <a:bodyPr/>
                    <a:lstStyle/>
                    <a:p>
                      <a:r>
                        <a:rPr lang="en-US" sz="1400" dirty="0"/>
                        <a:t>11-20-1654</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a few 11az LB249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09514102"/>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a:t>
                      </a:r>
                    </a:p>
                  </a:txBody>
                  <a:tcPr marT="45712" marB="45712"/>
                </a:tc>
                <a:extLst>
                  <a:ext uri="{0D108BD9-81ED-4DB2-BD59-A6C34878D82A}">
                    <a16:rowId xmlns:a16="http://schemas.microsoft.com/office/drawing/2014/main" val="321378393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331891055"/>
                  </a:ext>
                </a:extLst>
              </a:tr>
            </a:tbl>
          </a:graphicData>
        </a:graphic>
      </p:graphicFrame>
    </p:spTree>
    <p:extLst>
      <p:ext uri="{BB962C8B-B14F-4D97-AF65-F5344CB8AC3E}">
        <p14:creationId xmlns:p14="http://schemas.microsoft.com/office/powerpoint/2010/main" val="420452336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170178787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0191182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3421749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LB249 status (Roy Want) – 10min 11-20-1391</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b="0" dirty="0"/>
              <a:t>11-20-1654 </a:t>
            </a:r>
            <a:r>
              <a:rPr lang="en-US" sz="1400" dirty="0"/>
              <a:t>proposed resolutions to a few 11az LB249 CIDs (Qi Wang) – 20min</a:t>
            </a:r>
          </a:p>
          <a:p>
            <a:pPr algn="just">
              <a:spcBef>
                <a:spcPct val="20000"/>
              </a:spcBef>
              <a:buFontTx/>
              <a:buChar char="•"/>
            </a:pPr>
            <a:r>
              <a:rPr lang="en-US" sz="1600" b="0" dirty="0"/>
              <a:t>Continue comment resolution for comments pending resolution (as time permits) – (Roy Want/Jonathan Segev)</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0692390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11-20-1654</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 of CIDs  3850, 3851, 3852  as</a:t>
            </a:r>
            <a:r>
              <a:rPr lang="en-GB" b="0" dirty="0"/>
              <a:t> </a:t>
            </a:r>
            <a:r>
              <a:rPr lang="en-US" b="0" dirty="0"/>
              <a:t>depicted in document 11-20-1654r1.</a:t>
            </a:r>
          </a:p>
          <a:p>
            <a:endParaRPr lang="en-US" b="0" dirty="0"/>
          </a:p>
          <a:p>
            <a:r>
              <a:rPr lang="en-US" b="0" dirty="0"/>
              <a:t>Results (Y/N/A): 8/0/2</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029193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144595112"/>
              </p:ext>
            </p:extLst>
          </p:nvPr>
        </p:nvGraphicFramePr>
        <p:xfrm>
          <a:off x="442315" y="1628800"/>
          <a:ext cx="11305256" cy="124961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11-20-xxx?</a:t>
                      </a:r>
                    </a:p>
                  </a:txBody>
                  <a:tcPr marT="45712" marB="45712"/>
                </a:tc>
                <a:tc>
                  <a:txBody>
                    <a:bodyPr/>
                    <a:lstStyle/>
                    <a:p>
                      <a:r>
                        <a:rPr lang="en-US" sz="1400" dirty="0"/>
                        <a:t>Editor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various comments by </a:t>
                      </a:r>
                      <a:r>
                        <a:rPr lang="en-US" sz="1400" dirty="0" err="1"/>
                        <a:t>TGaz</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209514102"/>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a:t>
                      </a:r>
                    </a:p>
                  </a:txBody>
                  <a:tcPr marT="45712" marB="45712"/>
                </a:tc>
                <a:extLst>
                  <a:ext uri="{0D108BD9-81ED-4DB2-BD59-A6C34878D82A}">
                    <a16:rowId xmlns:a16="http://schemas.microsoft.com/office/drawing/2014/main" val="3213783939"/>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CIDs clause 9 and 11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331891055"/>
                  </a:ext>
                </a:extLst>
              </a:tr>
            </a:tbl>
          </a:graphicData>
        </a:graphic>
      </p:graphicFrame>
    </p:spTree>
    <p:extLst>
      <p:ext uri="{BB962C8B-B14F-4D97-AF65-F5344CB8AC3E}">
        <p14:creationId xmlns:p14="http://schemas.microsoft.com/office/powerpoint/2010/main" val="1101355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387326806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4535715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067271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Continue comment resolution for comments pending resolution 11-20-1683 (1hr) – (Roy Want/Jonathan Segev)</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b="0" dirty="0"/>
              <a:t>11-20-1684 Comment Resolution LB249 – CID 3772 (Christian Berger) – 15min </a:t>
            </a:r>
            <a:endParaRPr lang="en-US" sz="140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1489474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090844436"/>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11-20-1683</a:t>
                      </a:r>
                    </a:p>
                  </a:txBody>
                  <a:tcPr marT="45712" marB="45712"/>
                </a:tc>
                <a:tc>
                  <a:txBody>
                    <a:bodyPr/>
                    <a:lstStyle/>
                    <a:p>
                      <a:r>
                        <a:rPr lang="en-US" sz="1400" dirty="0"/>
                        <a:t>Editor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various comments by </a:t>
                      </a:r>
                      <a:r>
                        <a:rPr lang="en-US" sz="1400" dirty="0" err="1"/>
                        <a:t>TGaz</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209514102"/>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a:t>
                      </a:r>
                    </a:p>
                  </a:txBody>
                  <a:tcPr marT="45712" marB="45712"/>
                </a:tc>
                <a:extLst>
                  <a:ext uri="{0D108BD9-81ED-4DB2-BD59-A6C34878D82A}">
                    <a16:rowId xmlns:a16="http://schemas.microsoft.com/office/drawing/2014/main" val="3213783939"/>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CIDs clause 9 and 11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331891055"/>
                  </a:ext>
                </a:extLst>
              </a:tr>
              <a:tr h="0">
                <a:tc>
                  <a:txBody>
                    <a:bodyPr/>
                    <a:lstStyle/>
                    <a:p>
                      <a:r>
                        <a:rPr lang="en-US" altLang="en-US" sz="1400" b="0" dirty="0"/>
                        <a:t>11-20-1684</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Comment Resolution LB249 – CID 3772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413748533"/>
                  </a:ext>
                </a:extLst>
              </a:tr>
              <a:tr h="0">
                <a:tc>
                  <a:txBody>
                    <a:bodyPr/>
                    <a:lstStyle/>
                    <a:p>
                      <a:r>
                        <a:rPr lang="en-US" sz="1400" dirty="0"/>
                        <a:t>11-20-1687</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CR some DMG CIDs part 3</a:t>
                      </a:r>
                    </a:p>
                  </a:txBody>
                  <a:tcPr marT="45712" marB="45712"/>
                </a:tc>
                <a:tc>
                  <a:txBody>
                    <a:bodyPr/>
                    <a:lstStyle/>
                    <a:p>
                      <a:r>
                        <a:rPr lang="en-US" sz="1400" dirty="0"/>
                        <a:t>CR</a:t>
                      </a:r>
                    </a:p>
                  </a:txBody>
                  <a:tcPr marT="45712" marB="45712"/>
                </a:tc>
                <a:extLst>
                  <a:ext uri="{0D108BD9-81ED-4DB2-BD59-A6C34878D82A}">
                    <a16:rowId xmlns:a16="http://schemas.microsoft.com/office/drawing/2014/main" val="3413999051"/>
                  </a:ext>
                </a:extLst>
              </a:tr>
            </a:tbl>
          </a:graphicData>
        </a:graphic>
      </p:graphicFrame>
    </p:spTree>
    <p:extLst>
      <p:ext uri="{BB962C8B-B14F-4D97-AF65-F5344CB8AC3E}">
        <p14:creationId xmlns:p14="http://schemas.microsoft.com/office/powerpoint/2010/main" val="12610723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164581315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22417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566380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22</a:t>
            </a:r>
            <a:r>
              <a:rPr lang="en-US" altLang="en-US" baseline="30000" dirty="0">
                <a:solidFill>
                  <a:schemeClr val="tx2"/>
                </a:solidFill>
              </a:rPr>
              <a:t>nd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11-20-1391 LB249 CR status (Roy) – 5min</a:t>
            </a:r>
          </a:p>
          <a:p>
            <a:pPr algn="just">
              <a:spcBef>
                <a:spcPct val="20000"/>
              </a:spcBef>
              <a:buFontTx/>
              <a:buChar char="•"/>
            </a:pPr>
            <a:r>
              <a:rPr lang="en-US" sz="1600" b="0" dirty="0"/>
              <a:t>Continue comment resolution for comments pending resolution 11-20-1683 (1hr) – (Roy Want/Jonathan Segev)</a:t>
            </a:r>
          </a:p>
          <a:p>
            <a:pPr algn="just">
              <a:spcBef>
                <a:spcPct val="20000"/>
              </a:spcBef>
              <a:buFontTx/>
              <a:buChar char="•"/>
            </a:pPr>
            <a:r>
              <a:rPr lang="en-US" sz="1600" b="0" dirty="0"/>
              <a:t>Review submissions:</a:t>
            </a:r>
          </a:p>
          <a:p>
            <a:pPr lvl="1" algn="just">
              <a:spcBef>
                <a:spcPct val="20000"/>
              </a:spcBef>
              <a:buFontTx/>
              <a:buChar char="•"/>
            </a:pPr>
            <a:r>
              <a:rPr lang="en-US" sz="1400" dirty="0"/>
              <a:t>11-20-1556 LMR timestamp clock and reporting (Erik Lindskog) – as time permits. </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867000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11-20-1683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 of CIDs  3006, 3007, 3899, 3990, 4012, 3264, 3265, 3317, 3320, 3321, 3322, 3455, 3456 (13 CIDs total) as</a:t>
            </a:r>
            <a:r>
              <a:rPr lang="en-GB" b="0" dirty="0"/>
              <a:t> </a:t>
            </a:r>
            <a:r>
              <a:rPr lang="en-US" b="0" dirty="0"/>
              <a:t>depicted in document 11-20-1683r3.</a:t>
            </a:r>
          </a:p>
          <a:p>
            <a:endParaRPr lang="en-US" b="0" dirty="0"/>
          </a:p>
          <a:p>
            <a:r>
              <a:rPr lang="en-US" b="0" dirty="0"/>
              <a:t>Results (Y/N/A): 11/0/0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48570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286181370"/>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3213783939"/>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CIDs clause 9 and 11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331891055"/>
                  </a:ext>
                </a:extLst>
              </a:tr>
              <a:tr h="0">
                <a:tc>
                  <a:txBody>
                    <a:bodyPr/>
                    <a:lstStyle/>
                    <a:p>
                      <a:r>
                        <a:rPr lang="en-US" altLang="en-US" sz="1400" b="0" dirty="0"/>
                        <a:t>11-20-1684</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Comment Resolution LB249 – CID 3772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413748533"/>
                  </a:ext>
                </a:extLst>
              </a:tr>
              <a:tr h="0">
                <a:tc>
                  <a:txBody>
                    <a:bodyPr/>
                    <a:lstStyle/>
                    <a:p>
                      <a:r>
                        <a:rPr lang="en-US" sz="1400" dirty="0"/>
                        <a:t>11-20-1687</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CR some DMG CIDs part 3</a:t>
                      </a:r>
                    </a:p>
                  </a:txBody>
                  <a:tcPr marT="45712" marB="45712"/>
                </a:tc>
                <a:tc>
                  <a:txBody>
                    <a:bodyPr/>
                    <a:lstStyle/>
                    <a:p>
                      <a:r>
                        <a:rPr lang="en-US" sz="1400" dirty="0"/>
                        <a:t>CR</a:t>
                      </a:r>
                    </a:p>
                  </a:txBody>
                  <a:tcPr marT="45712" marB="45712"/>
                </a:tc>
                <a:extLst>
                  <a:ext uri="{0D108BD9-81ED-4DB2-BD59-A6C34878D82A}">
                    <a16:rowId xmlns:a16="http://schemas.microsoft.com/office/drawing/2014/main" val="341399905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marT="45712" marB="45712"/>
                </a:tc>
                <a:tc>
                  <a:txBody>
                    <a:bodyPr/>
                    <a:lstStyle/>
                    <a:p>
                      <a:endParaRPr lang="en-US" sz="1400" dirty="0"/>
                    </a:p>
                  </a:txBody>
                  <a:tcPr marT="45712" marB="45712"/>
                </a:tc>
                <a:extLst>
                  <a:ext uri="{0D108BD9-81ED-4DB2-BD59-A6C34878D82A}">
                    <a16:rowId xmlns:a16="http://schemas.microsoft.com/office/drawing/2014/main" val="685580322"/>
                  </a:ext>
                </a:extLst>
              </a:tr>
            </a:tbl>
          </a:graphicData>
        </a:graphic>
      </p:graphicFrame>
    </p:spTree>
    <p:extLst>
      <p:ext uri="{BB962C8B-B14F-4D97-AF65-F5344CB8AC3E}">
        <p14:creationId xmlns:p14="http://schemas.microsoft.com/office/powerpoint/2010/main" val="302791045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331703107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1561456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0784826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11-20-1391 LB249 CR status (Roy) – 5min</a:t>
            </a:r>
          </a:p>
          <a:p>
            <a:pPr algn="just">
              <a:spcBef>
                <a:spcPct val="20000"/>
              </a:spcBef>
              <a:buFontTx/>
              <a:buChar char="•"/>
            </a:pPr>
            <a:r>
              <a:rPr lang="en-US" sz="1600" b="0" dirty="0"/>
              <a:t>Review submissions:</a:t>
            </a:r>
          </a:p>
          <a:p>
            <a:pPr lvl="1" algn="just">
              <a:spcBef>
                <a:spcPct val="20000"/>
              </a:spcBef>
              <a:buFontTx/>
              <a:buChar char="•"/>
            </a:pPr>
            <a:r>
              <a:rPr lang="en-US" sz="1400" dirty="0"/>
              <a:t>11-20-1556 LMR timestamp clock and reporting (Erik Lindskog) – 15min</a:t>
            </a:r>
          </a:p>
          <a:p>
            <a:pPr lvl="1" algn="just">
              <a:spcBef>
                <a:spcPct val="20000"/>
              </a:spcBef>
              <a:buFontTx/>
              <a:buChar char="•"/>
            </a:pPr>
            <a:r>
              <a:rPr lang="en-US" sz="1400" dirty="0"/>
              <a:t> 11-20-1666 </a:t>
            </a:r>
            <a:r>
              <a:rPr lang="en-US" sz="1400" dirty="0" err="1"/>
              <a:t>Misc</a:t>
            </a:r>
            <a:r>
              <a:rPr lang="en-US" sz="1400" dirty="0"/>
              <a:t> CIDs clause 9 and 11 (Dibakar Das) – 45min</a:t>
            </a:r>
          </a:p>
          <a:p>
            <a:pPr lvl="1" algn="just">
              <a:spcBef>
                <a:spcPct val="20000"/>
              </a:spcBef>
              <a:buFontTx/>
              <a:buChar char="•"/>
            </a:pPr>
            <a:r>
              <a:rPr lang="en-US" altLang="en-US" sz="1400" dirty="0"/>
              <a:t>11-20-1687 Comment Resolution LB249 – CID 3772 (Christian Berger) – 10min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2 min (special order)</a:t>
            </a:r>
          </a:p>
          <a:p>
            <a:pPr algn="just">
              <a:spcBef>
                <a:spcPct val="20000"/>
              </a:spcBef>
              <a:buFontTx/>
              <a:buChar char="•"/>
            </a:pPr>
            <a:r>
              <a:rPr lang="en-US" sz="1600" b="0" dirty="0"/>
              <a:t>Plans for the IEEE </a:t>
            </a:r>
            <a:r>
              <a:rPr lang="en-US" sz="1600" b="0"/>
              <a:t>Electronic Meeting week – 1min.</a:t>
            </a:r>
            <a:endParaRPr lang="en-US" sz="1600" b="0" dirty="0"/>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5250821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11-20-1683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 of CIDs  ??? (CIDs total) as</a:t>
            </a:r>
            <a:r>
              <a:rPr lang="en-GB" b="0" dirty="0"/>
              <a:t> </a:t>
            </a:r>
            <a:r>
              <a:rPr lang="en-US" b="0" dirty="0"/>
              <a:t>depicted in document 11-20-???</a:t>
            </a:r>
          </a:p>
          <a:p>
            <a:endParaRPr lang="en-US" b="0" dirty="0"/>
          </a:p>
          <a:p>
            <a:r>
              <a:rPr lang="en-US" b="0" dirty="0"/>
              <a:t>Results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4857762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3213783939"/>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CIDs clause 9 and 11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331891055"/>
                  </a:ext>
                </a:extLst>
              </a:tr>
              <a:tr h="0">
                <a:tc>
                  <a:txBody>
                    <a:bodyPr/>
                    <a:lstStyle/>
                    <a:p>
                      <a:r>
                        <a:rPr lang="en-US" altLang="en-US" sz="1400" b="0" dirty="0"/>
                        <a:t>11-20-1684</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Comment Resolution LB249 – CID 3772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413748533"/>
                  </a:ext>
                </a:extLst>
              </a:tr>
              <a:tr h="0">
                <a:tc>
                  <a:txBody>
                    <a:bodyPr/>
                    <a:lstStyle/>
                    <a:p>
                      <a:r>
                        <a:rPr lang="en-US" sz="1400" dirty="0"/>
                        <a:t>11-20-1687</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CR some DMG CIDs part 3</a:t>
                      </a:r>
                    </a:p>
                  </a:txBody>
                  <a:tcPr marT="45712" marB="45712"/>
                </a:tc>
                <a:tc>
                  <a:txBody>
                    <a:bodyPr/>
                    <a:lstStyle/>
                    <a:p>
                      <a:r>
                        <a:rPr lang="en-US" sz="1400" dirty="0"/>
                        <a:t>CR</a:t>
                      </a:r>
                    </a:p>
                  </a:txBody>
                  <a:tcPr marT="45712" marB="45712"/>
                </a:tc>
                <a:extLst>
                  <a:ext uri="{0D108BD9-81ED-4DB2-BD59-A6C34878D82A}">
                    <a16:rowId xmlns:a16="http://schemas.microsoft.com/office/drawing/2014/main" val="341399905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marT="45712" marB="45712"/>
                </a:tc>
                <a:tc>
                  <a:txBody>
                    <a:bodyPr/>
                    <a:lstStyle/>
                    <a:p>
                      <a:endParaRPr lang="en-US" sz="1400" dirty="0"/>
                    </a:p>
                  </a:txBody>
                  <a:tcPr marT="45712" marB="45712"/>
                </a:tc>
                <a:extLst>
                  <a:ext uri="{0D108BD9-81ED-4DB2-BD59-A6C34878D82A}">
                    <a16:rowId xmlns:a16="http://schemas.microsoft.com/office/drawing/2014/main" val="685580322"/>
                  </a:ext>
                </a:extLst>
              </a:tr>
            </a:tbl>
          </a:graphicData>
        </a:graphic>
      </p:graphicFrame>
    </p:spTree>
    <p:extLst>
      <p:ext uri="{BB962C8B-B14F-4D97-AF65-F5344CB8AC3E}">
        <p14:creationId xmlns:p14="http://schemas.microsoft.com/office/powerpoint/2010/main" val="2012595048"/>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telecons</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196228273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err="1"/>
              <a:t>TGaz</a:t>
            </a:r>
            <a:r>
              <a:rPr lang="en-US" dirty="0"/>
              <a:t> during the IEEE Electronic Meeting week</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buFont typeface="Arial" panose="020B0604020202020204" pitchFamily="34" charset="0"/>
              <a:buChar char="•"/>
            </a:pPr>
            <a:r>
              <a:rPr lang="en-US" altLang="en-US" sz="1800" b="0" kern="0" dirty="0"/>
              <a:t>Targets for the week:</a:t>
            </a:r>
          </a:p>
          <a:p>
            <a:pPr marL="685800" lvl="1">
              <a:buFont typeface="Arial" panose="020B0604020202020204" pitchFamily="34" charset="0"/>
              <a:buChar char="•"/>
            </a:pPr>
            <a:r>
              <a:rPr lang="en-US" altLang="en-US" sz="1600" kern="0" dirty="0"/>
              <a:t>Complete LB249 comment resolution and initiate a new recirculation ballot.</a:t>
            </a:r>
          </a:p>
          <a:p>
            <a:pPr marL="400050" lvl="1" indent="0"/>
            <a:endParaRPr lang="en-US" altLang="en-US" sz="1600" b="0" kern="0" dirty="0"/>
          </a:p>
          <a:p>
            <a:pPr marL="285750" indent="-285750">
              <a:buFont typeface="Arial" panose="020B0604020202020204" pitchFamily="34" charset="0"/>
              <a:buChar char="•"/>
            </a:pPr>
            <a:r>
              <a:rPr lang="en-US" altLang="en-US" sz="1800" b="0" kern="0" dirty="0"/>
              <a:t>5 meeting slots 2hrs each: </a:t>
            </a:r>
          </a:p>
          <a:p>
            <a:pPr marL="685800" lvl="1">
              <a:buFont typeface="Arial" panose="020B0604020202020204" pitchFamily="34" charset="0"/>
              <a:buChar char="•"/>
            </a:pPr>
            <a:r>
              <a:rPr lang="en-US" altLang="en-US" sz="1600" b="0" kern="0" dirty="0"/>
              <a:t>Tue. Nov. 3</a:t>
            </a:r>
            <a:r>
              <a:rPr lang="en-US" altLang="en-US" sz="1600" b="0" kern="0" baseline="30000" dirty="0"/>
              <a:t>rd</a:t>
            </a:r>
            <a:r>
              <a:rPr lang="en-US" altLang="en-US" sz="1600" b="0" kern="0" dirty="0"/>
              <a:t> single slot.</a:t>
            </a:r>
          </a:p>
          <a:p>
            <a:pPr marL="685800" lvl="1">
              <a:buFont typeface="Arial" panose="020B0604020202020204" pitchFamily="34" charset="0"/>
              <a:buChar char="•"/>
            </a:pPr>
            <a:r>
              <a:rPr lang="en-US" altLang="en-US" sz="1600" b="0" kern="0" dirty="0"/>
              <a:t>Wed. Nov. 4</a:t>
            </a:r>
            <a:r>
              <a:rPr lang="en-US" altLang="en-US" sz="1600" b="0" kern="0" baseline="30000" dirty="0"/>
              <a:t>th</a:t>
            </a:r>
            <a:r>
              <a:rPr lang="en-US" altLang="en-US" sz="1600" b="0" kern="0" dirty="0"/>
              <a:t> two meeting slots. </a:t>
            </a:r>
          </a:p>
          <a:p>
            <a:pPr marL="685800" lvl="1">
              <a:buFont typeface="Arial" panose="020B0604020202020204" pitchFamily="34" charset="0"/>
              <a:buChar char="•"/>
            </a:pPr>
            <a:r>
              <a:rPr lang="en-US" altLang="en-US" sz="1600" b="0" kern="0" dirty="0"/>
              <a:t>Thu. Nov. 5</a:t>
            </a:r>
            <a:r>
              <a:rPr lang="en-US" altLang="en-US" sz="1600" b="0" kern="0" baseline="30000" dirty="0"/>
              <a:t>th</a:t>
            </a:r>
            <a:r>
              <a:rPr lang="en-US" altLang="en-US" sz="1600" b="0" kern="0" dirty="0"/>
              <a:t> two meeting slots</a:t>
            </a:r>
          </a:p>
          <a:p>
            <a:pPr marL="685800" lvl="1">
              <a:buFont typeface="Arial" panose="020B0604020202020204" pitchFamily="34" charset="0"/>
              <a:buChar char="•"/>
            </a:pPr>
            <a:r>
              <a:rPr lang="en-US" altLang="en-US" sz="1600" b="0" kern="0" dirty="0"/>
              <a:t>Mon. Nov. 9</a:t>
            </a:r>
            <a:r>
              <a:rPr lang="en-US" altLang="en-US" sz="1600" b="0" kern="0" baseline="30000" dirty="0"/>
              <a:t>th</a:t>
            </a:r>
            <a:r>
              <a:rPr lang="en-US" altLang="en-US" sz="1600" b="0" kern="0" dirty="0"/>
              <a:t> single meeting slot.</a:t>
            </a:r>
          </a:p>
          <a:p>
            <a:pPr marL="285750">
              <a:buFont typeface="Arial" panose="020B0604020202020204" pitchFamily="34" charset="0"/>
              <a:buChar char="•"/>
            </a:pPr>
            <a:r>
              <a:rPr lang="en-US" altLang="en-US" sz="2000" b="0" kern="0" dirty="0"/>
              <a:t>If you are planning a submission and would like to allocate agenda time, please indicate so early:</a:t>
            </a:r>
          </a:p>
          <a:p>
            <a:pPr marL="685800" lvl="1">
              <a:buFont typeface="Arial" panose="020B0604020202020204" pitchFamily="34" charset="0"/>
              <a:buChar char="•"/>
            </a:pPr>
            <a:r>
              <a:rPr lang="en-US" altLang="en-US" sz="1600" kern="0" dirty="0"/>
              <a:t>Priority likely given to thus submissions.</a:t>
            </a:r>
          </a:p>
          <a:p>
            <a:pPr marL="0" indent="0"/>
            <a:endParaRPr lang="en-US" altLang="en-US" sz="1800" b="0" kern="0" dirty="0"/>
          </a:p>
          <a:p>
            <a:pPr marL="0" indent="0"/>
            <a:endParaRPr lang="en-US" altLang="en-US" sz="1800" b="0" kern="0" dirty="0"/>
          </a:p>
          <a:p>
            <a:pPr marL="0" indent="0"/>
            <a:endParaRPr lang="en-US" altLang="en-US" sz="1800" b="0" kern="0" dirty="0"/>
          </a:p>
        </p:txBody>
      </p:sp>
    </p:spTree>
    <p:extLst>
      <p:ext uri="{BB962C8B-B14F-4D97-AF65-F5344CB8AC3E}">
        <p14:creationId xmlns:p14="http://schemas.microsoft.com/office/powerpoint/2010/main" val="2098860417"/>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00043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5552303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000" dirty="0">
                <a:cs typeface="Times New Roman" panose="02020603050405020304" pitchFamily="18" charset="0"/>
              </a:rPr>
              <a:t>Sep. Electronic Meeting Agenda </a:t>
            </a:r>
          </a:p>
          <a:p>
            <a:pPr algn="ctr">
              <a:lnSpc>
                <a:spcPct val="90000"/>
              </a:lnSpc>
              <a:buFontTx/>
              <a:buNone/>
            </a:pPr>
            <a:r>
              <a:rPr lang="en-US" altLang="en-US" sz="4000" dirty="0">
                <a:cs typeface="Times New Roman" panose="02020603050405020304" pitchFamily="18" charset="0"/>
              </a:rPr>
              <a:t>And meetings running between Sep. and Nov.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9271406"/>
              </p:ext>
            </p:extLst>
          </p:nvPr>
        </p:nvGraphicFramePr>
        <p:xfrm>
          <a:off x="479376" y="1260086"/>
          <a:ext cx="11305256" cy="3626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6070165">
                  <a:extLst>
                    <a:ext uri="{9D8B030D-6E8A-4147-A177-3AD203B41FA5}">
                      <a16:colId xmlns:a16="http://schemas.microsoft.com/office/drawing/2014/main" val="20002"/>
                    </a:ext>
                  </a:extLst>
                </a:gridCol>
                <a:gridCol w="189193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 – 5min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 – 15min</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 – 15min</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 – moved to telecon</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 – 15min (moved to telecon)</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 –</a:t>
                      </a:r>
                      <a:r>
                        <a:rPr lang="en-US" sz="1400" b="1" dirty="0"/>
                        <a:t>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356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460 technical comments with ~190 remaining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6330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60248"/>
            <a:ext cx="799587" cy="2459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calls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202009-11</a:t>
            </a:r>
          </a:p>
          <a:p>
            <a:pPr marL="0" indent="0"/>
            <a:r>
              <a:rPr lang="en-US" b="0" dirty="0"/>
              <a:t>We commit to the </a:t>
            </a:r>
            <a:r>
              <a:rPr lang="en-US" b="0" dirty="0" err="1"/>
              <a:t>TGaz</a:t>
            </a:r>
            <a:r>
              <a:rPr lang="en-US" b="0" dirty="0"/>
              <a:t> proposed timeline as depicted in the previous slide 39 of submission 11-20-1370r7?</a:t>
            </a:r>
          </a:p>
          <a:p>
            <a:pPr marL="0" indent="0"/>
            <a:endParaRPr lang="en-US" b="0" dirty="0"/>
          </a:p>
          <a:p>
            <a:pPr marL="0" indent="0"/>
            <a:r>
              <a:rPr lang="en-US" b="0" dirty="0"/>
              <a:t>Moved: Qinghua Li </a:t>
            </a:r>
          </a:p>
          <a:p>
            <a:pPr marL="0" indent="0"/>
            <a:r>
              <a:rPr lang="en-US" b="0" dirty="0"/>
              <a:t>Second: Roy Want </a:t>
            </a:r>
          </a:p>
          <a:p>
            <a:pPr marL="0" indent="0"/>
            <a:r>
              <a:rPr lang="en-US" b="0" dirty="0"/>
              <a:t>Results (Y/N/A): unanimous approval.</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016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5823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59789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445938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(202009-12)</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Erik Lindskog</a:t>
            </a:r>
          </a:p>
          <a:p>
            <a:r>
              <a:rPr lang="en-US" sz="2000" b="0" dirty="0"/>
              <a:t>Second: Qinghua Li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27226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4959-8CDE-4D3C-934F-0B9D1B96E828}"/>
              </a:ext>
            </a:extLst>
          </p:cNvPr>
          <p:cNvSpPr>
            <a:spLocks noGrp="1"/>
          </p:cNvSpPr>
          <p:nvPr>
            <p:ph type="title"/>
          </p:nvPr>
        </p:nvSpPr>
        <p:spPr/>
        <p:txBody>
          <a:bodyPr/>
          <a:lstStyle/>
          <a:p>
            <a:r>
              <a:rPr lang="en-US" dirty="0"/>
              <a:t>Submission 11-20-1308</a:t>
            </a:r>
          </a:p>
        </p:txBody>
      </p:sp>
      <p:sp>
        <p:nvSpPr>
          <p:cNvPr id="3" name="Content Placeholder 2">
            <a:extLst>
              <a:ext uri="{FF2B5EF4-FFF2-40B4-BE49-F238E27FC236}">
                <a16:creationId xmlns:a16="http://schemas.microsoft.com/office/drawing/2014/main" id="{5A3EC1A0-68E4-4AB0-9E4F-BA26712F34FA}"/>
              </a:ext>
            </a:extLst>
          </p:cNvPr>
          <p:cNvSpPr>
            <a:spLocks noGrp="1"/>
          </p:cNvSpPr>
          <p:nvPr>
            <p:ph idx="1"/>
          </p:nvPr>
        </p:nvSpPr>
        <p:spPr/>
        <p:txBody>
          <a:bodyPr/>
          <a:lstStyle/>
          <a:p>
            <a:r>
              <a:rPr lang="en-US" sz="2000" dirty="0"/>
              <a:t>Motion </a:t>
            </a:r>
            <a:r>
              <a:rPr lang="en-US" sz="2000" b="0" dirty="0"/>
              <a:t>(202009-13):</a:t>
            </a:r>
          </a:p>
          <a:p>
            <a:r>
              <a:rPr lang="en-US" sz="2000" b="0" dirty="0"/>
              <a:t>Move to adopt the text changes as depicted in document 11-20-1308r0 instruct the technical editor to incorporate it in the P802.11az draft and grant the editor editorial license. </a:t>
            </a:r>
          </a:p>
          <a:p>
            <a:endParaRPr lang="en-US" sz="2000" b="0" dirty="0"/>
          </a:p>
          <a:p>
            <a:r>
              <a:rPr lang="en-US" sz="2000" b="0" dirty="0"/>
              <a:t>Moved: Qinghua Li </a:t>
            </a:r>
          </a:p>
          <a:p>
            <a:r>
              <a:rPr lang="en-US" sz="2000" b="0" dirty="0"/>
              <a:t>Second: Nehru Bhandaru </a:t>
            </a:r>
          </a:p>
          <a:p>
            <a:r>
              <a:rPr lang="en-US" sz="2000" b="0" dirty="0"/>
              <a:t>Results: unanimous approval</a:t>
            </a:r>
          </a:p>
        </p:txBody>
      </p:sp>
      <p:sp>
        <p:nvSpPr>
          <p:cNvPr id="4" name="Slide Number Placeholder 3">
            <a:extLst>
              <a:ext uri="{FF2B5EF4-FFF2-40B4-BE49-F238E27FC236}">
                <a16:creationId xmlns:a16="http://schemas.microsoft.com/office/drawing/2014/main" id="{A3A75F8E-EA07-4FA6-AFB1-D489794714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3ADDD45-AB9A-4930-89A8-1D7036157BF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CE572C-99E0-4971-B690-708326BD8DB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28375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11-20-1209</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(202009-14)</a:t>
            </a:r>
            <a:r>
              <a:rPr lang="en-US" sz="2000" dirty="0"/>
              <a:t>:</a:t>
            </a:r>
          </a:p>
          <a:p>
            <a:pPr marL="0" indent="0"/>
            <a:r>
              <a:rPr lang="en-US" sz="2000" b="0" dirty="0"/>
              <a:t>Move to adopt the resolutions depicted by document 11-20-1209r3 for CIDs 3266 and 3895 (total of 2), instruct the technical editor to incorporate it in the P802.11az draft and grant the editor editorial license. </a:t>
            </a:r>
          </a:p>
          <a:p>
            <a:endParaRPr lang="en-US" sz="2000" b="0" dirty="0"/>
          </a:p>
          <a:p>
            <a:r>
              <a:rPr lang="en-US" sz="2000" b="0" dirty="0"/>
              <a:t>Moved: Qinghua Li</a:t>
            </a:r>
          </a:p>
          <a:p>
            <a:r>
              <a:rPr lang="en-US" sz="2000" b="0" dirty="0"/>
              <a:t>Second: Ali Raissinia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72454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11-20-1394</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(202009-15)</a:t>
            </a:r>
            <a:r>
              <a:rPr lang="en-US" sz="2000" dirty="0"/>
              <a:t>:</a:t>
            </a:r>
          </a:p>
          <a:p>
            <a:pPr marL="0" indent="0"/>
            <a:r>
              <a:rPr lang="en-US" sz="2000" b="0" dirty="0"/>
              <a:t>Move to adopt the resolutions depicted by document 11-20-1394r1 for CIDs 3127, 3299, 3814, 3816, 3116, 3543, 3544, 3537 (total of 8), instruct the technical editor to incorporate it in the P802.11az draft and grant the editor editorial license. </a:t>
            </a:r>
          </a:p>
          <a:p>
            <a:endParaRPr lang="en-US" sz="2000" b="0" dirty="0"/>
          </a:p>
          <a:p>
            <a:r>
              <a:rPr lang="en-US" sz="2000" b="0" dirty="0"/>
              <a:t>Moved: Assaf Kasher</a:t>
            </a:r>
          </a:p>
          <a:p>
            <a:r>
              <a:rPr lang="en-US" sz="2000" b="0" dirty="0"/>
              <a:t>Second: Qinghua Li</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955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83144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45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59938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5961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61036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23</a:t>
            </a:r>
            <a:r>
              <a:rPr lang="en-US" altLang="en-US" baseline="30000" dirty="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11-20-1392 CR for 11.22.6.3.3 (Dibakar Das)  (1hr)</a:t>
            </a:r>
          </a:p>
          <a:p>
            <a:pPr lvl="1" algn="just">
              <a:spcBef>
                <a:spcPct val="20000"/>
              </a:spcBef>
              <a:buFontTx/>
              <a:buChar char="•"/>
            </a:pPr>
            <a:r>
              <a:rPr lang="en-US" sz="1400" dirty="0"/>
              <a:t>11-20-1393 </a:t>
            </a:r>
            <a:r>
              <a:rPr lang="en-US" sz="1400" dirty="0" err="1"/>
              <a:t>Misc</a:t>
            </a:r>
            <a:r>
              <a:rPr lang="en-US" sz="1400" dirty="0"/>
              <a:t> CR for Clause 9  (Dibakar Das)  (15minutes)</a:t>
            </a:r>
          </a:p>
          <a:p>
            <a:pPr lvl="1" algn="just">
              <a:spcBef>
                <a:spcPct val="20000"/>
              </a:spcBef>
              <a:buFontTx/>
              <a:buChar char="•"/>
            </a:pPr>
            <a:r>
              <a:rPr lang="en-US" altLang="en-US" sz="1400" b="0" dirty="0"/>
              <a:t>11-20-1502 </a:t>
            </a:r>
            <a:r>
              <a:rPr lang="en-US" sz="1400" dirty="0"/>
              <a:t>Some LB 249 Passive TB Ranging CR – Part III </a:t>
            </a:r>
          </a:p>
          <a:p>
            <a:pPr lvl="1" algn="just">
              <a:spcBef>
                <a:spcPct val="20000"/>
              </a:spcBef>
              <a:buFontTx/>
              <a:buChar char="•"/>
            </a:pPr>
            <a:endParaRPr lang="en-US" alt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7674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7289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13D0-2F87-4DFF-873C-FBE2DA57B18A}"/>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233B3602-80AF-46AE-8A96-16BF45BFCD68}"/>
              </a:ext>
            </a:extLst>
          </p:cNvPr>
          <p:cNvSpPr>
            <a:spLocks noGrp="1"/>
          </p:cNvSpPr>
          <p:nvPr>
            <p:ph idx="1"/>
          </p:nvPr>
        </p:nvSpPr>
        <p:spPr/>
        <p:txBody>
          <a:bodyPr/>
          <a:lstStyle/>
          <a:p>
            <a:r>
              <a:rPr lang="en-US" dirty="0"/>
              <a:t>Which resolution do you prefer for CID 3599</a:t>
            </a:r>
          </a:p>
          <a:p>
            <a:pPr>
              <a:buFont typeface="Arial" panose="020B0604020202020204" pitchFamily="34" charset="0"/>
              <a:buChar char="•"/>
            </a:pPr>
            <a:r>
              <a:rPr lang="en-US" dirty="0"/>
              <a:t>Accept </a:t>
            </a:r>
          </a:p>
          <a:p>
            <a:pPr>
              <a:buFont typeface="Arial" panose="020B0604020202020204" pitchFamily="34" charset="0"/>
              <a:buChar char="•"/>
            </a:pPr>
            <a:r>
              <a:rPr lang="en-US" dirty="0"/>
              <a:t>Reject</a:t>
            </a:r>
          </a:p>
          <a:p>
            <a:pPr>
              <a:buFont typeface="Arial" panose="020B0604020202020204" pitchFamily="34" charset="0"/>
              <a:buChar char="•"/>
            </a:pPr>
            <a:r>
              <a:rPr lang="en-US" dirty="0"/>
              <a:t>Revise – with </a:t>
            </a:r>
            <a:r>
              <a:rPr lang="en-US" dirty="0" err="1"/>
              <a:t>Dibakar’s</a:t>
            </a:r>
            <a:r>
              <a:rPr lang="en-US" dirty="0"/>
              <a:t> changes in 11-20-1392</a:t>
            </a:r>
          </a:p>
          <a:p>
            <a:pPr>
              <a:buFont typeface="Arial" panose="020B0604020202020204" pitchFamily="34" charset="0"/>
              <a:buChar char="•"/>
            </a:pPr>
            <a:r>
              <a:rPr lang="en-US" dirty="0"/>
              <a:t>Revise – with changing “may” to “might”</a:t>
            </a:r>
          </a:p>
          <a:p>
            <a:pPr>
              <a:buFont typeface="Arial" panose="020B0604020202020204" pitchFamily="34" charset="0"/>
              <a:buChar char="•"/>
            </a:pPr>
            <a:r>
              <a:rPr lang="en-US" dirty="0"/>
              <a:t>Results: (2/1/1/9)</a:t>
            </a:r>
          </a:p>
        </p:txBody>
      </p:sp>
      <p:sp>
        <p:nvSpPr>
          <p:cNvPr id="4" name="Slide Number Placeholder 3">
            <a:extLst>
              <a:ext uri="{FF2B5EF4-FFF2-40B4-BE49-F238E27FC236}">
                <a16:creationId xmlns:a16="http://schemas.microsoft.com/office/drawing/2014/main" id="{9A96C2E6-0954-41FA-B0E0-12542A409B3B}"/>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D93D4DC-3AED-4310-936C-730602E3B2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4503938-9BDF-4E09-BF11-03A6B54490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851143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7DB4794-2B53-4889-BF2B-4BF13F6667F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28417027"/>
              </p:ext>
            </p:extLst>
          </p:nvPr>
        </p:nvGraphicFramePr>
        <p:xfrm>
          <a:off x="493114" y="2347016"/>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589099509"/>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bl>
          </a:graphicData>
        </a:graphic>
      </p:graphicFrame>
    </p:spTree>
    <p:extLst>
      <p:ext uri="{BB962C8B-B14F-4D97-AF65-F5344CB8AC3E}">
        <p14:creationId xmlns:p14="http://schemas.microsoft.com/office/powerpoint/2010/main" val="16897602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24 		(Thu.),  	10:00 ET – 12:00 ET extended (joint </a:t>
            </a:r>
            <a:r>
              <a:rPr lang="en-US" altLang="en-US" sz="1600" b="0" kern="0" dirty="0" err="1"/>
              <a:t>TGaz</a:t>
            </a:r>
            <a:r>
              <a:rPr lang="en-US" altLang="en-US" sz="1600" b="0" kern="0" dirty="0"/>
              <a:t> plenary/technical)</a:t>
            </a:r>
          </a:p>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2578217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548068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8343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nn-NO" altLang="en-US" sz="1400" dirty="0"/>
              <a:t>11-20-1392 CR for 11.22.6.3.3 (Dibakar Das) </a:t>
            </a:r>
            <a:r>
              <a:rPr lang="en-US" sz="1400" dirty="0"/>
              <a:t>- for completion</a:t>
            </a:r>
            <a:endParaRPr lang="en-US" altLang="en-US" sz="1400" dirty="0"/>
          </a:p>
          <a:p>
            <a:pPr lvl="1" algn="just">
              <a:spcBef>
                <a:spcPct val="20000"/>
              </a:spcBef>
              <a:buFontTx/>
              <a:buChar char="•"/>
            </a:pPr>
            <a:r>
              <a:rPr lang="en-US" sz="1400" dirty="0"/>
              <a:t>11-20-1393 </a:t>
            </a:r>
            <a:r>
              <a:rPr lang="en-US" sz="1400" dirty="0" err="1"/>
              <a:t>Misc</a:t>
            </a:r>
            <a:r>
              <a:rPr lang="en-US" sz="1400" dirty="0"/>
              <a:t> CR for Clause 9  (Dibakar Das)</a:t>
            </a:r>
          </a:p>
          <a:p>
            <a:pPr lvl="1" algn="just">
              <a:spcBef>
                <a:spcPct val="20000"/>
              </a:spcBef>
              <a:buFontTx/>
              <a:buChar char="•"/>
            </a:pPr>
            <a:r>
              <a:rPr lang="en-US" sz="1400" dirty="0"/>
              <a:t>11-20-1502 Some LB 249 Passive TB Ranging CR – Part III (Erik Lindskog)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398611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11-20-1392r1.</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41050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3896, 3999 as</a:t>
            </a:r>
            <a:r>
              <a:rPr lang="en-GB" b="0" dirty="0"/>
              <a:t> </a:t>
            </a:r>
            <a:r>
              <a:rPr lang="en-US" b="0" dirty="0"/>
              <a:t>depicted in document 11-20-1393r1.</a:t>
            </a:r>
          </a:p>
          <a:p>
            <a:endParaRPr lang="en-US" b="0" dirty="0"/>
          </a:p>
          <a:p>
            <a:r>
              <a:rPr lang="en-US" b="0" dirty="0"/>
              <a:t>Results (Y/N/A): (7/0/1)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142286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368788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3785611777"/>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8994982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27357199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535628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507245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11-20-1410 80 Editorial CIDs (15 min)</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600" b="0" dirty="0"/>
          </a:p>
          <a:p>
            <a:pPr lvl="1" algn="just">
              <a:spcBef>
                <a:spcPct val="20000"/>
              </a:spcBef>
              <a:buFontTx/>
              <a:buChar char="•"/>
            </a:pPr>
            <a:r>
              <a:rPr lang="en-US" sz="1400" dirty="0"/>
              <a:t>11-20-1245 Tx Power control for Non-TB Ranging (Christian Berger) (20min) </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11-20-1410 Editorial CIDs</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editorial CID resolutions as depicted in document 11-20-1410r0.</a:t>
            </a:r>
          </a:p>
          <a:p>
            <a:endParaRPr lang="en-US" dirty="0"/>
          </a:p>
          <a:p>
            <a:r>
              <a:rPr lang="en-US" dirty="0"/>
              <a:t>Results (Y/N/A): 10/0/1 </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54331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11-20-1245 Tx Power control for Non-TB Ranging </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resolution of CID 3883 as depicted in document 11-20-1245r3.</a:t>
            </a:r>
          </a:p>
          <a:p>
            <a:endParaRPr lang="en-US" dirty="0"/>
          </a:p>
          <a:p>
            <a:r>
              <a:rPr lang="en-US" dirty="0"/>
              <a:t>Results (Y/N/A): 14/6/5</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48985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14700267"/>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30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Clarify on previous SP from Sep. 24</a:t>
            </a:r>
            <a:r>
              <a:rPr lang="en-US" altLang="en-US" sz="1600" b="0" baseline="30000" dirty="0"/>
              <a:t>th</a:t>
            </a:r>
            <a:r>
              <a:rPr lang="en-US" altLang="en-US" sz="1600" b="0" dirty="0"/>
              <a:t> – 7min (Roy Want)</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11-20-1502 Some LB 249 Passive TB Ranging CR – Part III (Erik Lindskog) – 1hr</a:t>
            </a:r>
          </a:p>
          <a:p>
            <a:pPr lvl="1" algn="just">
              <a:spcBef>
                <a:spcPct val="20000"/>
              </a:spcBef>
              <a:buFontTx/>
              <a:buChar char="•"/>
            </a:pPr>
            <a:r>
              <a:rPr lang="en-US" sz="1400" b="0" dirty="0"/>
              <a:t>11-20-1501 </a:t>
            </a:r>
            <a:r>
              <a:rPr lang="en-US" sz="1400" dirty="0"/>
              <a:t>LMR Time Stamps (Erik Lindskog) – 30min </a:t>
            </a:r>
          </a:p>
          <a:p>
            <a:pPr lvl="1" algn="just">
              <a:spcBef>
                <a:spcPct val="20000"/>
              </a:spcBef>
              <a:buFontTx/>
              <a:buChar char="•"/>
            </a:pPr>
            <a:r>
              <a:rPr lang="en-US" sz="1400" b="0" dirty="0"/>
              <a:t>11-20-1553 LB 249 some DMG CIDs part 1 (Assaf Kasher)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485873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11-20-1392r2.</a:t>
            </a:r>
          </a:p>
          <a:p>
            <a:endParaRPr lang="en-US" b="0" dirty="0"/>
          </a:p>
          <a:p>
            <a:r>
              <a:rPr lang="en-US" b="0" dirty="0"/>
              <a:t>Results (Y/N/A): 10/0/1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37963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11-20-1502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3052, 3053, 3874, 3557, 3656, 3804, 3301, 3152, 3841, 3310 as</a:t>
            </a:r>
            <a:r>
              <a:rPr lang="en-GB" b="0" dirty="0"/>
              <a:t> </a:t>
            </a:r>
            <a:r>
              <a:rPr lang="en-US" b="0" dirty="0"/>
              <a:t>depicted in document 11-20-1502r3</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873054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323749012"/>
              </p:ext>
            </p:extLst>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994471977"/>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1890855876"/>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2201078079"/>
                  </a:ext>
                </a:extLst>
              </a:tr>
              <a:tr h="0">
                <a:tc>
                  <a:txBody>
                    <a:bodyPr/>
                    <a:lstStyle/>
                    <a:p>
                      <a:r>
                        <a:rPr lang="en-US" sz="1400" dirty="0"/>
                        <a:t>11-20-340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a:t>
                      </a:r>
                    </a:p>
                  </a:txBody>
                  <a:tcPr marT="45712" marB="45712"/>
                </a:tc>
                <a:extLst>
                  <a:ext uri="{0D108BD9-81ED-4DB2-BD59-A6C34878D82A}">
                    <a16:rowId xmlns:a16="http://schemas.microsoft.com/office/drawing/2014/main" val="356366238"/>
                  </a:ext>
                </a:extLst>
              </a:tr>
            </a:tbl>
          </a:graphicData>
        </a:graphic>
      </p:graphicFrame>
    </p:spTree>
    <p:extLst>
      <p:ext uri="{BB962C8B-B14F-4D97-AF65-F5344CB8AC3E}">
        <p14:creationId xmlns:p14="http://schemas.microsoft.com/office/powerpoint/2010/main" val="11201411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20606-E826-422B-B337-C90E9B3D22E3}"/>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B3DFDD0E-85AE-4904-95D3-ACE32B93684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94E62A-EEC4-48DD-904D-485004544788}"/>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B76B231E-226D-4317-9558-2B887541ABB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9051CD-CB03-464F-861B-1CCE8163967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5718255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243207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991048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59722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as needed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80471057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1890855876"/>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289004699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67494321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6680968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033431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for completion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7146770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11-20-0340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3066, 3760, 3842, 3843, 3912, 3913, 3914, 3771, 3777, 3778, 3779, 3780, 3782, 3783, 3625, 3768 as depicted in document 11-20-0340r8.</a:t>
            </a:r>
          </a:p>
          <a:p>
            <a:endParaRPr lang="en-US" b="0" dirty="0"/>
          </a:p>
          <a:p>
            <a:r>
              <a:rPr lang="en-US" b="0" dirty="0"/>
              <a:t>Results (Y/N/A): 12/0/1</a:t>
            </a:r>
          </a:p>
          <a:p>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7850987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11-20-1553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3000, 3018, 3054, 3055, 3056, 3057, 3058, 3059, 3060, 3061, 3153, 3154, 3175 as depicted in document 11-20-1553r1.</a:t>
            </a:r>
          </a:p>
          <a:p>
            <a:r>
              <a:rPr lang="en-US" b="0" dirty="0"/>
              <a:t>Results (Y/N/A): 6/0/1</a:t>
            </a:r>
          </a:p>
          <a:p>
            <a:br>
              <a:rPr lang="en-US" dirty="0"/>
            </a:br>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07867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78926549"/>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75217075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9704192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5174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049112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7</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LB249 CR status and summary:</a:t>
            </a:r>
          </a:p>
          <a:p>
            <a:pPr lvl="1" algn="just">
              <a:spcBef>
                <a:spcPct val="20000"/>
              </a:spcBef>
              <a:buFontTx/>
              <a:buChar char="•"/>
            </a:pPr>
            <a:r>
              <a:rPr lang="en-US" altLang="en-US" sz="1400" dirty="0"/>
              <a:t>11-20-017 and 11-20-1391 (Roy Want) -10min </a:t>
            </a:r>
            <a:endParaRPr lang="en-US" altLang="en-US" sz="1400" b="0" dirty="0"/>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11-20-1501 LMR Time Stamps (Erik Lindskog) – 25min</a:t>
            </a:r>
          </a:p>
          <a:p>
            <a:pPr lvl="1" algn="just">
              <a:spcBef>
                <a:spcPct val="20000"/>
              </a:spcBef>
              <a:buFontTx/>
              <a:buChar char="•"/>
            </a:pPr>
            <a:r>
              <a:rPr lang="en-US" sz="1400" dirty="0"/>
              <a:t>11-20-1581 Some LB 249 Passive TB Ranging CR – Part IV (Erik Lindskog) follow up (10min)</a:t>
            </a:r>
          </a:p>
          <a:p>
            <a:pPr algn="just">
              <a:spcBef>
                <a:spcPct val="20000"/>
              </a:spcBef>
              <a:buFontTx/>
              <a:buChar char="•"/>
            </a:pPr>
            <a:r>
              <a:rPr lang="en-US" altLang="en-US" sz="1600" b="0" dirty="0"/>
              <a:t>Review CID resolution from the remaining batch (those CRs with no resolution yet) (Editors)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784080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3274, 3047, 3275, 3234 as</a:t>
            </a:r>
            <a:r>
              <a:rPr lang="en-GB" b="0" dirty="0"/>
              <a:t> </a:t>
            </a:r>
            <a:r>
              <a:rPr lang="en-US" b="0" dirty="0"/>
              <a:t>depicted in document 11-20-1501r2</a:t>
            </a:r>
          </a:p>
          <a:p>
            <a:endParaRPr lang="en-US" b="0" dirty="0"/>
          </a:p>
          <a:p>
            <a:r>
              <a:rPr lang="en-US" b="0" dirty="0"/>
              <a:t>Results (Y/N/A): 12/0/2</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6035832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6059772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463134676"/>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422343"/>
                  </a:ext>
                </a:extLst>
              </a:tr>
            </a:tbl>
          </a:graphicData>
        </a:graphic>
      </p:graphicFrame>
    </p:spTree>
    <p:extLst>
      <p:ext uri="{BB962C8B-B14F-4D97-AF65-F5344CB8AC3E}">
        <p14:creationId xmlns:p14="http://schemas.microsoft.com/office/powerpoint/2010/main" val="299942314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a:t>Oct. 7 			(Wed.), 	13:00 ET – 15:00 ET</a:t>
            </a:r>
            <a:r>
              <a:rPr lang="en-US" altLang="en-US" sz="1600" b="0" kern="0" baseline="30000"/>
              <a:t> +</a:t>
            </a:r>
            <a:endParaRPr lang="en-US" altLang="en-US" sz="1600" b="0" kern="0"/>
          </a:p>
          <a:p>
            <a:pPr>
              <a:buFont typeface="Arial" panose="020B0604020202020204" pitchFamily="34" charset="0"/>
              <a:buChar char="•"/>
            </a:pPr>
            <a:r>
              <a:rPr lang="en-US" altLang="en-US" sz="1600" b="0" kern="0"/>
              <a:t>Oct</a:t>
            </a:r>
            <a:r>
              <a:rPr lang="en-US" altLang="en-US" sz="1600" b="0" kern="0" dirty="0"/>
              <a: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81442396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909782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120376</TotalTime>
  <Words>12962</Words>
  <Application>Microsoft Office PowerPoint</Application>
  <PresentationFormat>Widescreen</PresentationFormat>
  <Paragraphs>2144</Paragraphs>
  <Slides>160</Slides>
  <Notes>30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160</vt:i4>
      </vt:variant>
    </vt:vector>
  </HeadingPairs>
  <TitlesOfParts>
    <vt:vector size="168"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slot - Sep. 17th</vt:lpstr>
      <vt:lpstr>Submission List for this meeting slot</vt:lpstr>
      <vt:lpstr>Achievement this week and Comment Resolution status</vt:lpstr>
      <vt:lpstr>Timelines - current</vt:lpstr>
      <vt:lpstr>Timelines - proposed</vt:lpstr>
      <vt:lpstr>TGaz Timeline</vt:lpstr>
      <vt:lpstr>Targets Towards Next Meeting</vt:lpstr>
      <vt:lpstr>Scheduled Telecons</vt:lpstr>
      <vt:lpstr>Review Submission Pipeline</vt:lpstr>
      <vt:lpstr>Submission 11-20-1487</vt:lpstr>
      <vt:lpstr>Submission 11-20-1308</vt:lpstr>
      <vt:lpstr>Submission 11-20-1209</vt:lpstr>
      <vt:lpstr>Submission 11-20-1394</vt:lpstr>
      <vt:lpstr>Review Submissions</vt:lpstr>
      <vt:lpstr>PowerPoint Presentation</vt:lpstr>
      <vt:lpstr>Progress Made During This Week</vt:lpstr>
      <vt:lpstr>AOB?</vt:lpstr>
      <vt:lpstr>Adjourn</vt:lpstr>
      <vt:lpstr>IEEE Electronic Meeting slot - Sep. 23rd</vt:lpstr>
      <vt:lpstr>Review Submissions</vt:lpstr>
      <vt:lpstr>Strawpoll</vt:lpstr>
      <vt:lpstr>Submission pipeline</vt:lpstr>
      <vt:lpstr>Scheduled telecon</vt:lpstr>
      <vt:lpstr>AOB?</vt:lpstr>
      <vt:lpstr>Adjourn</vt:lpstr>
      <vt:lpstr>IEEE Electronic Meeting slot - Sep. 24th </vt:lpstr>
      <vt:lpstr>Submission 11-20-1392</vt:lpstr>
      <vt:lpstr>Submission 11-20-1393</vt:lpstr>
      <vt:lpstr>Submission pipeline</vt:lpstr>
      <vt:lpstr>Scheduled telecon</vt:lpstr>
      <vt:lpstr>AOB?</vt:lpstr>
      <vt:lpstr>Adjourn</vt:lpstr>
      <vt:lpstr>IEEE Electronic Meeting slot - Sep. 29th </vt:lpstr>
      <vt:lpstr>11-20-1410 Editorial CIDs</vt:lpstr>
      <vt:lpstr>11-20-1245 Tx Power control for Non-TB Ranging </vt:lpstr>
      <vt:lpstr>Submission pipeline</vt:lpstr>
      <vt:lpstr>Scheduled telecon</vt:lpstr>
      <vt:lpstr>AOB?</vt:lpstr>
      <vt:lpstr>Adjourn</vt:lpstr>
      <vt:lpstr>IEEE Electronic Meeting slot - Sep. 30th </vt:lpstr>
      <vt:lpstr>Submission 11-20-1392</vt:lpstr>
      <vt:lpstr>Submission 11-20-1502</vt:lpstr>
      <vt:lpstr>Submission pipeline</vt:lpstr>
      <vt:lpstr>Review Submissions</vt:lpstr>
      <vt:lpstr>Scheduled telecon</vt:lpstr>
      <vt:lpstr>AOB?</vt:lpstr>
      <vt:lpstr>Adjourn</vt:lpstr>
      <vt:lpstr>IEEE Electronic Meeting slot - Oct. 1st </vt:lpstr>
      <vt:lpstr>Submission pipeline</vt:lpstr>
      <vt:lpstr>Scheduled telecon</vt:lpstr>
      <vt:lpstr>AOB?</vt:lpstr>
      <vt:lpstr>Adjourn</vt:lpstr>
      <vt:lpstr>IEEE Electronic Meeting slot - Oct. 6th </vt:lpstr>
      <vt:lpstr>Submission 11-20-0340</vt:lpstr>
      <vt:lpstr>Submission 11-20-1553</vt:lpstr>
      <vt:lpstr>Submission pipeline</vt:lpstr>
      <vt:lpstr>Scheduled telecon</vt:lpstr>
      <vt:lpstr>AOB?</vt:lpstr>
      <vt:lpstr>Adjourn</vt:lpstr>
      <vt:lpstr>IEEE Electronic Meeting slot - Oct. 7th </vt:lpstr>
      <vt:lpstr>Submission 11-20-1581</vt:lpstr>
      <vt:lpstr>Submission 11-20-1581</vt:lpstr>
      <vt:lpstr>Submission pipeline</vt:lpstr>
      <vt:lpstr>Scheduled telecon</vt:lpstr>
      <vt:lpstr>AOB?</vt:lpstr>
      <vt:lpstr>Adjourn</vt:lpstr>
      <vt:lpstr>IEEE Electronic Meeting slot - Oct. 8th </vt:lpstr>
      <vt:lpstr>Submission 11-20-???</vt:lpstr>
      <vt:lpstr>Submission 11-20-1581</vt:lpstr>
      <vt:lpstr>Submission pipeline</vt:lpstr>
      <vt:lpstr>Scheduled telecon</vt:lpstr>
      <vt:lpstr>AOB?</vt:lpstr>
      <vt:lpstr>Adjourn</vt:lpstr>
      <vt:lpstr>IEEE Electronic Meeting slot - Oct. 13th </vt:lpstr>
      <vt:lpstr>Submission 11-20-1437</vt:lpstr>
      <vt:lpstr>Submission 11-20-1437</vt:lpstr>
      <vt:lpstr>Submission pipeline</vt:lpstr>
      <vt:lpstr>Scheduled telecon</vt:lpstr>
      <vt:lpstr>AOB?</vt:lpstr>
      <vt:lpstr>Adjourn</vt:lpstr>
      <vt:lpstr>IEEE Electronic Meeting slot - Oct. 14th </vt:lpstr>
      <vt:lpstr>Submission 11-20-1590</vt:lpstr>
      <vt:lpstr>Submission pipeline</vt:lpstr>
      <vt:lpstr>Scheduled telecon</vt:lpstr>
      <vt:lpstr>AOB?</vt:lpstr>
      <vt:lpstr>Adjourn</vt:lpstr>
      <vt:lpstr>IEEE Electronic Meeting slot - Oct. 15th </vt:lpstr>
      <vt:lpstr>Submission 11-20-1603</vt:lpstr>
      <vt:lpstr>Submission pipeline</vt:lpstr>
      <vt:lpstr>Scheduled telecon</vt:lpstr>
      <vt:lpstr>AOB?</vt:lpstr>
      <vt:lpstr>Adjourn</vt:lpstr>
      <vt:lpstr>IEEE Electronic Meeting slot - Oct. 20th </vt:lpstr>
      <vt:lpstr>Submission 11-20-1654</vt:lpstr>
      <vt:lpstr>Submission pipeline</vt:lpstr>
      <vt:lpstr>Scheduled telecon</vt:lpstr>
      <vt:lpstr>AOB?</vt:lpstr>
      <vt:lpstr>Adjourn</vt:lpstr>
      <vt:lpstr>IEEE Electronic Meeting slot - Oct. 21th </vt:lpstr>
      <vt:lpstr>Submission pipeline</vt:lpstr>
      <vt:lpstr>Scheduled telecon</vt:lpstr>
      <vt:lpstr>AOB?</vt:lpstr>
      <vt:lpstr>Adjourn</vt:lpstr>
      <vt:lpstr>IEEE Electronic Meeting slot - Oct. 22nd</vt:lpstr>
      <vt:lpstr>Submission 11-20-1683</vt:lpstr>
      <vt:lpstr>Submission pipeline</vt:lpstr>
      <vt:lpstr>Scheduled telecon</vt:lpstr>
      <vt:lpstr>AOB?</vt:lpstr>
      <vt:lpstr>Adjourn</vt:lpstr>
      <vt:lpstr>IEEE Electronic Meeting slot - Oct. 26th</vt:lpstr>
      <vt:lpstr>Submission 11-20-1683</vt:lpstr>
      <vt:lpstr>Submission pipeline</vt:lpstr>
      <vt:lpstr>Scheduled telecons</vt:lpstr>
      <vt:lpstr>TGaz during the IEEE Electronic Meeting week</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743</cp:revision>
  <cp:lastPrinted>1601-01-01T00:00:00Z</cp:lastPrinted>
  <dcterms:created xsi:type="dcterms:W3CDTF">2018-08-06T10:28:59Z</dcterms:created>
  <dcterms:modified xsi:type="dcterms:W3CDTF">2020-10-27T04:18:34Z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