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5"/>
  </p:notesMasterIdLst>
  <p:handoutMasterIdLst>
    <p:handoutMasterId r:id="rId156"/>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658" r:id="rId25"/>
    <p:sldId id="673" r:id="rId26"/>
    <p:sldId id="669" r:id="rId27"/>
    <p:sldId id="674" r:id="rId28"/>
    <p:sldId id="665" r:id="rId29"/>
    <p:sldId id="675" r:id="rId30"/>
    <p:sldId id="657" r:id="rId31"/>
    <p:sldId id="656" r:id="rId32"/>
    <p:sldId id="676" r:id="rId33"/>
    <p:sldId id="664" r:id="rId34"/>
    <p:sldId id="659" r:id="rId35"/>
    <p:sldId id="683" r:id="rId36"/>
    <p:sldId id="684" r:id="rId37"/>
    <p:sldId id="685" r:id="rId38"/>
    <p:sldId id="686" r:id="rId39"/>
    <p:sldId id="687" r:id="rId40"/>
    <p:sldId id="688" r:id="rId41"/>
    <p:sldId id="689" r:id="rId42"/>
    <p:sldId id="690" r:id="rId43"/>
    <p:sldId id="691" r:id="rId44"/>
    <p:sldId id="692" r:id="rId45"/>
    <p:sldId id="693" r:id="rId46"/>
    <p:sldId id="694" r:id="rId47"/>
    <p:sldId id="695" r:id="rId48"/>
    <p:sldId id="696" r:id="rId49"/>
    <p:sldId id="697" r:id="rId50"/>
    <p:sldId id="698" r:id="rId51"/>
    <p:sldId id="699" r:id="rId52"/>
    <p:sldId id="700" r:id="rId53"/>
    <p:sldId id="701" r:id="rId54"/>
    <p:sldId id="702" r:id="rId55"/>
    <p:sldId id="711" r:id="rId56"/>
    <p:sldId id="707" r:id="rId57"/>
    <p:sldId id="708" r:id="rId58"/>
    <p:sldId id="705" r:id="rId59"/>
    <p:sldId id="706" r:id="rId60"/>
    <p:sldId id="714" r:id="rId61"/>
    <p:sldId id="715" r:id="rId62"/>
    <p:sldId id="716" r:id="rId63"/>
    <p:sldId id="717" r:id="rId64"/>
    <p:sldId id="718" r:id="rId65"/>
    <p:sldId id="719" r:id="rId66"/>
    <p:sldId id="720" r:id="rId67"/>
    <p:sldId id="660" r:id="rId68"/>
    <p:sldId id="721" r:id="rId69"/>
    <p:sldId id="722" r:id="rId70"/>
    <p:sldId id="710" r:id="rId71"/>
    <p:sldId id="709" r:id="rId72"/>
    <p:sldId id="574" r:id="rId73"/>
    <p:sldId id="575" r:id="rId74"/>
    <p:sldId id="723" r:id="rId75"/>
    <p:sldId id="736" r:id="rId76"/>
    <p:sldId id="737" r:id="rId77"/>
    <p:sldId id="726" r:id="rId78"/>
    <p:sldId id="735" r:id="rId79"/>
    <p:sldId id="727" r:id="rId80"/>
    <p:sldId id="728" r:id="rId81"/>
    <p:sldId id="729" r:id="rId82"/>
    <p:sldId id="738" r:id="rId83"/>
    <p:sldId id="739" r:id="rId84"/>
    <p:sldId id="740" r:id="rId85"/>
    <p:sldId id="741" r:id="rId86"/>
    <p:sldId id="742" r:id="rId87"/>
    <p:sldId id="730" r:id="rId88"/>
    <p:sldId id="749" r:id="rId89"/>
    <p:sldId id="750" r:id="rId90"/>
    <p:sldId id="731" r:id="rId91"/>
    <p:sldId id="732" r:id="rId92"/>
    <p:sldId id="733" r:id="rId93"/>
    <p:sldId id="734" r:id="rId94"/>
    <p:sldId id="743" r:id="rId95"/>
    <p:sldId id="748" r:id="rId96"/>
    <p:sldId id="751" r:id="rId97"/>
    <p:sldId id="744" r:id="rId98"/>
    <p:sldId id="745" r:id="rId99"/>
    <p:sldId id="746" r:id="rId100"/>
    <p:sldId id="747" r:id="rId101"/>
    <p:sldId id="752" r:id="rId102"/>
    <p:sldId id="753" r:id="rId103"/>
    <p:sldId id="754" r:id="rId104"/>
    <p:sldId id="755" r:id="rId105"/>
    <p:sldId id="756" r:id="rId106"/>
    <p:sldId id="757" r:id="rId107"/>
    <p:sldId id="758" r:id="rId108"/>
    <p:sldId id="759" r:id="rId109"/>
    <p:sldId id="780" r:id="rId110"/>
    <p:sldId id="760" r:id="rId111"/>
    <p:sldId id="762" r:id="rId112"/>
    <p:sldId id="763" r:id="rId113"/>
    <p:sldId id="764" r:id="rId114"/>
    <p:sldId id="765" r:id="rId115"/>
    <p:sldId id="766" r:id="rId116"/>
    <p:sldId id="767" r:id="rId117"/>
    <p:sldId id="769" r:id="rId118"/>
    <p:sldId id="770" r:id="rId119"/>
    <p:sldId id="771" r:id="rId120"/>
    <p:sldId id="772" r:id="rId121"/>
    <p:sldId id="773" r:id="rId122"/>
    <p:sldId id="774" r:id="rId123"/>
    <p:sldId id="776" r:id="rId124"/>
    <p:sldId id="777" r:id="rId125"/>
    <p:sldId id="778" r:id="rId126"/>
    <p:sldId id="779" r:id="rId127"/>
    <p:sldId id="781" r:id="rId128"/>
    <p:sldId id="787" r:id="rId129"/>
    <p:sldId id="783" r:id="rId130"/>
    <p:sldId id="784" r:id="rId131"/>
    <p:sldId id="785" r:id="rId132"/>
    <p:sldId id="786" r:id="rId133"/>
    <p:sldId id="788" r:id="rId134"/>
    <p:sldId id="790" r:id="rId135"/>
    <p:sldId id="791" r:id="rId136"/>
    <p:sldId id="792" r:id="rId137"/>
    <p:sldId id="793" r:id="rId138"/>
    <p:sldId id="794" r:id="rId139"/>
    <p:sldId id="799" r:id="rId140"/>
    <p:sldId id="795" r:id="rId141"/>
    <p:sldId id="796" r:id="rId142"/>
    <p:sldId id="797" r:id="rId143"/>
    <p:sldId id="798" r:id="rId144"/>
    <p:sldId id="315" r:id="rId145"/>
    <p:sldId id="312" r:id="rId146"/>
    <p:sldId id="318" r:id="rId147"/>
    <p:sldId id="472" r:id="rId148"/>
    <p:sldId id="473" r:id="rId149"/>
    <p:sldId id="474" r:id="rId150"/>
    <p:sldId id="480" r:id="rId151"/>
    <p:sldId id="259" r:id="rId152"/>
    <p:sldId id="260" r:id="rId153"/>
    <p:sldId id="261" r:id="rId15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Lst>
        </p14:section>
        <p14:section name="Sep 15 - Sep. IEEE Electronic Meeting" id="{6EF0D20E-9CD3-4981-8AC2-171F84531D0D}">
          <p14:sldIdLst>
            <p14:sldId id="658"/>
            <p14:sldId id="673"/>
            <p14:sldId id="669"/>
            <p14:sldId id="674"/>
            <p14:sldId id="665"/>
            <p14:sldId id="675"/>
            <p14:sldId id="657"/>
          </p14:sldIdLst>
        </p14:section>
        <p14:section name="Sep 16 - Sep. IEEE Electronic meeting" id="{CAF49197-A9CA-4D60-A248-EC97EE23FED7}">
          <p14:sldIdLst>
            <p14:sldId id="656"/>
            <p14:sldId id="676"/>
            <p14:sldId id="664"/>
            <p14:sldId id="659"/>
          </p14:sldIdLst>
        </p14:section>
        <p14:section name="Sep 17 - Sep. IEEE Electronic meeting" id="{9C4DD2E7-E2D1-47B3-B60E-BD99107742CF}">
          <p14:sldIdLst>
            <p14:sldId id="683"/>
            <p14:sldId id="684"/>
            <p14:sldId id="685"/>
            <p14:sldId id="686"/>
            <p14:sldId id="687"/>
            <p14:sldId id="688"/>
            <p14:sldId id="689"/>
            <p14:sldId id="690"/>
            <p14:sldId id="691"/>
            <p14:sldId id="692"/>
            <p14:sldId id="693"/>
            <p14:sldId id="694"/>
            <p14:sldId id="695"/>
            <p14:sldId id="696"/>
            <p14:sldId id="697"/>
            <p14:sldId id="698"/>
            <p14:sldId id="699"/>
            <p14:sldId id="700"/>
          </p14:sldIdLst>
        </p14:section>
        <p14:section name="Sep. 23 Telecon" id="{7AF1F337-F06E-4B31-9550-A1F5E4B757ED}">
          <p14:sldIdLst>
            <p14:sldId id="701"/>
            <p14:sldId id="702"/>
            <p14:sldId id="711"/>
            <p14:sldId id="707"/>
            <p14:sldId id="708"/>
            <p14:sldId id="705"/>
            <p14:sldId id="706"/>
          </p14:sldIdLst>
        </p14:section>
        <p14:section name="Sep. 24 Telecon" id="{AA7037D8-F02B-4077-B8D7-55614523563B}">
          <p14:sldIdLst>
            <p14:sldId id="714"/>
            <p14:sldId id="715"/>
            <p14:sldId id="716"/>
            <p14:sldId id="717"/>
            <p14:sldId id="718"/>
            <p14:sldId id="719"/>
            <p14:sldId id="720"/>
          </p14:sldIdLst>
        </p14:section>
        <p14:section name="Sep. 29 Telecon" id="{AE8B03B6-D138-480F-9811-B0683E4361EE}">
          <p14:sldIdLst>
            <p14:sldId id="660"/>
            <p14:sldId id="721"/>
            <p14:sldId id="722"/>
            <p14:sldId id="710"/>
            <p14:sldId id="709"/>
            <p14:sldId id="574"/>
            <p14:sldId id="575"/>
          </p14:sldIdLst>
        </p14:section>
        <p14:section name="Sep. 30 Telecon" id="{FEB351CB-0B34-4485-AFCF-CFE7AE8BD11B}">
          <p14:sldIdLst>
            <p14:sldId id="723"/>
            <p14:sldId id="736"/>
            <p14:sldId id="737"/>
            <p14:sldId id="726"/>
            <p14:sldId id="735"/>
            <p14:sldId id="727"/>
            <p14:sldId id="728"/>
            <p14:sldId id="729"/>
          </p14:sldIdLst>
        </p14:section>
        <p14:section name="Oct. 1st" id="{70431D2B-C4C8-49B3-B3EB-C3A5154A100F}">
          <p14:sldIdLst>
            <p14:sldId id="738"/>
            <p14:sldId id="739"/>
            <p14:sldId id="740"/>
            <p14:sldId id="741"/>
            <p14:sldId id="742"/>
          </p14:sldIdLst>
        </p14:section>
        <p14:section name="Oct. 6th" id="{14BF7A66-231D-4543-8EF8-26EAA518279A}">
          <p14:sldIdLst>
            <p14:sldId id="730"/>
            <p14:sldId id="749"/>
            <p14:sldId id="750"/>
            <p14:sldId id="731"/>
            <p14:sldId id="732"/>
            <p14:sldId id="733"/>
            <p14:sldId id="734"/>
          </p14:sldIdLst>
        </p14:section>
        <p14:section name="Oct. 7th" id="{64317F6A-2188-449B-A4D1-853DDE311316}">
          <p14:sldIdLst>
            <p14:sldId id="743"/>
            <p14:sldId id="748"/>
            <p14:sldId id="751"/>
            <p14:sldId id="744"/>
            <p14:sldId id="745"/>
            <p14:sldId id="746"/>
            <p14:sldId id="747"/>
          </p14:sldIdLst>
        </p14:section>
        <p14:section name="Oct. 8th" id="{FD6E3272-DB3B-450B-8B65-C76DD4676AC2}">
          <p14:sldIdLst>
            <p14:sldId id="752"/>
            <p14:sldId id="753"/>
            <p14:sldId id="754"/>
            <p14:sldId id="755"/>
            <p14:sldId id="756"/>
            <p14:sldId id="757"/>
            <p14:sldId id="758"/>
          </p14:sldIdLst>
        </p14:section>
        <p14:section name="Oct. 13th" id="{5A7D1FAD-7CA9-46FB-BD90-284DBA00FFBD}">
          <p14:sldIdLst>
            <p14:sldId id="759"/>
            <p14:sldId id="780"/>
            <p14:sldId id="760"/>
            <p14:sldId id="762"/>
            <p14:sldId id="763"/>
            <p14:sldId id="764"/>
            <p14:sldId id="765"/>
          </p14:sldIdLst>
        </p14:section>
        <p14:section name="Oct. 14th" id="{091C0E57-7B2C-4781-8DAC-728793911965}">
          <p14:sldIdLst>
            <p14:sldId id="766"/>
            <p14:sldId id="767"/>
            <p14:sldId id="769"/>
            <p14:sldId id="770"/>
            <p14:sldId id="771"/>
            <p14:sldId id="772"/>
          </p14:sldIdLst>
        </p14:section>
        <p14:section name="Oct. 15th" id="{828D7C07-6DD0-44C9-98F8-756D10540F24}">
          <p14:sldIdLst>
            <p14:sldId id="773"/>
            <p14:sldId id="774"/>
            <p14:sldId id="776"/>
            <p14:sldId id="777"/>
            <p14:sldId id="778"/>
            <p14:sldId id="779"/>
          </p14:sldIdLst>
        </p14:section>
        <p14:section name="Oct. 20th" id="{6534D9B6-4DF1-4BC3-AE69-2EE7ABBEDD5C}">
          <p14:sldIdLst>
            <p14:sldId id="781"/>
            <p14:sldId id="787"/>
            <p14:sldId id="783"/>
            <p14:sldId id="784"/>
            <p14:sldId id="785"/>
            <p14:sldId id="786"/>
          </p14:sldIdLst>
        </p14:section>
        <p14:section name="Oct. 21th" id="{9D9F1313-41D8-42B8-907D-8E068C064BEA}">
          <p14:sldIdLst>
            <p14:sldId id="788"/>
            <p14:sldId id="790"/>
            <p14:sldId id="791"/>
            <p14:sldId id="792"/>
            <p14:sldId id="793"/>
          </p14:sldIdLst>
        </p14:section>
        <p14:section name="Oct. 22nd" id="{16B929C8-888E-4FB3-87FB-8C9FFEA9AD5D}">
          <p14:sldIdLst>
            <p14:sldId id="794"/>
            <p14:sldId id="799"/>
            <p14:sldId id="795"/>
            <p14:sldId id="796"/>
            <p14:sldId id="797"/>
            <p14:sldId id="798"/>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792" autoAdjust="0"/>
    <p:restoredTop sz="96807" autoAdjust="0"/>
  </p:normalViewPr>
  <p:slideViewPr>
    <p:cSldViewPr>
      <p:cViewPr varScale="1">
        <p:scale>
          <a:sx n="123" d="100"/>
          <a:sy n="123" d="100"/>
        </p:scale>
        <p:origin x="504"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theme" Target="theme/theme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tableStyles" Target="tableStyle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notesMaster" Target="notesMasters/notesMaster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slide" Target="slides/slide152.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10/21/2020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32712622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20281923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12912650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39023410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72</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80</a:t>
            </a:fld>
            <a:endParaRPr lang="en-US"/>
          </a:p>
        </p:txBody>
      </p:sp>
    </p:spTree>
    <p:extLst>
      <p:ext uri="{BB962C8B-B14F-4D97-AF65-F5344CB8AC3E}">
        <p14:creationId xmlns:p14="http://schemas.microsoft.com/office/powerpoint/2010/main" val="3711419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85</a:t>
            </a:fld>
            <a:endParaRPr lang="en-US"/>
          </a:p>
        </p:txBody>
      </p:sp>
    </p:spTree>
    <p:extLst>
      <p:ext uri="{BB962C8B-B14F-4D97-AF65-F5344CB8AC3E}">
        <p14:creationId xmlns:p14="http://schemas.microsoft.com/office/powerpoint/2010/main" val="33895646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92</a:t>
            </a:fld>
            <a:endParaRPr lang="en-US"/>
          </a:p>
        </p:txBody>
      </p:sp>
    </p:spTree>
    <p:extLst>
      <p:ext uri="{BB962C8B-B14F-4D97-AF65-F5344CB8AC3E}">
        <p14:creationId xmlns:p14="http://schemas.microsoft.com/office/powerpoint/2010/main" val="6245105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99</a:t>
            </a:fld>
            <a:endParaRPr lang="en-US"/>
          </a:p>
        </p:txBody>
      </p:sp>
    </p:spTree>
    <p:extLst>
      <p:ext uri="{BB962C8B-B14F-4D97-AF65-F5344CB8AC3E}">
        <p14:creationId xmlns:p14="http://schemas.microsoft.com/office/powerpoint/2010/main" val="8693547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106</a:t>
            </a:fld>
            <a:endParaRPr lang="en-US"/>
          </a:p>
        </p:txBody>
      </p:sp>
    </p:spTree>
    <p:extLst>
      <p:ext uri="{BB962C8B-B14F-4D97-AF65-F5344CB8AC3E}">
        <p14:creationId xmlns:p14="http://schemas.microsoft.com/office/powerpoint/2010/main" val="35751925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113</a:t>
            </a:fld>
            <a:endParaRPr lang="en-US"/>
          </a:p>
        </p:txBody>
      </p:sp>
    </p:spTree>
    <p:extLst>
      <p:ext uri="{BB962C8B-B14F-4D97-AF65-F5344CB8AC3E}">
        <p14:creationId xmlns:p14="http://schemas.microsoft.com/office/powerpoint/2010/main" val="30373680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119</a:t>
            </a:fld>
            <a:endParaRPr lang="en-US"/>
          </a:p>
        </p:txBody>
      </p:sp>
    </p:spTree>
    <p:extLst>
      <p:ext uri="{BB962C8B-B14F-4D97-AF65-F5344CB8AC3E}">
        <p14:creationId xmlns:p14="http://schemas.microsoft.com/office/powerpoint/2010/main" val="7199235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125</a:t>
            </a:fld>
            <a:endParaRPr lang="en-US"/>
          </a:p>
        </p:txBody>
      </p:sp>
    </p:spTree>
    <p:extLst>
      <p:ext uri="{BB962C8B-B14F-4D97-AF65-F5344CB8AC3E}">
        <p14:creationId xmlns:p14="http://schemas.microsoft.com/office/powerpoint/2010/main" val="30437456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131</a:t>
            </a:fld>
            <a:endParaRPr lang="en-US"/>
          </a:p>
        </p:txBody>
      </p:sp>
    </p:spTree>
    <p:extLst>
      <p:ext uri="{BB962C8B-B14F-4D97-AF65-F5344CB8AC3E}">
        <p14:creationId xmlns:p14="http://schemas.microsoft.com/office/powerpoint/2010/main" val="166077197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136</a:t>
            </a:fld>
            <a:endParaRPr lang="en-US"/>
          </a:p>
        </p:txBody>
      </p:sp>
    </p:spTree>
    <p:extLst>
      <p:ext uri="{BB962C8B-B14F-4D97-AF65-F5344CB8AC3E}">
        <p14:creationId xmlns:p14="http://schemas.microsoft.com/office/powerpoint/2010/main" val="39111030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142</a:t>
            </a:fld>
            <a:endParaRPr lang="en-US"/>
          </a:p>
        </p:txBody>
      </p:sp>
    </p:spTree>
    <p:extLst>
      <p:ext uri="{BB962C8B-B14F-4D97-AF65-F5344CB8AC3E}">
        <p14:creationId xmlns:p14="http://schemas.microsoft.com/office/powerpoint/2010/main" val="1311022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151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152</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153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23652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1324469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8106048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6267394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802.11-20/1370r27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The%20existing%20comment%20resolution%20tutorial%20document%20developed%20by%20Adrian%20is%20here:%20https:/mentor.ieee.org/802.11/dcn/13/11-13-0230-03-0000-comment-resolution-tutorial.ppt%20."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Sep.-Nov. Meetings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2020-10-21</a:t>
            </a:r>
          </a:p>
        </p:txBody>
      </p:sp>
      <p:sp>
        <p:nvSpPr>
          <p:cNvPr id="6" name="Date Placeholder 3"/>
          <p:cNvSpPr>
            <a:spLocks noGrp="1"/>
          </p:cNvSpPr>
          <p:nvPr>
            <p:ph type="dt" idx="10"/>
          </p:nvPr>
        </p:nvSpPr>
        <p:spPr/>
        <p:txBody>
          <a:bodyPr/>
          <a:lstStyle/>
          <a:p>
            <a:r>
              <a:rPr lang="en-US"/>
              <a:t>Oct.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554"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3502248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8</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algn="just">
              <a:spcBef>
                <a:spcPct val="20000"/>
              </a:spcBef>
              <a:buFontTx/>
              <a:buChar char="•"/>
            </a:pPr>
            <a:r>
              <a:rPr lang="en-US" altLang="en-US" sz="1600" b="0" dirty="0"/>
              <a:t>Review CID resolution from the remaining batch (those CRs with no resolution yet) (Editors) – as time permits</a:t>
            </a:r>
          </a:p>
          <a:p>
            <a:pPr lvl="1" algn="just">
              <a:spcBef>
                <a:spcPct val="20000"/>
              </a:spcBef>
              <a:buFontTx/>
              <a:buChar char="•"/>
            </a:pPr>
            <a:r>
              <a:rPr lang="en-US" altLang="en-US" sz="1400" dirty="0"/>
              <a:t>11-20-1437 </a:t>
            </a:r>
            <a:r>
              <a:rPr lang="en-US" sz="1400" dirty="0"/>
              <a:t>LB249 CR for Various Comments (Roy Want/Jonathan Segev) – 1hr (as needed)</a:t>
            </a:r>
          </a:p>
          <a:p>
            <a:pPr lvl="1" algn="just">
              <a:spcBef>
                <a:spcPct val="20000"/>
              </a:spcBef>
              <a:buFontTx/>
              <a:buChar char="•"/>
            </a:pPr>
            <a:r>
              <a:rPr lang="en-US" altLang="en-US" sz="1400" dirty="0"/>
              <a:t>11-20-1590-00-00az-LB249-Some-DMG-CIDs-Part-II (Assaf Kasher) – as time permits</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48799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 as</a:t>
            </a:r>
            <a:r>
              <a:rPr lang="en-GB" b="0" dirty="0"/>
              <a:t> </a:t>
            </a:r>
            <a:r>
              <a:rPr lang="en-US" b="0" dirty="0"/>
              <a:t>depicted in document 11-20-???r?</a:t>
            </a:r>
          </a:p>
          <a:p>
            <a:endParaRPr lang="en-US" b="0" dirty="0"/>
          </a:p>
          <a:p>
            <a:r>
              <a:rPr lang="en-US" b="0" dirty="0"/>
              <a:t>Results (Y/N/A):</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046721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11-20-1581</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3658 as</a:t>
            </a:r>
            <a:r>
              <a:rPr lang="en-GB" b="0" dirty="0"/>
              <a:t> </a:t>
            </a:r>
            <a:r>
              <a:rPr lang="en-US" b="0" dirty="0"/>
              <a:t>depicted in document 11-20-1581r2</a:t>
            </a:r>
          </a:p>
          <a:p>
            <a:endParaRPr lang="en-US" b="0" dirty="0"/>
          </a:p>
          <a:p>
            <a:r>
              <a:rPr lang="en-US" b="0" dirty="0"/>
              <a:t>Results (Y/N/A): 9/0/3</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9663746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089184793"/>
              </p:ext>
            </p:extLst>
          </p:nvPr>
        </p:nvGraphicFramePr>
        <p:xfrm>
          <a:off x="442315" y="1628800"/>
          <a:ext cx="11305256" cy="228590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11-20-1437</a:t>
                      </a:r>
                    </a:p>
                  </a:txBody>
                  <a:tcPr marT="45712" marB="45712"/>
                </a:tc>
                <a:tc>
                  <a:txBody>
                    <a:bodyPr/>
                    <a:lstStyle/>
                    <a:p>
                      <a:r>
                        <a:rPr lang="en-US" sz="1400" dirty="0"/>
                        <a:t>Roy Want/Jonathan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CR for Various Comments</a:t>
                      </a:r>
                    </a:p>
                  </a:txBody>
                  <a:tcPr marT="45712" marB="45712"/>
                </a:tc>
                <a:tc>
                  <a:txBody>
                    <a:bodyPr/>
                    <a:lstStyle/>
                    <a:p>
                      <a:r>
                        <a:rPr lang="en-US" sz="1400" dirty="0"/>
                        <a:t>CR</a:t>
                      </a:r>
                    </a:p>
                  </a:txBody>
                  <a:tcPr marT="45712" marB="45712"/>
                </a:tc>
                <a:extLst>
                  <a:ext uri="{0D108BD9-81ED-4DB2-BD59-A6C34878D82A}">
                    <a16:rowId xmlns:a16="http://schemas.microsoft.com/office/drawing/2014/main" val="1114117265"/>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r h="0">
                <a:tc>
                  <a:txBody>
                    <a:bodyPr/>
                    <a:lstStyle/>
                    <a:p>
                      <a:r>
                        <a:rPr lang="en-US" altLang="en-US" sz="1400" dirty="0"/>
                        <a:t>11-20-1590</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a:t>LB249-Some-DMG-CIDs-Part-II</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189042234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475044191"/>
                  </a:ext>
                </a:extLst>
              </a:tr>
            </a:tbl>
          </a:graphicData>
        </a:graphic>
      </p:graphicFrame>
    </p:spTree>
    <p:extLst>
      <p:ext uri="{BB962C8B-B14F-4D97-AF65-F5344CB8AC3E}">
        <p14:creationId xmlns:p14="http://schemas.microsoft.com/office/powerpoint/2010/main" val="100297867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87517520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47368236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8228974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13</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altLang="en-US" sz="1400" dirty="0"/>
              <a:t>11-20-1437 </a:t>
            </a:r>
            <a:r>
              <a:rPr lang="en-US" sz="1400" dirty="0"/>
              <a:t>LB249 CR for Various Comments (Roy Want/Jonathan Segev) – for completion 20min (as needed)</a:t>
            </a:r>
          </a:p>
          <a:p>
            <a:pPr lvl="1" algn="just">
              <a:spcBef>
                <a:spcPct val="20000"/>
              </a:spcBef>
              <a:buFontTx/>
              <a:buChar char="•"/>
            </a:pPr>
            <a:r>
              <a:rPr lang="en-US" altLang="en-US" sz="1400" dirty="0"/>
              <a:t>11-20-1590-00-00az-LB249-Some-DMG-CIDs-Part-II (Assaf Kasher) – as needed.</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30564411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4EDC3-11D3-4A7E-A237-29A2CB75D766}"/>
              </a:ext>
            </a:extLst>
          </p:cNvPr>
          <p:cNvSpPr>
            <a:spLocks noGrp="1"/>
          </p:cNvSpPr>
          <p:nvPr>
            <p:ph type="title"/>
          </p:nvPr>
        </p:nvSpPr>
        <p:spPr/>
        <p:txBody>
          <a:bodyPr/>
          <a:lstStyle/>
          <a:p>
            <a:r>
              <a:rPr lang="en-US" dirty="0"/>
              <a:t>Submission 11-20-1437</a:t>
            </a:r>
          </a:p>
        </p:txBody>
      </p:sp>
      <p:sp>
        <p:nvSpPr>
          <p:cNvPr id="3" name="Content Placeholder 2">
            <a:extLst>
              <a:ext uri="{FF2B5EF4-FFF2-40B4-BE49-F238E27FC236}">
                <a16:creationId xmlns:a16="http://schemas.microsoft.com/office/drawing/2014/main" id="{7747E46A-4AC5-4EF6-AAA0-98F222E1590C}"/>
              </a:ext>
            </a:extLst>
          </p:cNvPr>
          <p:cNvSpPr>
            <a:spLocks noGrp="1"/>
          </p:cNvSpPr>
          <p:nvPr>
            <p:ph idx="1"/>
          </p:nvPr>
        </p:nvSpPr>
        <p:spPr>
          <a:xfrm>
            <a:off x="1028700" y="1556792"/>
            <a:ext cx="10361084" cy="3349624"/>
          </a:xfrm>
        </p:spPr>
        <p:txBody>
          <a:bodyPr/>
          <a:lstStyle/>
          <a:p>
            <a:r>
              <a:rPr lang="en-US" dirty="0" err="1"/>
              <a:t>Strawpoll</a:t>
            </a:r>
            <a:r>
              <a:rPr lang="en-US" dirty="0"/>
              <a:t>:</a:t>
            </a:r>
          </a:p>
          <a:p>
            <a:r>
              <a:rPr lang="en-US" dirty="0"/>
              <a:t>Which of the two resolutions would you prefer:</a:t>
            </a:r>
          </a:p>
          <a:p>
            <a:r>
              <a:rPr lang="en-US" dirty="0"/>
              <a:t>Proposed resolution #1: Reject, </a:t>
            </a:r>
          </a:p>
          <a:p>
            <a:r>
              <a:rPr lang="en-US" b="0" dirty="0"/>
              <a:t>The requirement was specified based on substantial technical discussion in the past no technical material was presented to remove this requirement</a:t>
            </a:r>
            <a:r>
              <a:rPr lang="en-US" dirty="0"/>
              <a:t>.</a:t>
            </a:r>
          </a:p>
          <a:p>
            <a:endParaRPr lang="en-US" dirty="0"/>
          </a:p>
          <a:p>
            <a:r>
              <a:rPr lang="en-US" dirty="0"/>
              <a:t>Proposed resolution #2: Accept,</a:t>
            </a:r>
          </a:p>
          <a:p>
            <a:r>
              <a:rPr lang="en-US" b="0" dirty="0" err="1"/>
              <a:t>TGaz</a:t>
            </a:r>
            <a:r>
              <a:rPr lang="en-US" b="0" dirty="0"/>
              <a:t> editor remove P121 L11-12. </a:t>
            </a:r>
          </a:p>
          <a:p>
            <a:endParaRPr lang="en-US" b="0" dirty="0"/>
          </a:p>
          <a:p>
            <a:r>
              <a:rPr lang="en-US" b="0" dirty="0"/>
              <a:t>Results (1/2/A): not taken.</a:t>
            </a:r>
          </a:p>
        </p:txBody>
      </p:sp>
      <p:sp>
        <p:nvSpPr>
          <p:cNvPr id="4" name="Slide Number Placeholder 3">
            <a:extLst>
              <a:ext uri="{FF2B5EF4-FFF2-40B4-BE49-F238E27FC236}">
                <a16:creationId xmlns:a16="http://schemas.microsoft.com/office/drawing/2014/main" id="{F3B47245-E21E-48B6-A2AE-26608C67A51C}"/>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03D2A4A8-B094-4D4B-AF25-351E397D8C3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8A84DB0-63A5-4CB6-A7C6-5334E4EB1A9D}"/>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63594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11-20-1437</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pPr marL="0" indent="0"/>
            <a:r>
              <a:rPr lang="en-US" b="0" dirty="0"/>
              <a:t>We agree to the resolutions of CIDs </a:t>
            </a:r>
            <a:r>
              <a:rPr lang="en-GB" b="0" dirty="0"/>
              <a:t>3328, 3036, 3341, </a:t>
            </a:r>
            <a:r>
              <a:rPr lang="en-US" b="0" dirty="0"/>
              <a:t>3365, 3451, 3477, 3482, 3529, 3570, 3643, 3826, 3864, 3889, 3898, 3108, 3238, 3239  as</a:t>
            </a:r>
            <a:r>
              <a:rPr lang="en-GB" b="0" dirty="0"/>
              <a:t> </a:t>
            </a:r>
            <a:r>
              <a:rPr lang="en-US" b="0" dirty="0"/>
              <a:t>depicted in document 11-20-1437r2</a:t>
            </a:r>
          </a:p>
          <a:p>
            <a:endParaRPr lang="en-US" b="0" dirty="0"/>
          </a:p>
          <a:p>
            <a:r>
              <a:rPr lang="en-US" b="0" dirty="0"/>
              <a:t>Results (Y/N/A): 14/0/1</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2933412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2302266001"/>
              </p:ext>
            </p:extLst>
          </p:nvPr>
        </p:nvGraphicFramePr>
        <p:xfrm>
          <a:off x="442315" y="1628800"/>
          <a:ext cx="11305256" cy="176776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r h="0">
                <a:tc>
                  <a:txBody>
                    <a:bodyPr/>
                    <a:lstStyle/>
                    <a:p>
                      <a:r>
                        <a:rPr lang="en-US" altLang="en-US" sz="1400" dirty="0"/>
                        <a:t>11-20-1590</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a:t>LB249-Some-DMG-CIDs-Part-II</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1890422343"/>
                  </a:ext>
                </a:extLst>
              </a:tr>
              <a:tr h="0">
                <a:tc>
                  <a:txBody>
                    <a:bodyPr/>
                    <a:lstStyle/>
                    <a:p>
                      <a:r>
                        <a:rPr lang="en-US" sz="1400" dirty="0"/>
                        <a:t>11-20-1603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LB249 - CID 3236</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1475044191"/>
                  </a:ext>
                </a:extLst>
              </a:tr>
            </a:tbl>
          </a:graphicData>
        </a:graphic>
      </p:graphicFrame>
      <p:sp>
        <p:nvSpPr>
          <p:cNvPr id="3" name="TextBox 2">
            <a:extLst>
              <a:ext uri="{FF2B5EF4-FFF2-40B4-BE49-F238E27FC236}">
                <a16:creationId xmlns:a16="http://schemas.microsoft.com/office/drawing/2014/main" id="{DC96C79C-F280-461D-A8FE-B8CD5A8A7480}"/>
              </a:ext>
            </a:extLst>
          </p:cNvPr>
          <p:cNvSpPr txBox="1"/>
          <p:nvPr/>
        </p:nvSpPr>
        <p:spPr>
          <a:xfrm>
            <a:off x="551384" y="4365104"/>
            <a:ext cx="10838400" cy="984885"/>
          </a:xfrm>
          <a:prstGeom prst="rect">
            <a:avLst/>
          </a:prstGeom>
          <a:noFill/>
        </p:spPr>
        <p:txBody>
          <a:bodyPr wrap="square" rtlCol="0">
            <a:spAutoFit/>
          </a:bodyPr>
          <a:lstStyle/>
          <a:p>
            <a:r>
              <a:rPr lang="en-US" sz="2000" dirty="0">
                <a:solidFill>
                  <a:schemeClr val="tx1"/>
                </a:solidFill>
              </a:rPr>
              <a:t>*</a:t>
            </a:r>
            <a:r>
              <a:rPr lang="en-US" sz="1800" dirty="0">
                <a:solidFill>
                  <a:schemeClr val="tx1"/>
                </a:solidFill>
              </a:rPr>
              <a:t>for guidelines and common practices of proper comment resolution refer to submission 11-13/230r3 Comment Resolution Tutorial (Adrian Stephen) available on mentor </a:t>
            </a:r>
            <a:r>
              <a:rPr lang="en-US" sz="1800" dirty="0">
                <a:solidFill>
                  <a:schemeClr val="tx1"/>
                </a:solidFill>
                <a:hlinkClick r:id="rId2">
                  <a:extLst>
                    <a:ext uri="{A12FA001-AC4F-418D-AE19-62706E023703}">
                      <ahyp:hlinkClr xmlns:ahyp="http://schemas.microsoft.com/office/drawing/2018/hyperlinkcolor" val="tx"/>
                    </a:ext>
                  </a:extLst>
                </a:hlinkClick>
              </a:rPr>
              <a:t>here</a:t>
            </a:r>
            <a:r>
              <a:rPr lang="en-US" sz="1800" dirty="0">
                <a:solidFill>
                  <a:schemeClr val="tx1"/>
                </a:solidFill>
              </a:rPr>
              <a:t>.</a:t>
            </a:r>
          </a:p>
          <a:p>
            <a:endParaRPr lang="en-US" sz="2000" dirty="0">
              <a:solidFill>
                <a:schemeClr val="tx1"/>
              </a:solidFill>
            </a:endParaRPr>
          </a:p>
        </p:txBody>
      </p:sp>
    </p:spTree>
    <p:extLst>
      <p:ext uri="{BB962C8B-B14F-4D97-AF65-F5344CB8AC3E}">
        <p14:creationId xmlns:p14="http://schemas.microsoft.com/office/powerpoint/2010/main" val="397364575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14                  (Wed.),	13:00 ET – 15:00 ET </a:t>
            </a:r>
          </a:p>
          <a:p>
            <a:pPr marL="0" indent="0"/>
            <a:r>
              <a:rPr lang="en-US" altLang="en-US" sz="1600" b="0" kern="0" dirty="0"/>
              <a:t>•	Oct. 15                  (Thu.),   12:00 ET – 14:00 ET </a:t>
            </a:r>
          </a:p>
          <a:p>
            <a:pPr marL="0" indent="0"/>
            <a:r>
              <a:rPr lang="en-US" altLang="en-US" sz="1600" b="0" kern="0" dirty="0"/>
              <a:t>•	Oct. 20                  (Tue.),   13:00 ET – 15:00 ET </a:t>
            </a:r>
          </a:p>
          <a:p>
            <a:pPr marL="0" indent="0"/>
            <a:r>
              <a:rPr lang="en-US" altLang="en-US" sz="1600" b="0" kern="0" dirty="0"/>
              <a:t>•	Oct. 21                  (Wed.), 	13:00 ET – 15:00 ET </a:t>
            </a:r>
          </a:p>
          <a:p>
            <a:pPr marL="0" indent="0"/>
            <a:r>
              <a:rPr lang="en-US" altLang="en-US" sz="1600" b="0" kern="0" dirty="0"/>
              <a:t>•	Oct. 22                  (Thu.),   	12:00 ET – 14:00 ET +</a:t>
            </a:r>
          </a:p>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3822280737"/>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5664462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0462504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14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altLang="en-US" sz="1400" dirty="0"/>
              <a:t>11-20-1590-00-00az-LB249-Some-DMG-CIDs-Part-II (Assaf Kasher) – as needed.</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25533606"/>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11-20-1590</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3178, 3644, 3645, 3646, 3649, 3652, 3653, 3206, 3207, 3510, 3562, 3478, 3209, 3939, 4000, 4001, 3919, 3532 as</a:t>
            </a:r>
            <a:r>
              <a:rPr lang="en-GB" b="0" dirty="0"/>
              <a:t> </a:t>
            </a:r>
            <a:r>
              <a:rPr lang="en-US" b="0" dirty="0"/>
              <a:t>depicted in document 11-20-1590r2.</a:t>
            </a:r>
          </a:p>
          <a:p>
            <a:endParaRPr lang="en-US" b="0" dirty="0"/>
          </a:p>
          <a:p>
            <a:r>
              <a:rPr lang="en-US" b="0" dirty="0"/>
              <a:t>Results (Y/N/A): 8/0/2</a:t>
            </a:r>
          </a:p>
          <a:p>
            <a:endParaRPr lang="en-US" b="0" dirty="0"/>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7668084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554405214"/>
              </p:ext>
            </p:extLst>
          </p:nvPr>
        </p:nvGraphicFramePr>
        <p:xfrm>
          <a:off x="442315" y="1628800"/>
          <a:ext cx="11305256" cy="207254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r h="0">
                <a:tc>
                  <a:txBody>
                    <a:bodyPr/>
                    <a:lstStyle/>
                    <a:p>
                      <a:r>
                        <a:rPr lang="en-US" sz="1400" dirty="0"/>
                        <a:t>11-20-1603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LB249 - CID 3236</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1890422343"/>
                  </a:ext>
                </a:extLst>
              </a:tr>
              <a:tr h="0">
                <a:tc>
                  <a:txBody>
                    <a:bodyPr/>
                    <a:lstStyle/>
                    <a:p>
                      <a:r>
                        <a:rPr lang="en-US" sz="1400" dirty="0"/>
                        <a:t>11-20-1649</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lb249-secure LTF and other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1475044191"/>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a:t>
                      </a:r>
                    </a:p>
                  </a:txBody>
                  <a:tcPr marT="45712" marB="45712"/>
                </a:tc>
                <a:tc>
                  <a:txBody>
                    <a:bodyPr/>
                    <a:lstStyle/>
                    <a:p>
                      <a:r>
                        <a:rPr lang="en-US" sz="1400" dirty="0"/>
                        <a:t>CR</a:t>
                      </a:r>
                    </a:p>
                  </a:txBody>
                  <a:tcPr marT="45712" marB="45712"/>
                </a:tc>
                <a:extLst>
                  <a:ext uri="{0D108BD9-81ED-4DB2-BD59-A6C34878D82A}">
                    <a16:rowId xmlns:a16="http://schemas.microsoft.com/office/drawing/2014/main" val="108725080"/>
                  </a:ext>
                </a:extLst>
              </a:tr>
            </a:tbl>
          </a:graphicData>
        </a:graphic>
      </p:graphicFrame>
    </p:spTree>
    <p:extLst>
      <p:ext uri="{BB962C8B-B14F-4D97-AF65-F5344CB8AC3E}">
        <p14:creationId xmlns:p14="http://schemas.microsoft.com/office/powerpoint/2010/main" val="250196827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15                  (Thu.),   12:00 ET – 14:00 ET </a:t>
            </a:r>
          </a:p>
          <a:p>
            <a:pPr marL="0" indent="0"/>
            <a:r>
              <a:rPr lang="en-US" altLang="en-US" sz="1600" b="0" kern="0" dirty="0"/>
              <a:t>•	Oct. 20                  (Tue.),   13:00 ET – 15:00 ET </a:t>
            </a:r>
          </a:p>
          <a:p>
            <a:pPr marL="0" indent="0"/>
            <a:r>
              <a:rPr lang="en-US" altLang="en-US" sz="1600" b="0" kern="0" dirty="0"/>
              <a:t>•	Oct. 21                  (Wed.), 	13:00 ET – 15:00 ET </a:t>
            </a:r>
          </a:p>
          <a:p>
            <a:pPr marL="0" indent="0"/>
            <a:r>
              <a:rPr lang="en-US" altLang="en-US" sz="1600" b="0" kern="0" dirty="0"/>
              <a:t>•	Oct. 22                  (Thu.),   	12:00 ET – 14:00 ET +</a:t>
            </a:r>
          </a:p>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428955264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361006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6076366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15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11-20-1649 lb249-secure LTF and other CIDs (Girish Madpuwar) – 35min </a:t>
            </a:r>
          </a:p>
          <a:p>
            <a:pPr lvl="1" algn="just">
              <a:spcBef>
                <a:spcPct val="20000"/>
              </a:spcBef>
              <a:buFontTx/>
              <a:buChar char="•"/>
            </a:pPr>
            <a:r>
              <a:rPr lang="en-US" sz="1400" dirty="0"/>
              <a:t>11-20-1603 </a:t>
            </a:r>
            <a:r>
              <a:rPr lang="fr-FR" sz="1400" dirty="0"/>
              <a:t>comment resolution LB249 - CID 3236 (Christian Berger) – 20min (follow up </a:t>
            </a:r>
            <a:r>
              <a:rPr lang="en-US" sz="1400" dirty="0"/>
              <a:t>from</a:t>
            </a:r>
            <a:r>
              <a:rPr lang="fr-FR" sz="1400" dirty="0"/>
              <a:t> 11-20-1437) </a:t>
            </a:r>
            <a:endParaRPr lang="en-US" sz="1400" dirty="0"/>
          </a:p>
          <a:p>
            <a:pPr lvl="1" algn="just">
              <a:spcBef>
                <a:spcPct val="20000"/>
              </a:spcBef>
              <a:buFontTx/>
              <a:buChar char="•"/>
            </a:pPr>
            <a:r>
              <a:rPr lang="en-US" sz="1400" dirty="0"/>
              <a:t>11-20-1653/1555 LMR timestamps – part II (Erik Lindskog) – 40min </a:t>
            </a:r>
          </a:p>
          <a:p>
            <a:pPr lvl="1" algn="just">
              <a:spcBef>
                <a:spcPct val="20000"/>
              </a:spcBef>
              <a:buFontTx/>
              <a:buChar char="•"/>
            </a:pPr>
            <a:r>
              <a:rPr lang="en-US" altLang="en-US" sz="1400" b="0" dirty="0"/>
              <a:t>11-20-1654 </a:t>
            </a:r>
            <a:r>
              <a:rPr lang="en-US" sz="1400" dirty="0"/>
              <a:t>proposed resolutions to a few 11az LB249 CIDs (Qi Wang) – as time permits</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23576512"/>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11-20-1603</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 of CID 3236 as</a:t>
            </a:r>
            <a:r>
              <a:rPr lang="en-GB" b="0" dirty="0"/>
              <a:t> </a:t>
            </a:r>
            <a:r>
              <a:rPr lang="en-US" b="0" dirty="0"/>
              <a:t>depicted in document 11-20-1603r2</a:t>
            </a:r>
          </a:p>
          <a:p>
            <a:endParaRPr lang="en-US" b="0" dirty="0"/>
          </a:p>
          <a:p>
            <a:r>
              <a:rPr lang="en-US" b="0" dirty="0"/>
              <a:t>Results (Y/N/A): 12/0/0</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3322678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774316287"/>
              </p:ext>
            </p:extLst>
          </p:nvPr>
        </p:nvGraphicFramePr>
        <p:xfrm>
          <a:off x="442315" y="1628800"/>
          <a:ext cx="11305256" cy="155440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304531">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4120238"/>
                  </a:ext>
                </a:extLst>
              </a:tr>
              <a:tr h="0">
                <a:tc>
                  <a:txBody>
                    <a:bodyPr/>
                    <a:lstStyle/>
                    <a:p>
                      <a:r>
                        <a:rPr lang="en-US" sz="1400" dirty="0"/>
                        <a:t>11-20-1654</a:t>
                      </a:r>
                    </a:p>
                  </a:txBody>
                  <a:tcPr marT="45712" marB="45712"/>
                </a:tc>
                <a:tc>
                  <a:txBody>
                    <a:bodyPr/>
                    <a:lstStyle/>
                    <a:p>
                      <a:r>
                        <a:rPr lang="en-US" sz="14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proposed resolutions to a few 11az LB249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209514102"/>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 </a:t>
                      </a:r>
                    </a:p>
                  </a:txBody>
                  <a:tcPr marT="45712" marB="45712"/>
                </a:tc>
                <a:extLst>
                  <a:ext uri="{0D108BD9-81ED-4DB2-BD59-A6C34878D82A}">
                    <a16:rowId xmlns:a16="http://schemas.microsoft.com/office/drawing/2014/main" val="321378393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331891055"/>
                  </a:ext>
                </a:extLst>
              </a:tr>
            </a:tbl>
          </a:graphicData>
        </a:graphic>
      </p:graphicFrame>
    </p:spTree>
    <p:extLst>
      <p:ext uri="{BB962C8B-B14F-4D97-AF65-F5344CB8AC3E}">
        <p14:creationId xmlns:p14="http://schemas.microsoft.com/office/powerpoint/2010/main" val="420452336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20                  (Tue.),   13:00 ET – 15:00 ET </a:t>
            </a:r>
          </a:p>
          <a:p>
            <a:pPr marL="0" indent="0"/>
            <a:r>
              <a:rPr lang="en-US" altLang="en-US" sz="1600" b="0" kern="0" dirty="0"/>
              <a:t>•	Oct. 21                  (Wed.), 	13:00 ET – 15:00 ET </a:t>
            </a:r>
          </a:p>
          <a:p>
            <a:pPr marL="0" indent="0"/>
            <a:r>
              <a:rPr lang="en-US" altLang="en-US" sz="1600" b="0" kern="0" dirty="0"/>
              <a:t>•	Oct. 22                  (Thu.),   	12:00 ET – 14:00 ET +</a:t>
            </a:r>
          </a:p>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1701787877"/>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301911823"/>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3421749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20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LB249 status (Roy Want) – 10min 11-20-1391</a:t>
            </a:r>
          </a:p>
          <a:p>
            <a:pPr algn="just">
              <a:spcBef>
                <a:spcPct val="20000"/>
              </a:spcBef>
              <a:buFontTx/>
              <a:buChar char="•"/>
            </a:pPr>
            <a:r>
              <a:rPr lang="en-US" altLang="en-US" sz="1600" b="0" dirty="0"/>
              <a:t>Review submissions:</a:t>
            </a:r>
          </a:p>
          <a:p>
            <a:pPr lvl="1" algn="just">
              <a:spcBef>
                <a:spcPct val="20000"/>
              </a:spcBef>
              <a:buFontTx/>
              <a:buChar char="•"/>
            </a:pPr>
            <a:r>
              <a:rPr lang="en-US" altLang="en-US" sz="1400" b="0" dirty="0"/>
              <a:t>11-20-1654 </a:t>
            </a:r>
            <a:r>
              <a:rPr lang="en-US" sz="1400" dirty="0"/>
              <a:t>proposed resolutions to a few 11az LB249 CIDs (Qi Wang) – 20min</a:t>
            </a:r>
          </a:p>
          <a:p>
            <a:pPr algn="just">
              <a:spcBef>
                <a:spcPct val="20000"/>
              </a:spcBef>
              <a:buFontTx/>
              <a:buChar char="•"/>
            </a:pPr>
            <a:r>
              <a:rPr lang="en-US" sz="1600" b="0" dirty="0"/>
              <a:t>Continue comment resolution for comments pending resolution (as time permits) – (Roy Want/Jonathan Segev)</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106923904"/>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11-20-1654</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 of CIDs  3850, 3851, 3852  as</a:t>
            </a:r>
            <a:r>
              <a:rPr lang="en-GB" b="0" dirty="0"/>
              <a:t> </a:t>
            </a:r>
            <a:r>
              <a:rPr lang="en-US" b="0" dirty="0"/>
              <a:t>depicted in document 11-20-1654r1.</a:t>
            </a:r>
          </a:p>
          <a:p>
            <a:endParaRPr lang="en-US" b="0" dirty="0"/>
          </a:p>
          <a:p>
            <a:r>
              <a:rPr lang="en-US" b="0" dirty="0"/>
              <a:t>Results (Y/N/A): 8/0/2</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60291934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2144595112"/>
              </p:ext>
            </p:extLst>
          </p:nvPr>
        </p:nvGraphicFramePr>
        <p:xfrm>
          <a:off x="442315" y="1628800"/>
          <a:ext cx="11305256" cy="1249616"/>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304531">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11-20-xxx?</a:t>
                      </a:r>
                    </a:p>
                  </a:txBody>
                  <a:tcPr marT="45712" marB="45712"/>
                </a:tc>
                <a:tc>
                  <a:txBody>
                    <a:bodyPr/>
                    <a:lstStyle/>
                    <a:p>
                      <a:r>
                        <a:rPr lang="en-US" sz="1400" dirty="0"/>
                        <a:t>Editor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various comments by </a:t>
                      </a:r>
                      <a:r>
                        <a:rPr lang="en-US" sz="1400" dirty="0" err="1"/>
                        <a:t>TGaz</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209514102"/>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 </a:t>
                      </a:r>
                    </a:p>
                  </a:txBody>
                  <a:tcPr marT="45712" marB="45712"/>
                </a:tc>
                <a:extLst>
                  <a:ext uri="{0D108BD9-81ED-4DB2-BD59-A6C34878D82A}">
                    <a16:rowId xmlns:a16="http://schemas.microsoft.com/office/drawing/2014/main" val="3213783939"/>
                  </a:ext>
                </a:extLst>
              </a:tr>
              <a:tr h="0">
                <a:tc>
                  <a:txBody>
                    <a:bodyPr/>
                    <a:lstStyle/>
                    <a:p>
                      <a:r>
                        <a:rPr lang="en-US" sz="1400" dirty="0"/>
                        <a:t>11-20-1666</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CIDs clause 9 and 11 </a:t>
                      </a:r>
                      <a:endParaRPr lang="en-US" sz="1400" b="1" dirty="0"/>
                    </a:p>
                  </a:txBody>
                  <a:tcPr marT="45712" marB="45712"/>
                </a:tc>
                <a:tc>
                  <a:txBody>
                    <a:bodyPr/>
                    <a:lstStyle/>
                    <a:p>
                      <a:r>
                        <a:rPr lang="en-US" sz="1400" dirty="0"/>
                        <a:t>CR</a:t>
                      </a:r>
                    </a:p>
                  </a:txBody>
                  <a:tcPr marT="45712" marB="45712"/>
                </a:tc>
                <a:extLst>
                  <a:ext uri="{0D108BD9-81ED-4DB2-BD59-A6C34878D82A}">
                    <a16:rowId xmlns:a16="http://schemas.microsoft.com/office/drawing/2014/main" val="2331891055"/>
                  </a:ext>
                </a:extLst>
              </a:tr>
            </a:tbl>
          </a:graphicData>
        </a:graphic>
      </p:graphicFrame>
    </p:spTree>
    <p:extLst>
      <p:ext uri="{BB962C8B-B14F-4D97-AF65-F5344CB8AC3E}">
        <p14:creationId xmlns:p14="http://schemas.microsoft.com/office/powerpoint/2010/main" val="11013554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21                  (Wed.), 	13:00 ET – 15:00 ET </a:t>
            </a:r>
          </a:p>
          <a:p>
            <a:pPr marL="0" indent="0"/>
            <a:r>
              <a:rPr lang="en-US" altLang="en-US" sz="1600" b="0" kern="0" dirty="0"/>
              <a:t>•	Oct. 22                  (Thu.),   	12:00 ET – 14:00 ET +</a:t>
            </a:r>
          </a:p>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387326806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145357158"/>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30672719"/>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21</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sz="1600" b="0" dirty="0"/>
              <a:t>Continue comment resolution for comments pending resolution 11-20-1683 (1hr) – (Roy Want/Jonathan Segev)</a:t>
            </a:r>
          </a:p>
          <a:p>
            <a:pPr algn="just">
              <a:spcBef>
                <a:spcPct val="20000"/>
              </a:spcBef>
              <a:buFontTx/>
              <a:buChar char="•"/>
            </a:pPr>
            <a:r>
              <a:rPr lang="en-US" altLang="en-US" sz="1600" b="0" dirty="0"/>
              <a:t>Review submissions:</a:t>
            </a:r>
          </a:p>
          <a:p>
            <a:pPr lvl="1" algn="just">
              <a:spcBef>
                <a:spcPct val="20000"/>
              </a:spcBef>
              <a:buFontTx/>
              <a:buChar char="•"/>
            </a:pPr>
            <a:r>
              <a:rPr lang="en-US" altLang="en-US" sz="1400" b="0" dirty="0"/>
              <a:t>11-20-1684 Comment Resolution LB249 – CID 3772 (Christian Berger) – 15min </a:t>
            </a:r>
            <a:endParaRPr lang="en-US" sz="140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314894748"/>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2090844436"/>
              </p:ext>
            </p:extLst>
          </p:nvPr>
        </p:nvGraphicFramePr>
        <p:xfrm>
          <a:off x="442315" y="1628800"/>
          <a:ext cx="11305256" cy="185918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304531">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11-20-1683</a:t>
                      </a:r>
                    </a:p>
                  </a:txBody>
                  <a:tcPr marT="45712" marB="45712"/>
                </a:tc>
                <a:tc>
                  <a:txBody>
                    <a:bodyPr/>
                    <a:lstStyle/>
                    <a:p>
                      <a:r>
                        <a:rPr lang="en-US" sz="1400" dirty="0"/>
                        <a:t>Editor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various comments by </a:t>
                      </a:r>
                      <a:r>
                        <a:rPr lang="en-US" sz="1400" dirty="0" err="1"/>
                        <a:t>TGaz</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209514102"/>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 </a:t>
                      </a:r>
                    </a:p>
                  </a:txBody>
                  <a:tcPr marT="45712" marB="45712"/>
                </a:tc>
                <a:extLst>
                  <a:ext uri="{0D108BD9-81ED-4DB2-BD59-A6C34878D82A}">
                    <a16:rowId xmlns:a16="http://schemas.microsoft.com/office/drawing/2014/main" val="3213783939"/>
                  </a:ext>
                </a:extLst>
              </a:tr>
              <a:tr h="0">
                <a:tc>
                  <a:txBody>
                    <a:bodyPr/>
                    <a:lstStyle/>
                    <a:p>
                      <a:r>
                        <a:rPr lang="en-US" sz="1400" dirty="0"/>
                        <a:t>11-20-1666</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CIDs clause 9 and 11 </a:t>
                      </a:r>
                      <a:endParaRPr lang="en-US" sz="1400" b="1" dirty="0"/>
                    </a:p>
                  </a:txBody>
                  <a:tcPr marT="45712" marB="45712"/>
                </a:tc>
                <a:tc>
                  <a:txBody>
                    <a:bodyPr/>
                    <a:lstStyle/>
                    <a:p>
                      <a:r>
                        <a:rPr lang="en-US" sz="1400" dirty="0"/>
                        <a:t>CR</a:t>
                      </a:r>
                    </a:p>
                  </a:txBody>
                  <a:tcPr marT="45712" marB="45712"/>
                </a:tc>
                <a:extLst>
                  <a:ext uri="{0D108BD9-81ED-4DB2-BD59-A6C34878D82A}">
                    <a16:rowId xmlns:a16="http://schemas.microsoft.com/office/drawing/2014/main" val="2331891055"/>
                  </a:ext>
                </a:extLst>
              </a:tr>
              <a:tr h="0">
                <a:tc>
                  <a:txBody>
                    <a:bodyPr/>
                    <a:lstStyle/>
                    <a:p>
                      <a:r>
                        <a:rPr lang="en-US" altLang="en-US" sz="1400" b="0" dirty="0"/>
                        <a:t>11-20-1684</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Comment Resolution LB249 – CID 3772 </a:t>
                      </a:r>
                      <a:endParaRPr lang="en-US" sz="1400" b="1" dirty="0"/>
                    </a:p>
                  </a:txBody>
                  <a:tcPr marT="45712" marB="45712"/>
                </a:tc>
                <a:tc>
                  <a:txBody>
                    <a:bodyPr/>
                    <a:lstStyle/>
                    <a:p>
                      <a:r>
                        <a:rPr lang="en-US" sz="1400" dirty="0"/>
                        <a:t>CR</a:t>
                      </a:r>
                    </a:p>
                  </a:txBody>
                  <a:tcPr marT="45712" marB="45712"/>
                </a:tc>
                <a:extLst>
                  <a:ext uri="{0D108BD9-81ED-4DB2-BD59-A6C34878D82A}">
                    <a16:rowId xmlns:a16="http://schemas.microsoft.com/office/drawing/2014/main" val="2413748533"/>
                  </a:ext>
                </a:extLst>
              </a:tr>
              <a:tr h="0">
                <a:tc>
                  <a:txBody>
                    <a:bodyPr/>
                    <a:lstStyle/>
                    <a:p>
                      <a:r>
                        <a:rPr lang="en-US" sz="1400" dirty="0"/>
                        <a:t>11-20-1687</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CR some DMG CIDs part 3</a:t>
                      </a:r>
                    </a:p>
                  </a:txBody>
                  <a:tcPr marT="45712" marB="45712"/>
                </a:tc>
                <a:tc>
                  <a:txBody>
                    <a:bodyPr/>
                    <a:lstStyle/>
                    <a:p>
                      <a:r>
                        <a:rPr lang="en-US" sz="1400" dirty="0"/>
                        <a:t>CR</a:t>
                      </a:r>
                    </a:p>
                  </a:txBody>
                  <a:tcPr marT="45712" marB="45712"/>
                </a:tc>
                <a:extLst>
                  <a:ext uri="{0D108BD9-81ED-4DB2-BD59-A6C34878D82A}">
                    <a16:rowId xmlns:a16="http://schemas.microsoft.com/office/drawing/2014/main" val="3413999051"/>
                  </a:ext>
                </a:extLst>
              </a:tr>
            </a:tbl>
          </a:graphicData>
        </a:graphic>
      </p:graphicFrame>
    </p:spTree>
    <p:extLst>
      <p:ext uri="{BB962C8B-B14F-4D97-AF65-F5344CB8AC3E}">
        <p14:creationId xmlns:p14="http://schemas.microsoft.com/office/powerpoint/2010/main" val="126107231"/>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22                  (Thu.),   	12:00 ET – 14:00 ET +</a:t>
            </a:r>
          </a:p>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1645813150"/>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6224177"/>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75663804"/>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22</a:t>
            </a:r>
            <a:r>
              <a:rPr lang="en-US" altLang="en-US" baseline="30000" dirty="0">
                <a:solidFill>
                  <a:schemeClr val="tx2"/>
                </a:solidFill>
              </a:rPr>
              <a:t>nd</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sz="1600" b="0" dirty="0"/>
              <a:t>11-20-1391 LB249 CR status (Roy) – 5min</a:t>
            </a:r>
          </a:p>
          <a:p>
            <a:pPr algn="just">
              <a:spcBef>
                <a:spcPct val="20000"/>
              </a:spcBef>
              <a:buFontTx/>
              <a:buChar char="•"/>
            </a:pPr>
            <a:r>
              <a:rPr lang="en-US" sz="1600" b="0" dirty="0"/>
              <a:t>Continue comment resolution for comments pending resolution 11-20-1683 (1hr) – (Roy Want/Jonathan Segev)</a:t>
            </a:r>
          </a:p>
          <a:p>
            <a:pPr algn="just">
              <a:spcBef>
                <a:spcPct val="20000"/>
              </a:spcBef>
              <a:buFontTx/>
              <a:buChar char="•"/>
            </a:pPr>
            <a:r>
              <a:rPr lang="en-US" sz="1600" b="0" dirty="0"/>
              <a:t>Review submissions:</a:t>
            </a:r>
          </a:p>
          <a:p>
            <a:pPr lvl="1" algn="just">
              <a:spcBef>
                <a:spcPct val="20000"/>
              </a:spcBef>
              <a:buFontTx/>
              <a:buChar char="•"/>
            </a:pPr>
            <a:r>
              <a:rPr lang="en-US" sz="1400" dirty="0"/>
              <a:t>11-20-1556 LMR timestamp clock and reporting (Erik Lindskog) – as time permits. </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68670003"/>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11-20-1683</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 of CIDs  3006, 3007, 3899, 3990, 4012, 3264, 3265, 3317, 3320, 3321, 3322, 3455, 3456 (13 CIDs total) as</a:t>
            </a:r>
            <a:r>
              <a:rPr lang="en-GB" b="0" dirty="0"/>
              <a:t> </a:t>
            </a:r>
            <a:r>
              <a:rPr lang="en-US" b="0" dirty="0"/>
              <a:t>depicted in document 11-20-1683r3.</a:t>
            </a:r>
          </a:p>
          <a:p>
            <a:endParaRPr lang="en-US" b="0" dirty="0"/>
          </a:p>
          <a:p>
            <a:r>
              <a:rPr lang="en-US" b="0" dirty="0"/>
              <a:t>Results (Y/N/A): 11/0/0</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9485702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286181370"/>
              </p:ext>
            </p:extLst>
          </p:nvPr>
        </p:nvGraphicFramePr>
        <p:xfrm>
          <a:off x="442315" y="1628800"/>
          <a:ext cx="11305256" cy="185918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304531">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 – for completion. </a:t>
                      </a:r>
                    </a:p>
                  </a:txBody>
                  <a:tcPr marT="45712" marB="45712"/>
                </a:tc>
                <a:extLst>
                  <a:ext uri="{0D108BD9-81ED-4DB2-BD59-A6C34878D82A}">
                    <a16:rowId xmlns:a16="http://schemas.microsoft.com/office/drawing/2014/main" val="3213783939"/>
                  </a:ext>
                </a:extLst>
              </a:tr>
              <a:tr h="0">
                <a:tc>
                  <a:txBody>
                    <a:bodyPr/>
                    <a:lstStyle/>
                    <a:p>
                      <a:r>
                        <a:rPr lang="en-US" sz="1400" dirty="0"/>
                        <a:t>11-20-1666</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CIDs clause 9 and 11 </a:t>
                      </a:r>
                      <a:endParaRPr lang="en-US" sz="1400" b="1" dirty="0"/>
                    </a:p>
                  </a:txBody>
                  <a:tcPr marT="45712" marB="45712"/>
                </a:tc>
                <a:tc>
                  <a:txBody>
                    <a:bodyPr/>
                    <a:lstStyle/>
                    <a:p>
                      <a:r>
                        <a:rPr lang="en-US" sz="1400" dirty="0"/>
                        <a:t>CR</a:t>
                      </a:r>
                    </a:p>
                  </a:txBody>
                  <a:tcPr marT="45712" marB="45712"/>
                </a:tc>
                <a:extLst>
                  <a:ext uri="{0D108BD9-81ED-4DB2-BD59-A6C34878D82A}">
                    <a16:rowId xmlns:a16="http://schemas.microsoft.com/office/drawing/2014/main" val="2331891055"/>
                  </a:ext>
                </a:extLst>
              </a:tr>
              <a:tr h="0">
                <a:tc>
                  <a:txBody>
                    <a:bodyPr/>
                    <a:lstStyle/>
                    <a:p>
                      <a:r>
                        <a:rPr lang="en-US" altLang="en-US" sz="1400" b="0" dirty="0"/>
                        <a:t>11-20-1684</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Comment Resolution LB249 – CID 3772 </a:t>
                      </a:r>
                      <a:endParaRPr lang="en-US" sz="1400" b="1" dirty="0"/>
                    </a:p>
                  </a:txBody>
                  <a:tcPr marT="45712" marB="45712"/>
                </a:tc>
                <a:tc>
                  <a:txBody>
                    <a:bodyPr/>
                    <a:lstStyle/>
                    <a:p>
                      <a:r>
                        <a:rPr lang="en-US" sz="1400" dirty="0"/>
                        <a:t>CR</a:t>
                      </a:r>
                    </a:p>
                  </a:txBody>
                  <a:tcPr marT="45712" marB="45712"/>
                </a:tc>
                <a:extLst>
                  <a:ext uri="{0D108BD9-81ED-4DB2-BD59-A6C34878D82A}">
                    <a16:rowId xmlns:a16="http://schemas.microsoft.com/office/drawing/2014/main" val="2413748533"/>
                  </a:ext>
                </a:extLst>
              </a:tr>
              <a:tr h="0">
                <a:tc>
                  <a:txBody>
                    <a:bodyPr/>
                    <a:lstStyle/>
                    <a:p>
                      <a:r>
                        <a:rPr lang="en-US" sz="1400" dirty="0"/>
                        <a:t>11-20-1687</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CR some DMG CIDs part 3</a:t>
                      </a:r>
                    </a:p>
                  </a:txBody>
                  <a:tcPr marT="45712" marB="45712"/>
                </a:tc>
                <a:tc>
                  <a:txBody>
                    <a:bodyPr/>
                    <a:lstStyle/>
                    <a:p>
                      <a:r>
                        <a:rPr lang="en-US" sz="1400" dirty="0"/>
                        <a:t>CR</a:t>
                      </a:r>
                    </a:p>
                  </a:txBody>
                  <a:tcPr marT="45712" marB="45712"/>
                </a:tc>
                <a:extLst>
                  <a:ext uri="{0D108BD9-81ED-4DB2-BD59-A6C34878D82A}">
                    <a16:rowId xmlns:a16="http://schemas.microsoft.com/office/drawing/2014/main" val="341399905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dirty="0"/>
                    </a:p>
                  </a:txBody>
                  <a:tcPr marT="45712" marB="45712"/>
                </a:tc>
                <a:tc>
                  <a:txBody>
                    <a:bodyPr/>
                    <a:lstStyle/>
                    <a:p>
                      <a:endParaRPr lang="en-US" sz="1400" dirty="0"/>
                    </a:p>
                  </a:txBody>
                  <a:tcPr marT="45712" marB="45712"/>
                </a:tc>
                <a:extLst>
                  <a:ext uri="{0D108BD9-81ED-4DB2-BD59-A6C34878D82A}">
                    <a16:rowId xmlns:a16="http://schemas.microsoft.com/office/drawing/2014/main" val="685580322"/>
                  </a:ext>
                </a:extLst>
              </a:tr>
            </a:tbl>
          </a:graphicData>
        </a:graphic>
      </p:graphicFrame>
    </p:spTree>
    <p:extLst>
      <p:ext uri="{BB962C8B-B14F-4D97-AF65-F5344CB8AC3E}">
        <p14:creationId xmlns:p14="http://schemas.microsoft.com/office/powerpoint/2010/main" val="3027910450"/>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3317031071"/>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15614560"/>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07848269"/>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151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152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153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000" dirty="0">
                <a:cs typeface="Times New Roman" panose="02020603050405020304" pitchFamily="18" charset="0"/>
              </a:rPr>
              <a:t>Sep. Electronic Meeting Agenda </a:t>
            </a:r>
          </a:p>
          <a:p>
            <a:pPr algn="ctr">
              <a:lnSpc>
                <a:spcPct val="90000"/>
              </a:lnSpc>
              <a:buFontTx/>
              <a:buNone/>
            </a:pPr>
            <a:r>
              <a:rPr lang="en-US" altLang="en-US" sz="4000" dirty="0">
                <a:cs typeface="Times New Roman" panose="02020603050405020304" pitchFamily="18" charset="0"/>
              </a:rPr>
              <a:t>And meetings running between Sep. and Nov.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 IEEE  Electronic Meeting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09323500"/>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Want</a:t>
            </a:r>
          </a:p>
          <a:p>
            <a:pPr algn="just">
              <a:spcBef>
                <a:spcPct val="20000"/>
              </a:spcBef>
              <a:buFontTx/>
              <a:buChar char="•"/>
            </a:pPr>
            <a:r>
              <a:rPr lang="en-US" altLang="en-US" sz="1800" b="0" dirty="0"/>
              <a:t>Consider motions that met SP threshold from earlier meetings (submission 11-20-771r7).</a:t>
            </a:r>
          </a:p>
          <a:p>
            <a:pPr algn="just">
              <a:spcBef>
                <a:spcPct val="20000"/>
              </a:spcBef>
              <a:buFontTx/>
              <a:buChar char="•"/>
            </a:pPr>
            <a:r>
              <a:rPr lang="en-US" altLang="en-US" sz="1800" b="0" dirty="0"/>
              <a:t>Hold vice-chair affirmation vote – 7 min special order.</a:t>
            </a:r>
          </a:p>
          <a:p>
            <a:pPr algn="just">
              <a:spcBef>
                <a:spcPct val="20000"/>
              </a:spcBef>
              <a:buFontTx/>
              <a:buChar char="•"/>
            </a:pPr>
            <a:r>
              <a:rPr lang="en-US" altLang="en-US" sz="1800" b="0" dirty="0"/>
              <a:t>Review submissions.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3154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56670949"/>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1865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dirty="0"/>
              <a:t>Review Submission 11-20-771r7.</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59107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055F6-A7FC-4942-BCE4-3675F1EF531B}"/>
              </a:ext>
            </a:extLst>
          </p:cNvPr>
          <p:cNvSpPr>
            <a:spLocks noGrp="1"/>
          </p:cNvSpPr>
          <p:nvPr>
            <p:ph type="title"/>
          </p:nvPr>
        </p:nvSpPr>
        <p:spPr/>
        <p:txBody>
          <a:bodyPr/>
          <a:lstStyle/>
          <a:p>
            <a:r>
              <a:rPr lang="en-US" dirty="0"/>
              <a:t>Vice Chair Affirmation</a:t>
            </a:r>
          </a:p>
        </p:txBody>
      </p:sp>
      <p:sp>
        <p:nvSpPr>
          <p:cNvPr id="3" name="Content Placeholder 2">
            <a:extLst>
              <a:ext uri="{FF2B5EF4-FFF2-40B4-BE49-F238E27FC236}">
                <a16:creationId xmlns:a16="http://schemas.microsoft.com/office/drawing/2014/main" id="{F9C994F8-626D-4CD0-AD90-9DC78FECA53F}"/>
              </a:ext>
            </a:extLst>
          </p:cNvPr>
          <p:cNvSpPr>
            <a:spLocks noGrp="1"/>
          </p:cNvSpPr>
          <p:nvPr>
            <p:ph idx="1"/>
          </p:nvPr>
        </p:nvSpPr>
        <p:spPr/>
        <p:txBody>
          <a:bodyPr/>
          <a:lstStyle/>
          <a:p>
            <a:r>
              <a:rPr lang="en-US" dirty="0"/>
              <a:t>Motion </a:t>
            </a:r>
            <a:r>
              <a:rPr lang="en-US" sz="2000" b="0" dirty="0"/>
              <a:t>(202009-09)</a:t>
            </a:r>
            <a:r>
              <a:rPr lang="en-US" dirty="0"/>
              <a:t>:</a:t>
            </a:r>
          </a:p>
          <a:p>
            <a:r>
              <a:rPr lang="en-US" b="0" dirty="0"/>
              <a:t>Move to affirm Assaf Kasher (Qualcomm) for the position of </a:t>
            </a:r>
            <a:r>
              <a:rPr lang="en-US" b="0" dirty="0" err="1"/>
              <a:t>TGaz</a:t>
            </a:r>
            <a:r>
              <a:rPr lang="en-US" b="0" dirty="0"/>
              <a:t> vice chair.</a:t>
            </a:r>
          </a:p>
          <a:p>
            <a:endParaRPr lang="en-US" dirty="0"/>
          </a:p>
          <a:p>
            <a:r>
              <a:rPr lang="en-US" dirty="0"/>
              <a:t>Moved: </a:t>
            </a:r>
            <a:r>
              <a:rPr lang="en-US" b="0" dirty="0"/>
              <a:t>Roy Want</a:t>
            </a:r>
          </a:p>
          <a:p>
            <a:r>
              <a:rPr lang="en-US" dirty="0"/>
              <a:t>Second: </a:t>
            </a:r>
            <a:r>
              <a:rPr lang="en-US" b="0" dirty="0"/>
              <a:t>Jon Rosdahl </a:t>
            </a:r>
          </a:p>
          <a:p>
            <a:endParaRPr lang="en-US" b="0" dirty="0"/>
          </a:p>
          <a:p>
            <a:r>
              <a:rPr lang="en-US" dirty="0"/>
              <a:t>Results (Y/N/A)</a:t>
            </a:r>
            <a:r>
              <a:rPr lang="en-US" b="0" dirty="0"/>
              <a:t>: unanimous approval. </a:t>
            </a:r>
            <a:endParaRPr lang="en-US" dirty="0"/>
          </a:p>
        </p:txBody>
      </p:sp>
      <p:sp>
        <p:nvSpPr>
          <p:cNvPr id="4" name="Slide Number Placeholder 3">
            <a:extLst>
              <a:ext uri="{FF2B5EF4-FFF2-40B4-BE49-F238E27FC236}">
                <a16:creationId xmlns:a16="http://schemas.microsoft.com/office/drawing/2014/main" id="{0690C631-5A5F-4631-9970-BE9D5913A091}"/>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8433BA-526D-4CAA-BDBF-F11E0035C55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D3240A0-F837-4758-B5C4-C0A36287C43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965206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275343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11-20-1020</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(202009-10)</a:t>
            </a:r>
            <a:r>
              <a:rPr lang="en-US" sz="2000" dirty="0"/>
              <a:t>:</a:t>
            </a:r>
          </a:p>
          <a:p>
            <a:pPr marL="0" indent="0"/>
            <a:r>
              <a:rPr lang="en-US" sz="2000" b="0" dirty="0"/>
              <a:t>Move to adopt the resolutions depicted by document 11-20-1020r8 for CIDs 3103, 3020, 3830, 3336, 3045, 3143, 3857 and 3337, instruct the technical editor to incorporate it in the P802.11az draft and grant the editor editorial license. </a:t>
            </a:r>
          </a:p>
          <a:p>
            <a:endParaRPr lang="en-US" sz="2000" b="0" dirty="0"/>
          </a:p>
          <a:p>
            <a:r>
              <a:rPr lang="en-US" sz="2000" b="0" dirty="0"/>
              <a:t>Moved: Erik Lindskog </a:t>
            </a:r>
          </a:p>
          <a:p>
            <a:r>
              <a:rPr lang="en-US" sz="2000" b="0" dirty="0"/>
              <a:t>Second: Qi Wang </a:t>
            </a:r>
          </a:p>
          <a:p>
            <a:r>
              <a:rPr lang="en-US" sz="2000" b="0" dirty="0"/>
              <a:t>Results (Y/N/A): unanimous consent </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156724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Sep. Electronic meeting and teleconferences running between the Sep. 15 till the November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797195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79849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78388546"/>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11-20-1487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194235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326110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536651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Reminder on D2.3 – incorporation of accepted resolutions. (3min) – Roy</a:t>
            </a:r>
          </a:p>
          <a:p>
            <a:pPr algn="just">
              <a:spcBef>
                <a:spcPct val="20000"/>
              </a:spcBef>
              <a:buFontTx/>
              <a:buChar char="•"/>
            </a:pPr>
            <a:r>
              <a:rPr lang="en-US" sz="1600" b="0" dirty="0"/>
              <a:t>Review progress made during the week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5min</a:t>
            </a:r>
          </a:p>
          <a:p>
            <a:pPr algn="just">
              <a:spcBef>
                <a:spcPct val="20000"/>
              </a:spcBef>
              <a:buFontTx/>
              <a:buChar char="•"/>
            </a:pPr>
            <a:r>
              <a:rPr lang="en-US" sz="1600" b="0" dirty="0"/>
              <a:t>Review Submission Pipeline – 2min</a:t>
            </a:r>
          </a:p>
          <a:p>
            <a:pPr algn="just">
              <a:spcBef>
                <a:spcPct val="20000"/>
              </a:spcBef>
              <a:buFontTx/>
              <a:buChar char="•"/>
            </a:pPr>
            <a:r>
              <a:rPr lang="en-US" sz="1600" b="0" dirty="0"/>
              <a:t>Set targets towards next meeting – 5min</a:t>
            </a:r>
          </a:p>
          <a:p>
            <a:pPr algn="just">
              <a:spcBef>
                <a:spcPct val="20000"/>
              </a:spcBef>
              <a:buFontTx/>
              <a:buChar char="•"/>
            </a:pPr>
            <a:r>
              <a:rPr lang="en-US" altLang="en-US" sz="1600" b="0" dirty="0"/>
              <a:t>Motion of 11-20-1437r4 (completion of motion) – 5min</a:t>
            </a:r>
          </a:p>
          <a:p>
            <a:pPr algn="just">
              <a:spcBef>
                <a:spcPct val="20000"/>
              </a:spcBef>
              <a:buFontTx/>
              <a:buChar char="•"/>
            </a:pPr>
            <a:r>
              <a:rPr lang="en-US" altLang="en-US" sz="1600" b="0" dirty="0"/>
              <a:t>Review submissions – as time permits (&lt;1hr)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this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19271406"/>
              </p:ext>
            </p:extLst>
          </p:nvPr>
        </p:nvGraphicFramePr>
        <p:xfrm>
          <a:off x="479376" y="1260086"/>
          <a:ext cx="11305256" cy="3626976"/>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6070165">
                  <a:extLst>
                    <a:ext uri="{9D8B030D-6E8A-4147-A177-3AD203B41FA5}">
                      <a16:colId xmlns:a16="http://schemas.microsoft.com/office/drawing/2014/main" val="20002"/>
                    </a:ext>
                  </a:extLst>
                </a:gridCol>
                <a:gridCol w="189193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11-20-1487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motion – 5min</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 – 15min</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 – 15min</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 – moved to telecon</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 – 15min (moved to telecon)</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 – moved to telecon</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 – moved to telecon</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 –</a:t>
                      </a:r>
                      <a:r>
                        <a:rPr lang="en-US" sz="1400" b="1" dirty="0"/>
                        <a:t> as time permits</a:t>
                      </a:r>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9335657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p:txBody>
          <a:bodyPr/>
          <a:lstStyle/>
          <a:p>
            <a:r>
              <a:rPr lang="en-US" dirty="0"/>
              <a:t>Achievement this week and Comment Resolution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 resolved during this session: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~30 comments reviewed and ready for motion, 48 motioned.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Overall LB249 CR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~270 out of 460 technical comments with ~190 remaining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520 out of 540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8409047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Timelines - current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9977177" y="2394342"/>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2264" y="3377313"/>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1466"/>
            <a:ext cx="1373074" cy="19060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61" name="Oval Callout 60"/>
          <p:cNvSpPr/>
          <p:nvPr/>
        </p:nvSpPr>
        <p:spPr bwMode="auto">
          <a:xfrm>
            <a:off x="4439816" y="3784355"/>
            <a:ext cx="477213" cy="284087"/>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94" name="Oval Callout 93"/>
          <p:cNvSpPr/>
          <p:nvPr/>
        </p:nvSpPr>
        <p:spPr bwMode="auto">
          <a:xfrm>
            <a:off x="6559500" y="3763292"/>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62" name="Oval Callout 61"/>
          <p:cNvSpPr/>
          <p:nvPr/>
        </p:nvSpPr>
        <p:spPr bwMode="auto">
          <a:xfrm>
            <a:off x="5646545" y="3763293"/>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478299"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696400"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0" name="Rectangle 99">
            <a:extLst>
              <a:ext uri="{FF2B5EF4-FFF2-40B4-BE49-F238E27FC236}">
                <a16:creationId xmlns:a16="http://schemas.microsoft.com/office/drawing/2014/main" id="{F4982A47-E99B-49CA-A660-4F021A502C32}"/>
              </a:ext>
            </a:extLst>
          </p:cNvPr>
          <p:cNvSpPr/>
          <p:nvPr/>
        </p:nvSpPr>
        <p:spPr>
          <a:xfrm>
            <a:off x="8572996" y="3171615"/>
            <a:ext cx="756000"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Recirc.</a:t>
            </a:r>
          </a:p>
        </p:txBody>
      </p:sp>
      <p:sp>
        <p:nvSpPr>
          <p:cNvPr id="16" name="Text Box 29"/>
          <p:cNvSpPr txBox="1">
            <a:spLocks noChangeArrowheads="1"/>
          </p:cNvSpPr>
          <p:nvPr/>
        </p:nvSpPr>
        <p:spPr bwMode="auto">
          <a:xfrm flipH="1">
            <a:off x="9835065" y="2589111"/>
            <a:ext cx="1022967"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 3-2021</a:t>
            </a:r>
          </a:p>
        </p:txBody>
      </p:sp>
      <p:sp>
        <p:nvSpPr>
          <p:cNvPr id="103" name="Oval Callout 93">
            <a:extLst>
              <a:ext uri="{FF2B5EF4-FFF2-40B4-BE49-F238E27FC236}">
                <a16:creationId xmlns:a16="http://schemas.microsoft.com/office/drawing/2014/main" id="{2852B466-DA01-438F-A4E1-5DDAD5E27370}"/>
              </a:ext>
            </a:extLst>
          </p:cNvPr>
          <p:cNvSpPr/>
          <p:nvPr/>
        </p:nvSpPr>
        <p:spPr bwMode="auto">
          <a:xfrm>
            <a:off x="7540621" y="3763291"/>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04" name="Straight Connector 103">
            <a:extLst>
              <a:ext uri="{FF2B5EF4-FFF2-40B4-BE49-F238E27FC236}">
                <a16:creationId xmlns:a16="http://schemas.microsoft.com/office/drawing/2014/main" id="{0ECB9879-3C25-4C2C-A1A1-4EB88534B463}"/>
              </a:ext>
            </a:extLst>
          </p:cNvPr>
          <p:cNvCxnSpPr/>
          <p:nvPr/>
        </p:nvCxnSpPr>
        <p:spPr bwMode="auto">
          <a:xfrm>
            <a:off x="8580296" y="3384647"/>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5" name="Oval Callout 93">
            <a:extLst>
              <a:ext uri="{FF2B5EF4-FFF2-40B4-BE49-F238E27FC236}">
                <a16:creationId xmlns:a16="http://schemas.microsoft.com/office/drawing/2014/main" id="{2C5F41AE-3424-4B8D-B827-16FD57F168EF}"/>
              </a:ext>
            </a:extLst>
          </p:cNvPr>
          <p:cNvSpPr/>
          <p:nvPr/>
        </p:nvSpPr>
        <p:spPr bwMode="auto">
          <a:xfrm>
            <a:off x="9249000" y="3788621"/>
            <a:ext cx="1006530" cy="487541"/>
          </a:xfrm>
          <a:prstGeom prst="wedgeEllipseCallout">
            <a:avLst>
              <a:gd name="adj1" fmla="val -39809"/>
              <a:gd name="adj2" fmla="val -132565"/>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963305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 - proposed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2945044"/>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260249"/>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260408"/>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212976"/>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3546728"/>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262946"/>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260408"/>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3895266"/>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3895267"/>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260557"/>
            <a:ext cx="1594992" cy="245673"/>
          </a:xfrm>
          <a:prstGeom prst="rect">
            <a:avLst/>
          </a:prstGeom>
          <a:gradFill flip="none" rotWithShape="1">
            <a:gsLst>
              <a:gs pos="0">
                <a:srgbClr val="FFFF00"/>
              </a:gs>
              <a:gs pos="15000">
                <a:srgbClr val="FFFF00"/>
              </a:gs>
              <a:gs pos="32000">
                <a:srgbClr val="FFFF00"/>
              </a:gs>
              <a:gs pos="41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967187" y="240406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369381" y="2629838"/>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11-2020</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568637" y="2410448"/>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158599" y="261887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376700" y="239948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696879" y="2664277"/>
            <a:ext cx="799587" cy="31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ballots</a:t>
            </a:r>
          </a:p>
          <a:p>
            <a:r>
              <a:rPr lang="en-US" altLang="en-US" sz="500" b="0" dirty="0"/>
              <a:t> 9-2021</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3895265"/>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20" y="3554728"/>
            <a:ext cx="97208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6640492" y="3908423"/>
            <a:ext cx="1006530" cy="487541"/>
          </a:xfrm>
          <a:prstGeom prst="wedgeEllipseCallout">
            <a:avLst>
              <a:gd name="adj1" fmla="val -39357"/>
              <a:gd name="adj2" fmla="val -12684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68" name="Rectangle 167">
            <a:extLst>
              <a:ext uri="{FF2B5EF4-FFF2-40B4-BE49-F238E27FC236}">
                <a16:creationId xmlns:a16="http://schemas.microsoft.com/office/drawing/2014/main" id="{A6609AD8-0BD0-4DE6-98A2-627D5F941659}"/>
              </a:ext>
            </a:extLst>
          </p:cNvPr>
          <p:cNvSpPr/>
          <p:nvPr/>
        </p:nvSpPr>
        <p:spPr>
          <a:xfrm>
            <a:off x="6734700" y="3263096"/>
            <a:ext cx="841070"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LB</a:t>
            </a:r>
          </a:p>
        </p:txBody>
      </p:sp>
      <p:sp>
        <p:nvSpPr>
          <p:cNvPr id="169" name="Rectangle 168">
            <a:extLst>
              <a:ext uri="{FF2B5EF4-FFF2-40B4-BE49-F238E27FC236}">
                <a16:creationId xmlns:a16="http://schemas.microsoft.com/office/drawing/2014/main" id="{8200F9A2-67E5-4987-9546-12211A6042BD}"/>
              </a:ext>
            </a:extLst>
          </p:cNvPr>
          <p:cNvSpPr/>
          <p:nvPr/>
        </p:nvSpPr>
        <p:spPr>
          <a:xfrm>
            <a:off x="7558975" y="3262946"/>
            <a:ext cx="523977"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170" name="Rectangle 169">
            <a:extLst>
              <a:ext uri="{FF2B5EF4-FFF2-40B4-BE49-F238E27FC236}">
                <a16:creationId xmlns:a16="http://schemas.microsoft.com/office/drawing/2014/main" id="{67AF27AE-0EAD-4603-A050-028DEEF65666}"/>
              </a:ext>
            </a:extLst>
          </p:cNvPr>
          <p:cNvSpPr/>
          <p:nvPr/>
        </p:nvSpPr>
        <p:spPr>
          <a:xfrm>
            <a:off x="8080494" y="3260248"/>
            <a:ext cx="799587" cy="24598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257097" y="2405685"/>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9971539" y="2666070"/>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73" name="Rectangle 172">
            <a:extLst>
              <a:ext uri="{FF2B5EF4-FFF2-40B4-BE49-F238E27FC236}">
                <a16:creationId xmlns:a16="http://schemas.microsoft.com/office/drawing/2014/main" id="{F4CFBCF5-0562-4CD1-8BE5-1D5BE737664D}"/>
              </a:ext>
            </a:extLst>
          </p:cNvPr>
          <p:cNvSpPr/>
          <p:nvPr/>
        </p:nvSpPr>
        <p:spPr>
          <a:xfrm>
            <a:off x="8867491" y="3260249"/>
            <a:ext cx="646913" cy="24344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cxnSp>
        <p:nvCxnSpPr>
          <p:cNvPr id="175" name="Straight Arrow Connector 174">
            <a:extLst>
              <a:ext uri="{FF2B5EF4-FFF2-40B4-BE49-F238E27FC236}">
                <a16:creationId xmlns:a16="http://schemas.microsoft.com/office/drawing/2014/main" id="{AD840292-5427-4EA2-B554-160646EB1691}"/>
              </a:ext>
            </a:extLst>
          </p:cNvPr>
          <p:cNvCxnSpPr>
            <a:cxnSpLocks/>
          </p:cNvCxnSpPr>
          <p:nvPr/>
        </p:nvCxnSpPr>
        <p:spPr bwMode="auto">
          <a:xfrm flipV="1">
            <a:off x="6439771" y="3503693"/>
            <a:ext cx="1" cy="176926"/>
          </a:xfrm>
          <a:prstGeom prst="straightConnector1">
            <a:avLst/>
          </a:prstGeom>
          <a:solidFill>
            <a:srgbClr val="00B8FF"/>
          </a:solidFill>
          <a:ln w="19050" cap="flat" cmpd="sng" algn="ctr">
            <a:solidFill>
              <a:schemeClr val="tx1"/>
            </a:solidFill>
            <a:prstDash val="solid"/>
            <a:round/>
            <a:headEnd type="none" w="lg" len="lg"/>
            <a:tailEnd type="stealth" w="lg" len="lg"/>
          </a:ln>
          <a:effectLst/>
        </p:spPr>
      </p:cxnSp>
    </p:spTree>
    <p:extLst>
      <p:ext uri="{BB962C8B-B14F-4D97-AF65-F5344CB8AC3E}">
        <p14:creationId xmlns:p14="http://schemas.microsoft.com/office/powerpoint/2010/main" val="530738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calls use the following designation: [V/NV] First Last (Affiliation)</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Timeline</a:t>
            </a:r>
          </a:p>
        </p:txBody>
      </p:sp>
      <p:sp>
        <p:nvSpPr>
          <p:cNvPr id="3" name="Content Placeholder 2"/>
          <p:cNvSpPr>
            <a:spLocks noGrp="1"/>
          </p:cNvSpPr>
          <p:nvPr>
            <p:ph idx="1"/>
          </p:nvPr>
        </p:nvSpPr>
        <p:spPr/>
        <p:txBody>
          <a:bodyPr/>
          <a:lstStyle/>
          <a:p>
            <a:pPr marL="0" indent="0"/>
            <a:r>
              <a:rPr lang="en-US" dirty="0"/>
              <a:t>Motion 202009-11</a:t>
            </a:r>
          </a:p>
          <a:p>
            <a:pPr marL="0" indent="0"/>
            <a:r>
              <a:rPr lang="en-US" b="0" dirty="0"/>
              <a:t>We commit to the </a:t>
            </a:r>
            <a:r>
              <a:rPr lang="en-US" b="0" dirty="0" err="1"/>
              <a:t>TGaz</a:t>
            </a:r>
            <a:r>
              <a:rPr lang="en-US" b="0" dirty="0"/>
              <a:t> proposed timeline as depicted in the previous slide 39 of submission 11-20-1370r7?</a:t>
            </a:r>
          </a:p>
          <a:p>
            <a:pPr marL="0" indent="0"/>
            <a:endParaRPr lang="en-US" b="0" dirty="0"/>
          </a:p>
          <a:p>
            <a:pPr marL="0" indent="0"/>
            <a:r>
              <a:rPr lang="en-US" b="0" dirty="0"/>
              <a:t>Moved: Qinghua Li </a:t>
            </a:r>
          </a:p>
          <a:p>
            <a:pPr marL="0" indent="0"/>
            <a:r>
              <a:rPr lang="en-US" b="0" dirty="0"/>
              <a:t>Second: Roy Want </a:t>
            </a:r>
          </a:p>
          <a:p>
            <a:pPr marL="0" indent="0"/>
            <a:r>
              <a:rPr lang="en-US" b="0" dirty="0"/>
              <a:t>Results (Y/N/A): unanimous approval.</a:t>
            </a:r>
          </a:p>
          <a:p>
            <a:pPr marL="0" indent="0"/>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70160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6F793-1D73-4208-BA4C-CE9BE0B5E512}"/>
              </a:ext>
            </a:extLst>
          </p:cNvPr>
          <p:cNvSpPr>
            <a:spLocks noGrp="1"/>
          </p:cNvSpPr>
          <p:nvPr>
            <p:ph type="title"/>
          </p:nvPr>
        </p:nvSpPr>
        <p:spPr/>
        <p:txBody>
          <a:bodyPr/>
          <a:lstStyle/>
          <a:p>
            <a:r>
              <a:rPr lang="en-US" dirty="0"/>
              <a:t>Targets Towards Next Meeting</a:t>
            </a:r>
          </a:p>
        </p:txBody>
      </p:sp>
      <p:sp>
        <p:nvSpPr>
          <p:cNvPr id="3" name="Content Placeholder 2">
            <a:extLst>
              <a:ext uri="{FF2B5EF4-FFF2-40B4-BE49-F238E27FC236}">
                <a16:creationId xmlns:a16="http://schemas.microsoft.com/office/drawing/2014/main" id="{4A7DDA42-0FB3-4396-A317-452D449C0DB9}"/>
              </a:ext>
            </a:extLst>
          </p:cNvPr>
          <p:cNvSpPr>
            <a:spLocks noGrp="1"/>
          </p:cNvSpPr>
          <p:nvPr>
            <p:ph idx="1"/>
          </p:nvPr>
        </p:nvSpPr>
        <p:spPr/>
        <p:txBody>
          <a:bodyPr/>
          <a:lstStyle/>
          <a:p>
            <a:pPr>
              <a:buFont typeface="Arial" panose="020B0604020202020204" pitchFamily="34" charset="0"/>
              <a:buChar char="•"/>
            </a:pPr>
            <a:r>
              <a:rPr lang="en-US" b="0" dirty="0"/>
              <a:t>Complete LB 249 comment resolution</a:t>
            </a:r>
          </a:p>
          <a:p>
            <a:pPr>
              <a:buFont typeface="Arial" panose="020B0604020202020204" pitchFamily="34" charset="0"/>
              <a:buChar char="•"/>
            </a:pPr>
            <a:r>
              <a:rPr lang="en-US" b="0" dirty="0"/>
              <a:t>D3.0 recirculation ballot out of the Nov. meeting. </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C92B09CF-C6D6-4534-A53E-4B4E096040D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FD6EE03-597C-4A22-9441-BC5DABE41EC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EFAB0B-42E9-49CC-BAA6-97BD7FD0626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1558238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0"/>
            <a:ext cx="11014247" cy="4457127"/>
          </a:xfrm>
        </p:spPr>
        <p:txBody>
          <a:bodyPr/>
          <a:lstStyle/>
          <a:p>
            <a:pPr>
              <a:buFont typeface="Arial" panose="020B0604020202020204" pitchFamily="34" charset="0"/>
              <a:buChar char="•"/>
            </a:pPr>
            <a:r>
              <a:rPr lang="en-US" altLang="en-US" sz="1600" b="0" dirty="0"/>
              <a:t>Sep. 23  		(Wed.), 	13:00 ET – 14:30 ET</a:t>
            </a:r>
          </a:p>
          <a:p>
            <a:pPr>
              <a:buFont typeface="Arial" panose="020B0604020202020204" pitchFamily="34" charset="0"/>
              <a:buChar char="•"/>
            </a:pPr>
            <a:r>
              <a:rPr lang="en-US" altLang="en-US" sz="1600" b="0" dirty="0"/>
              <a:t>Sep. 24 		(Thu.),  	10:00 ET – 12:00 ET extended (joint </a:t>
            </a:r>
            <a:r>
              <a:rPr lang="en-US" altLang="en-US" sz="1600" b="0" dirty="0" err="1"/>
              <a:t>TGaz</a:t>
            </a:r>
            <a:r>
              <a:rPr lang="en-US" altLang="en-US" sz="1600" b="0" dirty="0"/>
              <a:t> plenary/technical)</a:t>
            </a:r>
          </a:p>
          <a:p>
            <a:pPr>
              <a:buFont typeface="Arial" panose="020B0604020202020204" pitchFamily="34" charset="0"/>
              <a:buChar char="•"/>
            </a:pPr>
            <a:r>
              <a:rPr lang="en-US" altLang="en-US" sz="1600" b="0" dirty="0"/>
              <a:t>Sep. 29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Sep. 30 		(Wed.), 	13:00 ET – 15:00 ET</a:t>
            </a:r>
            <a:r>
              <a:rPr lang="en-US" altLang="en-US" sz="1600" b="0" baseline="30000" dirty="0"/>
              <a:t> + </a:t>
            </a:r>
            <a:r>
              <a:rPr lang="en-US" altLang="en-US" sz="1600" b="0" dirty="0"/>
              <a:t>	</a:t>
            </a:r>
            <a:endParaRPr lang="en-US" altLang="en-US" sz="1600" b="0" baseline="30000" dirty="0"/>
          </a:p>
          <a:p>
            <a:pPr>
              <a:buFont typeface="Arial" panose="020B0604020202020204" pitchFamily="34" charset="0"/>
              <a:buChar char="•"/>
            </a:pPr>
            <a:r>
              <a:rPr lang="en-US" altLang="en-US" sz="1600" b="0" dirty="0"/>
              <a:t>Oct. 1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6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7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8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13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14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15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20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21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28 		(Thu.),  	10:00 ET – 12:00 ET extended (joint </a:t>
            </a:r>
            <a:r>
              <a:rPr lang="en-US" altLang="en-US" sz="1600" b="0" dirty="0" err="1"/>
              <a:t>TGaz</a:t>
            </a:r>
            <a:r>
              <a:rPr lang="en-US" altLang="en-US" sz="1600" b="0" dirty="0"/>
              <a:t> plenary/technical)</a:t>
            </a:r>
            <a:r>
              <a:rPr lang="en-US" altLang="en-US" sz="1600" b="0" baseline="30000" dirty="0"/>
              <a:t> +</a:t>
            </a:r>
            <a:endParaRPr lang="en-US" altLang="en-US" sz="1600" b="0" dirty="0"/>
          </a:p>
          <a:p>
            <a:pPr marL="0" indent="0"/>
            <a:endParaRPr lang="en-US" altLang="en-US" sz="1600" b="0" baseline="30000" dirty="0"/>
          </a:p>
          <a:p>
            <a:pPr marL="0" indent="0"/>
            <a:r>
              <a:rPr lang="en-US" altLang="en-US" sz="1600" b="0" baseline="30000" dirty="0"/>
              <a:t>+ </a:t>
            </a:r>
            <a:r>
              <a:rPr lang="en-US" altLang="en-US" sz="1600" b="0" dirty="0"/>
              <a:t>- newly announced, telecons will be 2hr long.</a:t>
            </a:r>
          </a:p>
          <a:p>
            <a:pPr marL="0" indent="0"/>
            <a:endParaRPr lang="en-US" altLang="en-US" sz="16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7597897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Review 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bl>
          </a:graphicData>
        </a:graphic>
      </p:graphicFrame>
    </p:spTree>
    <p:extLst>
      <p:ext uri="{BB962C8B-B14F-4D97-AF65-F5344CB8AC3E}">
        <p14:creationId xmlns:p14="http://schemas.microsoft.com/office/powerpoint/2010/main" val="34459385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11-20-1487</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(202009-12)</a:t>
            </a:r>
            <a:r>
              <a:rPr lang="en-US" sz="2000" dirty="0"/>
              <a:t>:</a:t>
            </a:r>
          </a:p>
          <a:p>
            <a:pPr marL="0" indent="0"/>
            <a:r>
              <a:rPr lang="en-US" sz="2000" b="0" dirty="0"/>
              <a:t>Move to adopt the resolutions depicted by document 11-20-1487r4 for CIDs 3858, 3307, 3052, 3053, 3874, 3558, 3554, 3555, 3556, 3655, 3654, 3659, 3800, 3801, 3808, 3165, 3166, 3890, 3891, 3308, 3309, 3547, 3548, 3789, 3790 and 3791 (26 in total), instruct the technical editor to incorporate it in the P802.11az draft and grant the editor editorial license. </a:t>
            </a:r>
          </a:p>
          <a:p>
            <a:endParaRPr lang="en-US" sz="2000" b="0" dirty="0"/>
          </a:p>
          <a:p>
            <a:r>
              <a:rPr lang="en-US" sz="2000" b="0" dirty="0"/>
              <a:t>Moved: Erik Lindskog</a:t>
            </a:r>
          </a:p>
          <a:p>
            <a:r>
              <a:rPr lang="en-US" sz="2000" b="0" dirty="0"/>
              <a:t>Second: Qinghua Li </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272261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84959-8CDE-4D3C-934F-0B9D1B96E828}"/>
              </a:ext>
            </a:extLst>
          </p:cNvPr>
          <p:cNvSpPr>
            <a:spLocks noGrp="1"/>
          </p:cNvSpPr>
          <p:nvPr>
            <p:ph type="title"/>
          </p:nvPr>
        </p:nvSpPr>
        <p:spPr/>
        <p:txBody>
          <a:bodyPr/>
          <a:lstStyle/>
          <a:p>
            <a:r>
              <a:rPr lang="en-US" dirty="0"/>
              <a:t>Submission 11-20-1308</a:t>
            </a:r>
          </a:p>
        </p:txBody>
      </p:sp>
      <p:sp>
        <p:nvSpPr>
          <p:cNvPr id="3" name="Content Placeholder 2">
            <a:extLst>
              <a:ext uri="{FF2B5EF4-FFF2-40B4-BE49-F238E27FC236}">
                <a16:creationId xmlns:a16="http://schemas.microsoft.com/office/drawing/2014/main" id="{5A3EC1A0-68E4-4AB0-9E4F-BA26712F34FA}"/>
              </a:ext>
            </a:extLst>
          </p:cNvPr>
          <p:cNvSpPr>
            <a:spLocks noGrp="1"/>
          </p:cNvSpPr>
          <p:nvPr>
            <p:ph idx="1"/>
          </p:nvPr>
        </p:nvSpPr>
        <p:spPr/>
        <p:txBody>
          <a:bodyPr/>
          <a:lstStyle/>
          <a:p>
            <a:r>
              <a:rPr lang="en-US" sz="2000" dirty="0"/>
              <a:t>Motion </a:t>
            </a:r>
            <a:r>
              <a:rPr lang="en-US" sz="2000" b="0" dirty="0"/>
              <a:t>(202009-13):</a:t>
            </a:r>
          </a:p>
          <a:p>
            <a:r>
              <a:rPr lang="en-US" sz="2000" b="0" dirty="0"/>
              <a:t>Move to adopt the text changes as depicted in document 11-20-1308r0 instruct the technical editor to incorporate it in the P802.11az draft and grant the editor editorial license. </a:t>
            </a:r>
          </a:p>
          <a:p>
            <a:endParaRPr lang="en-US" sz="2000" b="0" dirty="0"/>
          </a:p>
          <a:p>
            <a:r>
              <a:rPr lang="en-US" sz="2000" b="0" dirty="0"/>
              <a:t>Moved: Qinghua Li </a:t>
            </a:r>
          </a:p>
          <a:p>
            <a:r>
              <a:rPr lang="en-US" sz="2000" b="0" dirty="0"/>
              <a:t>Second: Nehru Bhandaru </a:t>
            </a:r>
          </a:p>
          <a:p>
            <a:r>
              <a:rPr lang="en-US" sz="2000" b="0" dirty="0"/>
              <a:t>Results: unanimous approval</a:t>
            </a:r>
          </a:p>
        </p:txBody>
      </p:sp>
      <p:sp>
        <p:nvSpPr>
          <p:cNvPr id="4" name="Slide Number Placeholder 3">
            <a:extLst>
              <a:ext uri="{FF2B5EF4-FFF2-40B4-BE49-F238E27FC236}">
                <a16:creationId xmlns:a16="http://schemas.microsoft.com/office/drawing/2014/main" id="{A3A75F8E-EA07-4FA6-AFB1-D489794714EE}"/>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53ADDD45-AB9A-4930-89A8-1D7036157BF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BCE572C-99E0-4971-B690-708326BD8DB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283755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11-20-1209</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(202009-14)</a:t>
            </a:r>
            <a:r>
              <a:rPr lang="en-US" sz="2000" dirty="0"/>
              <a:t>:</a:t>
            </a:r>
          </a:p>
          <a:p>
            <a:pPr marL="0" indent="0"/>
            <a:r>
              <a:rPr lang="en-US" sz="2000" b="0" dirty="0"/>
              <a:t>Move to adopt the resolutions depicted by document 11-20-1209r3 for CIDs 3266 and 3895 (total of 2), instruct the technical editor to incorporate it in the P802.11az draft and grant the editor editorial license. </a:t>
            </a:r>
          </a:p>
          <a:p>
            <a:endParaRPr lang="en-US" sz="2000" b="0" dirty="0"/>
          </a:p>
          <a:p>
            <a:r>
              <a:rPr lang="en-US" sz="2000" b="0" dirty="0"/>
              <a:t>Moved: Qinghua Li</a:t>
            </a:r>
          </a:p>
          <a:p>
            <a:r>
              <a:rPr lang="en-US" sz="2000" b="0" dirty="0"/>
              <a:t>Second: Ali Raissinia </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724548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11-20-1394</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(202009-15)</a:t>
            </a:r>
            <a:r>
              <a:rPr lang="en-US" sz="2000" dirty="0"/>
              <a:t>:</a:t>
            </a:r>
          </a:p>
          <a:p>
            <a:pPr marL="0" indent="0"/>
            <a:r>
              <a:rPr lang="en-US" sz="2000" b="0" dirty="0"/>
              <a:t>Move to adopt the resolutions depicted by document 11-20-1394r1 for CIDs 3127, 3299, 3814, 3816, 3116, 3543, 3544, 3537 (total of 8), instruct the technical editor to incorporate it in the P802.11az draft and grant the editor editorial license. </a:t>
            </a:r>
          </a:p>
          <a:p>
            <a:endParaRPr lang="en-US" sz="2000" b="0" dirty="0"/>
          </a:p>
          <a:p>
            <a:r>
              <a:rPr lang="en-US" sz="2000" b="0" dirty="0"/>
              <a:t>Moved: Assaf Kasher</a:t>
            </a:r>
          </a:p>
          <a:p>
            <a:r>
              <a:rPr lang="en-US" sz="2000" b="0" dirty="0"/>
              <a:t>Second: Qinghua Li</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095512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7831449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B4B7D-AB1D-4CF7-BF29-9A2C72DEF9D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A57F96B-29EC-4443-8C2A-B8C92053185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B0D664C-BBA1-408E-926A-FA665FE12091}"/>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5FDA38D6-FEA6-407F-B8B5-0D79F21FDE7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9F32B0-FFC1-41E5-86E3-1670D1141B9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30456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068FF-2883-47AC-B9FF-23B09C34118D}"/>
              </a:ext>
            </a:extLst>
          </p:cNvPr>
          <p:cNvSpPr>
            <a:spLocks noGrp="1"/>
          </p:cNvSpPr>
          <p:nvPr>
            <p:ph type="title"/>
          </p:nvPr>
        </p:nvSpPr>
        <p:spPr/>
        <p:txBody>
          <a:bodyPr/>
          <a:lstStyle/>
          <a:p>
            <a:r>
              <a:rPr lang="en-US" dirty="0"/>
              <a:t>Progress Made During This Week</a:t>
            </a:r>
          </a:p>
        </p:txBody>
      </p:sp>
      <p:sp>
        <p:nvSpPr>
          <p:cNvPr id="3" name="Content Placeholder 2">
            <a:extLst>
              <a:ext uri="{FF2B5EF4-FFF2-40B4-BE49-F238E27FC236}">
                <a16:creationId xmlns:a16="http://schemas.microsoft.com/office/drawing/2014/main" id="{64FD3840-AAF8-4FAF-BCC3-102A1938CB1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713DAD7-C360-4317-8507-1581A3D09D17}"/>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D398E548-4108-43C0-B0AD-9BA47A35B8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200481-512C-46AC-B7B4-7A7F48D9CF0F}"/>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599383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759618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610363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23</a:t>
            </a:r>
            <a:r>
              <a:rPr lang="en-US" altLang="en-US" baseline="30000" dirty="0">
                <a:solidFill>
                  <a:schemeClr val="tx2"/>
                </a:solidFill>
              </a:rPr>
              <a:t>rd</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11-20-1392 CR for 11.22.6.3.3 (Dibakar Das)  (1hr)</a:t>
            </a:r>
          </a:p>
          <a:p>
            <a:pPr lvl="1" algn="just">
              <a:spcBef>
                <a:spcPct val="20000"/>
              </a:spcBef>
              <a:buFontTx/>
              <a:buChar char="•"/>
            </a:pPr>
            <a:r>
              <a:rPr lang="en-US" sz="1400" dirty="0"/>
              <a:t>11-20-1393 </a:t>
            </a:r>
            <a:r>
              <a:rPr lang="en-US" sz="1400" dirty="0" err="1"/>
              <a:t>Misc</a:t>
            </a:r>
            <a:r>
              <a:rPr lang="en-US" sz="1400" dirty="0"/>
              <a:t> CR for Clause 9  (Dibakar Das)  (15minutes)</a:t>
            </a:r>
          </a:p>
          <a:p>
            <a:pPr lvl="1" algn="just">
              <a:spcBef>
                <a:spcPct val="20000"/>
              </a:spcBef>
              <a:buFontTx/>
              <a:buChar char="•"/>
            </a:pPr>
            <a:r>
              <a:rPr lang="en-US" altLang="en-US" sz="1400" b="0" dirty="0"/>
              <a:t>11-20-1502 </a:t>
            </a:r>
            <a:r>
              <a:rPr lang="en-US" sz="1400" dirty="0"/>
              <a:t>Some LB 249 Passive TB Ranging CR – Part III </a:t>
            </a:r>
          </a:p>
          <a:p>
            <a:pPr lvl="1" algn="just">
              <a:spcBef>
                <a:spcPct val="20000"/>
              </a:spcBef>
              <a:buFontTx/>
              <a:buChar char="•"/>
            </a:pPr>
            <a:endParaRPr lang="en-US" altLang="en-US" sz="1400" b="0" dirty="0"/>
          </a:p>
          <a:p>
            <a:pPr algn="just">
              <a:spcBef>
                <a:spcPct val="20000"/>
              </a:spcBef>
              <a:buFontTx/>
              <a:buChar char="•"/>
            </a:pPr>
            <a:r>
              <a:rPr lang="en-US" sz="1600" b="0" dirty="0"/>
              <a:t>Review Submission Pipeline – 2min</a:t>
            </a:r>
          </a:p>
          <a:p>
            <a:pPr algn="just">
              <a:spcBef>
                <a:spcPct val="20000"/>
              </a:spcBef>
              <a:buFontTx/>
              <a:buChar char="•"/>
            </a:pPr>
            <a:r>
              <a:rPr lang="en-US" sz="1600" b="0" dirty="0"/>
              <a:t>Telecons reminder–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576740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672892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713D0-2F87-4DFF-873C-FBE2DA57B18A}"/>
              </a:ext>
            </a:extLst>
          </p:cNvPr>
          <p:cNvSpPr>
            <a:spLocks noGrp="1"/>
          </p:cNvSpPr>
          <p:nvPr>
            <p:ph type="title"/>
          </p:nvPr>
        </p:nvSpPr>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233B3602-80AF-46AE-8A96-16BF45BFCD68}"/>
              </a:ext>
            </a:extLst>
          </p:cNvPr>
          <p:cNvSpPr>
            <a:spLocks noGrp="1"/>
          </p:cNvSpPr>
          <p:nvPr>
            <p:ph idx="1"/>
          </p:nvPr>
        </p:nvSpPr>
        <p:spPr/>
        <p:txBody>
          <a:bodyPr/>
          <a:lstStyle/>
          <a:p>
            <a:r>
              <a:rPr lang="en-US" dirty="0"/>
              <a:t>Which resolution do you prefer for CID 3599</a:t>
            </a:r>
          </a:p>
          <a:p>
            <a:pPr>
              <a:buFont typeface="Arial" panose="020B0604020202020204" pitchFamily="34" charset="0"/>
              <a:buChar char="•"/>
            </a:pPr>
            <a:r>
              <a:rPr lang="en-US" dirty="0"/>
              <a:t>Accept </a:t>
            </a:r>
          </a:p>
          <a:p>
            <a:pPr>
              <a:buFont typeface="Arial" panose="020B0604020202020204" pitchFamily="34" charset="0"/>
              <a:buChar char="•"/>
            </a:pPr>
            <a:r>
              <a:rPr lang="en-US" dirty="0"/>
              <a:t>Reject</a:t>
            </a:r>
          </a:p>
          <a:p>
            <a:pPr>
              <a:buFont typeface="Arial" panose="020B0604020202020204" pitchFamily="34" charset="0"/>
              <a:buChar char="•"/>
            </a:pPr>
            <a:r>
              <a:rPr lang="en-US" dirty="0"/>
              <a:t>Revise – with </a:t>
            </a:r>
            <a:r>
              <a:rPr lang="en-US" dirty="0" err="1"/>
              <a:t>Dibakar’s</a:t>
            </a:r>
            <a:r>
              <a:rPr lang="en-US" dirty="0"/>
              <a:t> changes in 11-20-1392</a:t>
            </a:r>
          </a:p>
          <a:p>
            <a:pPr>
              <a:buFont typeface="Arial" panose="020B0604020202020204" pitchFamily="34" charset="0"/>
              <a:buChar char="•"/>
            </a:pPr>
            <a:r>
              <a:rPr lang="en-US" dirty="0"/>
              <a:t>Revise – with changing “may” to “might”</a:t>
            </a:r>
          </a:p>
          <a:p>
            <a:pPr>
              <a:buFont typeface="Arial" panose="020B0604020202020204" pitchFamily="34" charset="0"/>
              <a:buChar char="•"/>
            </a:pPr>
            <a:r>
              <a:rPr lang="en-US" dirty="0"/>
              <a:t>Results: (2/1/1/9)</a:t>
            </a:r>
          </a:p>
        </p:txBody>
      </p:sp>
      <p:sp>
        <p:nvSpPr>
          <p:cNvPr id="4" name="Slide Number Placeholder 3">
            <a:extLst>
              <a:ext uri="{FF2B5EF4-FFF2-40B4-BE49-F238E27FC236}">
                <a16:creationId xmlns:a16="http://schemas.microsoft.com/office/drawing/2014/main" id="{9A96C2E6-0954-41FA-B0E0-12542A409B3B}"/>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1D93D4DC-3AED-4310-936C-730602E3B2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4503938-9BDF-4E09-BF11-03A6B544900F}"/>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8511437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7DB4794-2B53-4889-BF2B-4BF13F6667F5}"/>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028417027"/>
              </p:ext>
            </p:extLst>
          </p:nvPr>
        </p:nvGraphicFramePr>
        <p:xfrm>
          <a:off x="493114" y="2347016"/>
          <a:ext cx="11305256" cy="2468752"/>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dirty="0"/>
                        <a:t>11-20-1410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80 Editorial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2589099509"/>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2960982734"/>
                  </a:ext>
                </a:extLst>
              </a:tr>
            </a:tbl>
          </a:graphicData>
        </a:graphic>
      </p:graphicFrame>
    </p:spTree>
    <p:extLst>
      <p:ext uri="{BB962C8B-B14F-4D97-AF65-F5344CB8AC3E}">
        <p14:creationId xmlns:p14="http://schemas.microsoft.com/office/powerpoint/2010/main" val="168976020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24 		(Thu.),  	10:00 ET – 12:00 ET extended (joint </a:t>
            </a:r>
            <a:r>
              <a:rPr lang="en-US" altLang="en-US" sz="1600" b="0" kern="0" dirty="0" err="1"/>
              <a:t>TGaz</a:t>
            </a:r>
            <a:r>
              <a:rPr lang="en-US" altLang="en-US" sz="1600" b="0" kern="0" dirty="0"/>
              <a:t> plenary/technical)</a:t>
            </a:r>
          </a:p>
          <a:p>
            <a:pPr>
              <a:buFont typeface="Arial" panose="020B0604020202020204" pitchFamily="34" charset="0"/>
              <a:buChar char="•"/>
            </a:pPr>
            <a:r>
              <a:rPr lang="en-US" altLang="en-US" sz="1600" b="0" kern="0" dirty="0"/>
              <a:t>Sep. 29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325782174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548068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683431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nn-NO" altLang="en-US" sz="1400" dirty="0"/>
              <a:t>11-20-1392 CR for 11.22.6.3.3 (Dibakar Das) </a:t>
            </a:r>
            <a:r>
              <a:rPr lang="en-US" sz="1400" dirty="0"/>
              <a:t>- for completion</a:t>
            </a:r>
            <a:endParaRPr lang="en-US" altLang="en-US" sz="1400" dirty="0"/>
          </a:p>
          <a:p>
            <a:pPr lvl="1" algn="just">
              <a:spcBef>
                <a:spcPct val="20000"/>
              </a:spcBef>
              <a:buFontTx/>
              <a:buChar char="•"/>
            </a:pPr>
            <a:r>
              <a:rPr lang="en-US" sz="1400" dirty="0"/>
              <a:t>11-20-1393 </a:t>
            </a:r>
            <a:r>
              <a:rPr lang="en-US" sz="1400" dirty="0" err="1"/>
              <a:t>Misc</a:t>
            </a:r>
            <a:r>
              <a:rPr lang="en-US" sz="1400" dirty="0"/>
              <a:t> CR for Clause 9  (Dibakar Das)</a:t>
            </a:r>
          </a:p>
          <a:p>
            <a:pPr lvl="1" algn="just">
              <a:spcBef>
                <a:spcPct val="20000"/>
              </a:spcBef>
              <a:buFontTx/>
              <a:buChar char="•"/>
            </a:pPr>
            <a:r>
              <a:rPr lang="en-US" sz="1400" dirty="0"/>
              <a:t>11-20-1502 Some LB 249 Passive TB Ranging CR – Part III (Erik Lindskog)  (as time permits)</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63986117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3594, 3599, 3600, 3904, 3601, 3603, 3605, 3608, 3621, 3622, 3624, 3628, 3683, 3813, 3815, 3861 as</a:t>
            </a:r>
            <a:r>
              <a:rPr lang="en-GB" b="0" dirty="0"/>
              <a:t> </a:t>
            </a:r>
            <a:r>
              <a:rPr lang="en-US" b="0" dirty="0"/>
              <a:t>depicted in document 11-20-1392r1.</a:t>
            </a:r>
          </a:p>
          <a:p>
            <a:endParaRPr lang="en-US" b="0" dirty="0"/>
          </a:p>
          <a:p>
            <a:r>
              <a:rPr lang="en-US" b="0" dirty="0"/>
              <a:t>Results (Y/N/A): (10/0/0)</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410506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11-20-1393</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3896, 3999 as</a:t>
            </a:r>
            <a:r>
              <a:rPr lang="en-GB" b="0" dirty="0"/>
              <a:t> </a:t>
            </a:r>
            <a:r>
              <a:rPr lang="en-US" b="0" dirty="0"/>
              <a:t>depicted in document 11-20-1393r1.</a:t>
            </a:r>
          </a:p>
          <a:p>
            <a:endParaRPr lang="en-US" b="0" dirty="0"/>
          </a:p>
          <a:p>
            <a:r>
              <a:rPr lang="en-US" b="0" dirty="0"/>
              <a:t>Results (Y/N/A): (7/0/1)</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1422862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nvGraphicFramePr>
        <p:xfrm>
          <a:off x="442315" y="1628800"/>
          <a:ext cx="11305256" cy="368788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11-20-1410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80 Editorial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3785611777"/>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296098273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99447197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67633686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389949820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29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273571990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5356289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6507245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29</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11-20-1410 80 Editorial CIDs (15 min)</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600" b="0" dirty="0"/>
          </a:p>
          <a:p>
            <a:pPr lvl="1" algn="just">
              <a:spcBef>
                <a:spcPct val="20000"/>
              </a:spcBef>
              <a:buFontTx/>
              <a:buChar char="•"/>
            </a:pPr>
            <a:r>
              <a:rPr lang="en-US" sz="1400" dirty="0"/>
              <a:t>11-20-1245 Tx Power control for Non-TB Ranging (Christian Berger) (20min) </a:t>
            </a:r>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46305835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8A8CE-62E7-4723-B78D-4BC7BB3968BF}"/>
              </a:ext>
            </a:extLst>
          </p:cNvPr>
          <p:cNvSpPr>
            <a:spLocks noGrp="1"/>
          </p:cNvSpPr>
          <p:nvPr>
            <p:ph type="title"/>
          </p:nvPr>
        </p:nvSpPr>
        <p:spPr/>
        <p:txBody>
          <a:bodyPr/>
          <a:lstStyle/>
          <a:p>
            <a:r>
              <a:rPr lang="en-US" dirty="0"/>
              <a:t>11-20-1410 Editorial CIDs</a:t>
            </a:r>
          </a:p>
        </p:txBody>
      </p:sp>
      <p:sp>
        <p:nvSpPr>
          <p:cNvPr id="3" name="Content Placeholder 2">
            <a:extLst>
              <a:ext uri="{FF2B5EF4-FFF2-40B4-BE49-F238E27FC236}">
                <a16:creationId xmlns:a16="http://schemas.microsoft.com/office/drawing/2014/main" id="{A6DB2FE8-949E-4C24-A560-235AE0DDBC2C}"/>
              </a:ext>
            </a:extLst>
          </p:cNvPr>
          <p:cNvSpPr>
            <a:spLocks noGrp="1"/>
          </p:cNvSpPr>
          <p:nvPr>
            <p:ph idx="1"/>
          </p:nvPr>
        </p:nvSpPr>
        <p:spPr/>
        <p:txBody>
          <a:bodyPr/>
          <a:lstStyle/>
          <a:p>
            <a:r>
              <a:rPr lang="en-US" dirty="0" err="1"/>
              <a:t>Strawpoll</a:t>
            </a:r>
            <a:endParaRPr lang="en-US" dirty="0"/>
          </a:p>
          <a:p>
            <a:r>
              <a:rPr lang="en-US" dirty="0"/>
              <a:t>We agree to the editorial CID resolutions as depicted in document 11-20-1410r0.</a:t>
            </a:r>
          </a:p>
          <a:p>
            <a:endParaRPr lang="en-US" dirty="0"/>
          </a:p>
          <a:p>
            <a:r>
              <a:rPr lang="en-US" dirty="0"/>
              <a:t>Results (Y/N/A): 10/0/1 </a:t>
            </a:r>
          </a:p>
        </p:txBody>
      </p:sp>
      <p:sp>
        <p:nvSpPr>
          <p:cNvPr id="4" name="Slide Number Placeholder 3">
            <a:extLst>
              <a:ext uri="{FF2B5EF4-FFF2-40B4-BE49-F238E27FC236}">
                <a16:creationId xmlns:a16="http://schemas.microsoft.com/office/drawing/2014/main" id="{E7B1CA2B-1BA3-4A72-AE9D-91B2EB65E334}"/>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2DD3765F-A27C-47A3-95F1-F08A51A47BB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5672540-5909-4E18-8A28-CC567AB4184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3543311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8A8CE-62E7-4723-B78D-4BC7BB3968BF}"/>
              </a:ext>
            </a:extLst>
          </p:cNvPr>
          <p:cNvSpPr>
            <a:spLocks noGrp="1"/>
          </p:cNvSpPr>
          <p:nvPr>
            <p:ph type="title"/>
          </p:nvPr>
        </p:nvSpPr>
        <p:spPr/>
        <p:txBody>
          <a:bodyPr/>
          <a:lstStyle/>
          <a:p>
            <a:r>
              <a:rPr lang="en-US" dirty="0"/>
              <a:t>11-20-1245 Tx Power control for Non-TB Ranging </a:t>
            </a:r>
          </a:p>
        </p:txBody>
      </p:sp>
      <p:sp>
        <p:nvSpPr>
          <p:cNvPr id="3" name="Content Placeholder 2">
            <a:extLst>
              <a:ext uri="{FF2B5EF4-FFF2-40B4-BE49-F238E27FC236}">
                <a16:creationId xmlns:a16="http://schemas.microsoft.com/office/drawing/2014/main" id="{A6DB2FE8-949E-4C24-A560-235AE0DDBC2C}"/>
              </a:ext>
            </a:extLst>
          </p:cNvPr>
          <p:cNvSpPr>
            <a:spLocks noGrp="1"/>
          </p:cNvSpPr>
          <p:nvPr>
            <p:ph idx="1"/>
          </p:nvPr>
        </p:nvSpPr>
        <p:spPr/>
        <p:txBody>
          <a:bodyPr/>
          <a:lstStyle/>
          <a:p>
            <a:r>
              <a:rPr lang="en-US" dirty="0" err="1"/>
              <a:t>Strawpoll</a:t>
            </a:r>
            <a:endParaRPr lang="en-US" dirty="0"/>
          </a:p>
          <a:p>
            <a:r>
              <a:rPr lang="en-US" dirty="0"/>
              <a:t>We agree to the resolution of CID 3883 as depicted in document 11-20-1245r3.</a:t>
            </a:r>
          </a:p>
          <a:p>
            <a:endParaRPr lang="en-US" dirty="0"/>
          </a:p>
          <a:p>
            <a:r>
              <a:rPr lang="en-US" dirty="0"/>
              <a:t>Results (Y/N/A): 14/6/5</a:t>
            </a:r>
          </a:p>
        </p:txBody>
      </p:sp>
      <p:sp>
        <p:nvSpPr>
          <p:cNvPr id="4" name="Slide Number Placeholder 3">
            <a:extLst>
              <a:ext uri="{FF2B5EF4-FFF2-40B4-BE49-F238E27FC236}">
                <a16:creationId xmlns:a16="http://schemas.microsoft.com/office/drawing/2014/main" id="{E7B1CA2B-1BA3-4A72-AE9D-91B2EB65E334}"/>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2DD3765F-A27C-47A3-95F1-F08A51A47BB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5672540-5909-4E18-8A28-CC567AB4184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148985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714700267"/>
              </p:ext>
            </p:extLst>
          </p:nvPr>
        </p:nvGraphicFramePr>
        <p:xfrm>
          <a:off x="442315" y="1628800"/>
          <a:ext cx="11305256" cy="185918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287625359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40456907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30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Clarify on previous SP from Sep. 24</a:t>
            </a:r>
            <a:r>
              <a:rPr lang="en-US" altLang="en-US" sz="1600" b="0" baseline="30000" dirty="0"/>
              <a:t>th</a:t>
            </a:r>
            <a:r>
              <a:rPr lang="en-US" altLang="en-US" sz="1600" b="0" dirty="0"/>
              <a:t> – 7min (Roy Want)</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11-20-1502 Some LB 249 Passive TB Ranging CR – Part III (Erik Lindskog) – 1hr</a:t>
            </a:r>
          </a:p>
          <a:p>
            <a:pPr lvl="1" algn="just">
              <a:spcBef>
                <a:spcPct val="20000"/>
              </a:spcBef>
              <a:buFontTx/>
              <a:buChar char="•"/>
            </a:pPr>
            <a:r>
              <a:rPr lang="en-US" sz="1400" b="0" dirty="0"/>
              <a:t>11-20-1501 </a:t>
            </a:r>
            <a:r>
              <a:rPr lang="en-US" sz="1400" dirty="0"/>
              <a:t>LMR Time Stamps (Erik Lindskog) – 30min </a:t>
            </a:r>
          </a:p>
          <a:p>
            <a:pPr lvl="1" algn="just">
              <a:spcBef>
                <a:spcPct val="20000"/>
              </a:spcBef>
              <a:buFontTx/>
              <a:buChar char="•"/>
            </a:pPr>
            <a:r>
              <a:rPr lang="en-US" sz="1400" b="0" dirty="0"/>
              <a:t>11-20-1553 LB 249 some DMG CIDs part 1 (Assaf Kasher) –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4858733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3594, 3599, 3600, 3904, 3601, 3603, 3605, 3608, 3621, 3622, 3624, 3628, 3683, 3813, 3815, 3861 as</a:t>
            </a:r>
            <a:r>
              <a:rPr lang="en-GB" b="0" dirty="0"/>
              <a:t> </a:t>
            </a:r>
            <a:r>
              <a:rPr lang="en-US" b="0" dirty="0"/>
              <a:t>depicted in document 11-20-1392r2.</a:t>
            </a:r>
          </a:p>
          <a:p>
            <a:endParaRPr lang="en-US" b="0" dirty="0"/>
          </a:p>
          <a:p>
            <a:r>
              <a:rPr lang="en-US" b="0" dirty="0"/>
              <a:t>Results (Y/N/A): 10/0/1</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0379630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11-20-1502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3052, 3053, 3874, 3557, 3656, 3804, 3301, 3152, 3841, 3310 as</a:t>
            </a:r>
            <a:r>
              <a:rPr lang="en-GB" b="0" dirty="0"/>
              <a:t> </a:t>
            </a:r>
            <a:r>
              <a:rPr lang="en-US" b="0" dirty="0"/>
              <a:t>depicted in document 11-20-1502r3</a:t>
            </a:r>
          </a:p>
          <a:p>
            <a:endParaRPr lang="en-US" b="0" dirty="0"/>
          </a:p>
          <a:p>
            <a:r>
              <a:rPr lang="en-US" b="0" dirty="0"/>
              <a:t>Results (Y/N/A): 10/0/0</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28730547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323749012"/>
              </p:ext>
            </p:extLst>
          </p:nvPr>
        </p:nvGraphicFramePr>
        <p:xfrm>
          <a:off x="442315" y="1628800"/>
          <a:ext cx="11305256" cy="237732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a:t>
                      </a:r>
                      <a:r>
                        <a:rPr lang="en-US" sz="1400" b="0" dirty="0"/>
                        <a:t>1-20-1553</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 249 some DMG CIDs part 1</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994471977"/>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676336868"/>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1890855876"/>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2201078079"/>
                  </a:ext>
                </a:extLst>
              </a:tr>
              <a:tr h="0">
                <a:tc>
                  <a:txBody>
                    <a:bodyPr/>
                    <a:lstStyle/>
                    <a:p>
                      <a:r>
                        <a:rPr lang="en-US" sz="1400" dirty="0"/>
                        <a:t>11-20-340</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LB249_FTM_negotiation_and_exchange</a:t>
                      </a:r>
                    </a:p>
                  </a:txBody>
                  <a:tcPr marT="45712" marB="45712"/>
                </a:tc>
                <a:tc>
                  <a:txBody>
                    <a:bodyPr/>
                    <a:lstStyle/>
                    <a:p>
                      <a:r>
                        <a:rPr lang="en-US" sz="1400" dirty="0"/>
                        <a:t>CR</a:t>
                      </a:r>
                    </a:p>
                  </a:txBody>
                  <a:tcPr marT="45712" marB="45712"/>
                </a:tc>
                <a:extLst>
                  <a:ext uri="{0D108BD9-81ED-4DB2-BD59-A6C34878D82A}">
                    <a16:rowId xmlns:a16="http://schemas.microsoft.com/office/drawing/2014/main" val="356366238"/>
                  </a:ext>
                </a:extLst>
              </a:tr>
            </a:tbl>
          </a:graphicData>
        </a:graphic>
      </p:graphicFrame>
    </p:spTree>
    <p:extLst>
      <p:ext uri="{BB962C8B-B14F-4D97-AF65-F5344CB8AC3E}">
        <p14:creationId xmlns:p14="http://schemas.microsoft.com/office/powerpoint/2010/main" val="112014112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20606-E826-422B-B337-C90E9B3D22E3}"/>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B3DFDD0E-85AE-4904-95D3-ACE32B93684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94E62A-EEC4-48DD-904D-485004544788}"/>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B76B231E-226D-4317-9558-2B887541ABB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E9051CD-CB03-464F-861B-1CCE8163967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57182552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243207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9910487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2597226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1</a:t>
            </a:r>
            <a:r>
              <a:rPr lang="en-US" altLang="en-US" baseline="30000" dirty="0">
                <a:solidFill>
                  <a:schemeClr val="tx2"/>
                </a:solidFill>
              </a:rPr>
              <a:t>st</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11-20-0340 LB249_FTM_negotiation_and_exchange (Girish Madpuwar) – as needed (1hr)</a:t>
            </a:r>
          </a:p>
          <a:p>
            <a:pPr lvl="1" algn="just">
              <a:spcBef>
                <a:spcPct val="20000"/>
              </a:spcBef>
              <a:buFontTx/>
              <a:buChar char="•"/>
            </a:pPr>
            <a:r>
              <a:rPr lang="en-US" sz="1400" dirty="0"/>
              <a:t>11-20-1553 LB 249 some DMG CIDs part 1 (Assaf Kasher) – 1hr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80471057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nvGraphicFramePr>
        <p:xfrm>
          <a:off x="442315" y="1628800"/>
          <a:ext cx="11305256" cy="237732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a:t>
                      </a:r>
                      <a:r>
                        <a:rPr lang="en-US" sz="1400" b="0" dirty="0"/>
                        <a:t>1-20-1553</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 249 some DMG CIDs part 1</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dirty="0"/>
                        <a:t>11-20-0340</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LB249_FTM_negotiation_and_exchange</a:t>
                      </a:r>
                    </a:p>
                  </a:txBody>
                  <a:tcPr marT="45712" marB="45712"/>
                </a:tc>
                <a:tc>
                  <a:txBody>
                    <a:bodyPr/>
                    <a:lstStyle/>
                    <a:p>
                      <a:r>
                        <a:rPr lang="en-US" sz="1400" dirty="0"/>
                        <a:t>CR – for completion </a:t>
                      </a:r>
                    </a:p>
                  </a:txBody>
                  <a:tcPr marT="45712" marB="45712"/>
                </a:tc>
                <a:extLst>
                  <a:ext uri="{0D108BD9-81ED-4DB2-BD59-A6C34878D82A}">
                    <a16:rowId xmlns:a16="http://schemas.microsoft.com/office/drawing/2014/main" val="1890855876"/>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2201078079"/>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bl>
          </a:graphicData>
        </a:graphic>
      </p:graphicFrame>
    </p:spTree>
    <p:extLst>
      <p:ext uri="{BB962C8B-B14F-4D97-AF65-F5344CB8AC3E}">
        <p14:creationId xmlns:p14="http://schemas.microsoft.com/office/powerpoint/2010/main" val="289004699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367494321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56680968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033431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6</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11-20-0340 LB249_FTM_negotiation_and_exchange (Girish Madpuwar) – for completion (1hr)</a:t>
            </a:r>
          </a:p>
          <a:p>
            <a:pPr lvl="1" algn="just">
              <a:spcBef>
                <a:spcPct val="20000"/>
              </a:spcBef>
              <a:buFontTx/>
              <a:buChar char="•"/>
            </a:pPr>
            <a:r>
              <a:rPr lang="en-US" sz="1400" dirty="0"/>
              <a:t>11-20-1553 LB 249 some DMG CIDs part 1 (Assaf Kasher) – 1hr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87146770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11-20-0340</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b="0" dirty="0"/>
          </a:p>
          <a:p>
            <a:r>
              <a:rPr lang="en-US" b="0" dirty="0"/>
              <a:t>We agree to the resolutions of CIDs 3066, 3760, 3842, 3843, 3912, 3913, 3914, 3771, 3777, 3778, 3779, 3780, 3782, 3783, 3625, 3768 as depicted in document 11-20-0340r8.</a:t>
            </a:r>
          </a:p>
          <a:p>
            <a:endParaRPr lang="en-US" b="0" dirty="0"/>
          </a:p>
          <a:p>
            <a:r>
              <a:rPr lang="en-US" b="0" dirty="0"/>
              <a:t>Results (Y/N/A): 12/0/1</a:t>
            </a:r>
          </a:p>
          <a:p>
            <a:br>
              <a:rPr lang="en-US" dirty="0"/>
            </a:br>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67850987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11-20-1553</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b="0" dirty="0"/>
          </a:p>
          <a:p>
            <a:r>
              <a:rPr lang="en-US" b="0" dirty="0"/>
              <a:t>We agree to the resolutions of CIDs 3000, 3018, 3054, 3055, 3056, 3057, 3058, 3059, 3060, 3061, 3153, 3154, 3175 as depicted in document 11-20-1553r1.</a:t>
            </a:r>
          </a:p>
          <a:p>
            <a:r>
              <a:rPr lang="en-US" b="0" dirty="0"/>
              <a:t>Results (Y/N/A): 6/0/1</a:t>
            </a:r>
          </a:p>
          <a:p>
            <a:br>
              <a:rPr lang="en-US" dirty="0"/>
            </a:br>
            <a:br>
              <a:rPr lang="en-US" dirty="0"/>
            </a:br>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907867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078926549"/>
              </p:ext>
            </p:extLst>
          </p:nvPr>
        </p:nvGraphicFramePr>
        <p:xfrm>
          <a:off x="442315" y="1628800"/>
          <a:ext cx="11305256" cy="176776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2201078079"/>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bl>
          </a:graphicData>
        </a:graphic>
      </p:graphicFrame>
    </p:spTree>
    <p:extLst>
      <p:ext uri="{BB962C8B-B14F-4D97-AF65-F5344CB8AC3E}">
        <p14:creationId xmlns:p14="http://schemas.microsoft.com/office/powerpoint/2010/main" val="75217075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9704192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651741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3049112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7</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LB249 CR status and summary:</a:t>
            </a:r>
          </a:p>
          <a:p>
            <a:pPr lvl="1" algn="just">
              <a:spcBef>
                <a:spcPct val="20000"/>
              </a:spcBef>
              <a:buFontTx/>
              <a:buChar char="•"/>
            </a:pPr>
            <a:r>
              <a:rPr lang="en-US" altLang="en-US" sz="1400" dirty="0"/>
              <a:t>11-20-017 and 11-20-1391 (Roy Want) -10min </a:t>
            </a:r>
            <a:endParaRPr lang="en-US" altLang="en-US" sz="1400" b="0" dirty="0"/>
          </a:p>
          <a:p>
            <a:pPr algn="just">
              <a:spcBef>
                <a:spcPct val="20000"/>
              </a:spcBef>
              <a:buFontTx/>
              <a:buChar char="•"/>
            </a:pPr>
            <a:r>
              <a:rPr lang="en-US" altLang="en-US" sz="1600" b="0" dirty="0"/>
              <a:t>Review submissions:</a:t>
            </a:r>
          </a:p>
          <a:p>
            <a:pPr lvl="1" algn="just">
              <a:spcBef>
                <a:spcPct val="20000"/>
              </a:spcBef>
              <a:buFontTx/>
              <a:buChar char="•"/>
            </a:pPr>
            <a:r>
              <a:rPr lang="en-US" sz="1400" dirty="0"/>
              <a:t>11-20-1501 LMR Time Stamps (Erik Lindskog) – 25min</a:t>
            </a:r>
          </a:p>
          <a:p>
            <a:pPr lvl="1" algn="just">
              <a:spcBef>
                <a:spcPct val="20000"/>
              </a:spcBef>
              <a:buFontTx/>
              <a:buChar char="•"/>
            </a:pPr>
            <a:r>
              <a:rPr lang="en-US" sz="1400" dirty="0"/>
              <a:t>11-20-1581 Some LB 249 Passive TB Ranging CR – Part IV (Erik Lindskog) follow up (10min)</a:t>
            </a:r>
          </a:p>
          <a:p>
            <a:pPr algn="just">
              <a:spcBef>
                <a:spcPct val="20000"/>
              </a:spcBef>
              <a:buFontTx/>
              <a:buChar char="•"/>
            </a:pPr>
            <a:r>
              <a:rPr lang="en-US" altLang="en-US" sz="1600" b="0" dirty="0"/>
              <a:t>Review CID resolution from the remaining batch (those CRs with no resolution yet) (Editors) –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7840801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11-20-1581</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3274, 3047, 3275, 3234 as</a:t>
            </a:r>
            <a:r>
              <a:rPr lang="en-GB" b="0" dirty="0"/>
              <a:t> </a:t>
            </a:r>
            <a:r>
              <a:rPr lang="en-US" b="0" dirty="0"/>
              <a:t>depicted in document 11-20-1501r2</a:t>
            </a:r>
          </a:p>
          <a:p>
            <a:endParaRPr lang="en-US" b="0" dirty="0"/>
          </a:p>
          <a:p>
            <a:r>
              <a:rPr lang="en-US" b="0" dirty="0"/>
              <a:t>Results (Y/N/A): 12/0/2</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76035832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11-20-1581</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3658 as</a:t>
            </a:r>
            <a:r>
              <a:rPr lang="en-GB" b="0" dirty="0"/>
              <a:t> </a:t>
            </a:r>
            <a:r>
              <a:rPr lang="en-US" b="0" dirty="0"/>
              <a:t>depicted in document 11-20-1581r2</a:t>
            </a:r>
          </a:p>
          <a:p>
            <a:endParaRPr lang="en-US" b="0" dirty="0"/>
          </a:p>
          <a:p>
            <a:r>
              <a:rPr lang="en-US" b="0" dirty="0"/>
              <a:t>Results (Y/N/A): 9/0/3</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16059772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463134676"/>
              </p:ext>
            </p:extLst>
          </p:nvPr>
        </p:nvGraphicFramePr>
        <p:xfrm>
          <a:off x="442315" y="1628800"/>
          <a:ext cx="11305256" cy="176776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11-20-1437</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CR for Various Comments</a:t>
                      </a:r>
                    </a:p>
                  </a:txBody>
                  <a:tcPr marT="45712" marB="45712"/>
                </a:tc>
                <a:tc>
                  <a:txBody>
                    <a:bodyPr/>
                    <a:lstStyle/>
                    <a:p>
                      <a:r>
                        <a:rPr lang="en-US" sz="1400" dirty="0"/>
                        <a:t>CR</a:t>
                      </a:r>
                    </a:p>
                  </a:txBody>
                  <a:tcPr marT="45712" marB="45712"/>
                </a:tc>
                <a:extLst>
                  <a:ext uri="{0D108BD9-81ED-4DB2-BD59-A6C34878D82A}">
                    <a16:rowId xmlns:a16="http://schemas.microsoft.com/office/drawing/2014/main" val="1114117265"/>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422343"/>
                  </a:ext>
                </a:extLst>
              </a:tr>
            </a:tbl>
          </a:graphicData>
        </a:graphic>
      </p:graphicFrame>
    </p:spTree>
    <p:extLst>
      <p:ext uri="{BB962C8B-B14F-4D97-AF65-F5344CB8AC3E}">
        <p14:creationId xmlns:p14="http://schemas.microsoft.com/office/powerpoint/2010/main" val="299942314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a:t>Oct. 7 			(Wed.), 	13:00 ET – 15:00 ET</a:t>
            </a:r>
            <a:r>
              <a:rPr lang="en-US" altLang="en-US" sz="1600" b="0" kern="0" baseline="30000"/>
              <a:t> +</a:t>
            </a:r>
            <a:endParaRPr lang="en-US" altLang="en-US" sz="1600" b="0" kern="0"/>
          </a:p>
          <a:p>
            <a:pPr>
              <a:buFont typeface="Arial" panose="020B0604020202020204" pitchFamily="34" charset="0"/>
              <a:buChar char="•"/>
            </a:pPr>
            <a:r>
              <a:rPr lang="en-US" altLang="en-US" sz="1600" b="0" kern="0"/>
              <a:t>Oct</a:t>
            </a:r>
            <a:r>
              <a:rPr lang="en-US" altLang="en-US" sz="1600" b="0" kern="0" dirty="0"/>
              <a: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81442396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9097824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114160</TotalTime>
  <Words>12485</Words>
  <Application>Microsoft Office PowerPoint</Application>
  <PresentationFormat>Widescreen</PresentationFormat>
  <Paragraphs>2056</Paragraphs>
  <Slides>153</Slides>
  <Notes>29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153</vt:i4>
      </vt:variant>
    </vt:vector>
  </HeadingPairs>
  <TitlesOfParts>
    <vt:vector size="161" baseType="lpstr">
      <vt:lpstr>Arial</vt:lpstr>
      <vt:lpstr>Calibri</vt:lpstr>
      <vt:lpstr>Monotype Sorts</vt:lpstr>
      <vt:lpstr>Montserrat</vt:lpstr>
      <vt:lpstr>Times</vt:lpstr>
      <vt:lpstr>Times New Roman</vt:lpstr>
      <vt:lpstr>Office Theme</vt:lpstr>
      <vt:lpstr>Document</vt:lpstr>
      <vt:lpstr>TGaz Next Generation Positioning  Sep.-Nov. Meetings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Sep. IEEE  Electronic Meeting Week Agenda</vt:lpstr>
      <vt:lpstr>Submission List for the week</vt:lpstr>
      <vt:lpstr>IEEE Electronic Meeting Week - Sep. 15th</vt:lpstr>
      <vt:lpstr>Submission List for the Tue. meeting</vt:lpstr>
      <vt:lpstr>Submissions Awaiting Motions</vt:lpstr>
      <vt:lpstr>Vice Chair Affirmation</vt:lpstr>
      <vt:lpstr>Review Submissions</vt:lpstr>
      <vt:lpstr>Submission 11-20-1020</vt:lpstr>
      <vt:lpstr>PowerPoint Presentation</vt:lpstr>
      <vt:lpstr>IEEE Electronic Meeting Week - Sep. 16th</vt:lpstr>
      <vt:lpstr>Submission List for the Tue. meeting</vt:lpstr>
      <vt:lpstr>Review Submissions</vt:lpstr>
      <vt:lpstr>PowerPoint Presentation</vt:lpstr>
      <vt:lpstr>IEEE Electronic Meeting slot - Sep. 17th</vt:lpstr>
      <vt:lpstr>Submission List for this meeting slot</vt:lpstr>
      <vt:lpstr>Achievement this week and Comment Resolution status</vt:lpstr>
      <vt:lpstr>Timelines - current</vt:lpstr>
      <vt:lpstr>Timelines - proposed</vt:lpstr>
      <vt:lpstr>TGaz Timeline</vt:lpstr>
      <vt:lpstr>Targets Towards Next Meeting</vt:lpstr>
      <vt:lpstr>Scheduled Telecons</vt:lpstr>
      <vt:lpstr>Review Submission Pipeline</vt:lpstr>
      <vt:lpstr>Submission 11-20-1487</vt:lpstr>
      <vt:lpstr>Submission 11-20-1308</vt:lpstr>
      <vt:lpstr>Submission 11-20-1209</vt:lpstr>
      <vt:lpstr>Submission 11-20-1394</vt:lpstr>
      <vt:lpstr>Review Submissions</vt:lpstr>
      <vt:lpstr>PowerPoint Presentation</vt:lpstr>
      <vt:lpstr>Progress Made During This Week</vt:lpstr>
      <vt:lpstr>AOB?</vt:lpstr>
      <vt:lpstr>Adjourn</vt:lpstr>
      <vt:lpstr>IEEE Electronic Meeting slot - Sep. 23rd</vt:lpstr>
      <vt:lpstr>Review Submissions</vt:lpstr>
      <vt:lpstr>Strawpoll</vt:lpstr>
      <vt:lpstr>Submission pipeline</vt:lpstr>
      <vt:lpstr>Scheduled telecon</vt:lpstr>
      <vt:lpstr>AOB?</vt:lpstr>
      <vt:lpstr>Adjourn</vt:lpstr>
      <vt:lpstr>IEEE Electronic Meeting slot - Sep. 24th </vt:lpstr>
      <vt:lpstr>Submission 11-20-1392</vt:lpstr>
      <vt:lpstr>Submission 11-20-1393</vt:lpstr>
      <vt:lpstr>Submission pipeline</vt:lpstr>
      <vt:lpstr>Scheduled telecon</vt:lpstr>
      <vt:lpstr>AOB?</vt:lpstr>
      <vt:lpstr>Adjourn</vt:lpstr>
      <vt:lpstr>IEEE Electronic Meeting slot - Sep. 29th </vt:lpstr>
      <vt:lpstr>11-20-1410 Editorial CIDs</vt:lpstr>
      <vt:lpstr>11-20-1245 Tx Power control for Non-TB Ranging </vt:lpstr>
      <vt:lpstr>Submission pipeline</vt:lpstr>
      <vt:lpstr>Scheduled telecon</vt:lpstr>
      <vt:lpstr>AOB?</vt:lpstr>
      <vt:lpstr>Adjourn</vt:lpstr>
      <vt:lpstr>IEEE Electronic Meeting slot - Sep. 30th </vt:lpstr>
      <vt:lpstr>Submission 11-20-1392</vt:lpstr>
      <vt:lpstr>Submission 11-20-1502</vt:lpstr>
      <vt:lpstr>Submission pipeline</vt:lpstr>
      <vt:lpstr>Review Submissions</vt:lpstr>
      <vt:lpstr>Scheduled telecon</vt:lpstr>
      <vt:lpstr>AOB?</vt:lpstr>
      <vt:lpstr>Adjourn</vt:lpstr>
      <vt:lpstr>IEEE Electronic Meeting slot - Oct. 1st </vt:lpstr>
      <vt:lpstr>Submission pipeline</vt:lpstr>
      <vt:lpstr>Scheduled telecon</vt:lpstr>
      <vt:lpstr>AOB?</vt:lpstr>
      <vt:lpstr>Adjourn</vt:lpstr>
      <vt:lpstr>IEEE Electronic Meeting slot - Oct. 6th </vt:lpstr>
      <vt:lpstr>Submission 11-20-0340</vt:lpstr>
      <vt:lpstr>Submission 11-20-1553</vt:lpstr>
      <vt:lpstr>Submission pipeline</vt:lpstr>
      <vt:lpstr>Scheduled telecon</vt:lpstr>
      <vt:lpstr>AOB?</vt:lpstr>
      <vt:lpstr>Adjourn</vt:lpstr>
      <vt:lpstr>IEEE Electronic Meeting slot - Oct. 7th </vt:lpstr>
      <vt:lpstr>Submission 11-20-1581</vt:lpstr>
      <vt:lpstr>Submission 11-20-1581</vt:lpstr>
      <vt:lpstr>Submission pipeline</vt:lpstr>
      <vt:lpstr>Scheduled telecon</vt:lpstr>
      <vt:lpstr>AOB?</vt:lpstr>
      <vt:lpstr>Adjourn</vt:lpstr>
      <vt:lpstr>IEEE Electronic Meeting slot - Oct. 8th </vt:lpstr>
      <vt:lpstr>Submission 11-20-???</vt:lpstr>
      <vt:lpstr>Submission 11-20-1581</vt:lpstr>
      <vt:lpstr>Submission pipeline</vt:lpstr>
      <vt:lpstr>Scheduled telecon</vt:lpstr>
      <vt:lpstr>AOB?</vt:lpstr>
      <vt:lpstr>Adjourn</vt:lpstr>
      <vt:lpstr>IEEE Electronic Meeting slot - Oct. 13th </vt:lpstr>
      <vt:lpstr>Submission 11-20-1437</vt:lpstr>
      <vt:lpstr>Submission 11-20-1437</vt:lpstr>
      <vt:lpstr>Submission pipeline</vt:lpstr>
      <vt:lpstr>Scheduled telecon</vt:lpstr>
      <vt:lpstr>AOB?</vt:lpstr>
      <vt:lpstr>Adjourn</vt:lpstr>
      <vt:lpstr>IEEE Electronic Meeting slot - Oct. 14th </vt:lpstr>
      <vt:lpstr>Submission 11-20-1590</vt:lpstr>
      <vt:lpstr>Submission pipeline</vt:lpstr>
      <vt:lpstr>Scheduled telecon</vt:lpstr>
      <vt:lpstr>AOB?</vt:lpstr>
      <vt:lpstr>Adjourn</vt:lpstr>
      <vt:lpstr>IEEE Electronic Meeting slot - Oct. 15th </vt:lpstr>
      <vt:lpstr>Submission 11-20-1603</vt:lpstr>
      <vt:lpstr>Submission pipeline</vt:lpstr>
      <vt:lpstr>Scheduled telecon</vt:lpstr>
      <vt:lpstr>AOB?</vt:lpstr>
      <vt:lpstr>Adjourn</vt:lpstr>
      <vt:lpstr>IEEE Electronic Meeting slot - Oct. 20th </vt:lpstr>
      <vt:lpstr>Submission 11-20-1654</vt:lpstr>
      <vt:lpstr>Submission pipeline</vt:lpstr>
      <vt:lpstr>Scheduled telecon</vt:lpstr>
      <vt:lpstr>AOB?</vt:lpstr>
      <vt:lpstr>Adjourn</vt:lpstr>
      <vt:lpstr>IEEE Electronic Meeting slot - Oct. 21th </vt:lpstr>
      <vt:lpstr>Submission pipeline</vt:lpstr>
      <vt:lpstr>Scheduled telecon</vt:lpstr>
      <vt:lpstr>AOB?</vt:lpstr>
      <vt:lpstr>Adjourn</vt:lpstr>
      <vt:lpstr>IEEE Electronic Meeting slot - Oct. 22nd</vt:lpstr>
      <vt:lpstr>Submission 11-20-1683</vt:lpstr>
      <vt:lpstr>Submission pipeline</vt:lpstr>
      <vt:lpstr>Scheduled telecon</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735</cp:revision>
  <cp:lastPrinted>1601-01-01T00:00:00Z</cp:lastPrinted>
  <dcterms:created xsi:type="dcterms:W3CDTF">2018-08-06T10:28:59Z</dcterms:created>
  <dcterms:modified xsi:type="dcterms:W3CDTF">2020-10-22T20:42:07Z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