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3"/>
  </p:notesMasterIdLst>
  <p:handoutMasterIdLst>
    <p:handoutMasterId r:id="rId14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8" r:id="rId83"/>
    <p:sldId id="739" r:id="rId84"/>
    <p:sldId id="740" r:id="rId85"/>
    <p:sldId id="741" r:id="rId86"/>
    <p:sldId id="742" r:id="rId87"/>
    <p:sldId id="730" r:id="rId88"/>
    <p:sldId id="749" r:id="rId89"/>
    <p:sldId id="750" r:id="rId90"/>
    <p:sldId id="731" r:id="rId91"/>
    <p:sldId id="732" r:id="rId92"/>
    <p:sldId id="733" r:id="rId93"/>
    <p:sldId id="734" r:id="rId94"/>
    <p:sldId id="743" r:id="rId95"/>
    <p:sldId id="748" r:id="rId96"/>
    <p:sldId id="751" r:id="rId97"/>
    <p:sldId id="744" r:id="rId98"/>
    <p:sldId id="745" r:id="rId99"/>
    <p:sldId id="746" r:id="rId100"/>
    <p:sldId id="747" r:id="rId101"/>
    <p:sldId id="752" r:id="rId102"/>
    <p:sldId id="753" r:id="rId103"/>
    <p:sldId id="754" r:id="rId104"/>
    <p:sldId id="755" r:id="rId105"/>
    <p:sldId id="756" r:id="rId106"/>
    <p:sldId id="757" r:id="rId107"/>
    <p:sldId id="758" r:id="rId108"/>
    <p:sldId id="759" r:id="rId109"/>
    <p:sldId id="780" r:id="rId110"/>
    <p:sldId id="760" r:id="rId111"/>
    <p:sldId id="762" r:id="rId112"/>
    <p:sldId id="763" r:id="rId113"/>
    <p:sldId id="764" r:id="rId114"/>
    <p:sldId id="765" r:id="rId115"/>
    <p:sldId id="766" r:id="rId116"/>
    <p:sldId id="767" r:id="rId117"/>
    <p:sldId id="769" r:id="rId118"/>
    <p:sldId id="770" r:id="rId119"/>
    <p:sldId id="771" r:id="rId120"/>
    <p:sldId id="772" r:id="rId121"/>
    <p:sldId id="773" r:id="rId122"/>
    <p:sldId id="774" r:id="rId123"/>
    <p:sldId id="776" r:id="rId124"/>
    <p:sldId id="777" r:id="rId125"/>
    <p:sldId id="778" r:id="rId126"/>
    <p:sldId id="779" r:id="rId127"/>
    <p:sldId id="781" r:id="rId128"/>
    <p:sldId id="783" r:id="rId129"/>
    <p:sldId id="784" r:id="rId130"/>
    <p:sldId id="785" r:id="rId131"/>
    <p:sldId id="786" r:id="rId132"/>
    <p:sldId id="315" r:id="rId133"/>
    <p:sldId id="312" r:id="rId134"/>
    <p:sldId id="318" r:id="rId135"/>
    <p:sldId id="472" r:id="rId136"/>
    <p:sldId id="473" r:id="rId137"/>
    <p:sldId id="474" r:id="rId138"/>
    <p:sldId id="480" r:id="rId139"/>
    <p:sldId id="259" r:id="rId140"/>
    <p:sldId id="260" r:id="rId141"/>
    <p:sldId id="261" r:id="rId14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70431D2B-C4C8-49B3-B3EB-C3A5154A100F}">
          <p14:sldIdLst>
            <p14:sldId id="738"/>
            <p14:sldId id="739"/>
            <p14:sldId id="740"/>
            <p14:sldId id="741"/>
            <p14:sldId id="742"/>
          </p14:sldIdLst>
        </p14:section>
        <p14:section name="Oct. 6th" id="{14BF7A66-231D-4543-8EF8-26EAA518279A}">
          <p14:sldIdLst>
            <p14:sldId id="730"/>
            <p14:sldId id="749"/>
            <p14:sldId id="750"/>
            <p14:sldId id="731"/>
            <p14:sldId id="732"/>
            <p14:sldId id="733"/>
            <p14:sldId id="734"/>
          </p14:sldIdLst>
        </p14:section>
        <p14:section name="Oct. 7th" id="{64317F6A-2188-449B-A4D1-853DDE311316}">
          <p14:sldIdLst>
            <p14:sldId id="743"/>
            <p14:sldId id="748"/>
            <p14:sldId id="751"/>
            <p14:sldId id="744"/>
            <p14:sldId id="745"/>
            <p14:sldId id="746"/>
            <p14:sldId id="747"/>
          </p14:sldIdLst>
        </p14:section>
        <p14:section name="Oct. 8th" id="{FD6E3272-DB3B-450B-8B65-C76DD4676AC2}">
          <p14:sldIdLst>
            <p14:sldId id="752"/>
            <p14:sldId id="753"/>
            <p14:sldId id="754"/>
            <p14:sldId id="755"/>
            <p14:sldId id="756"/>
            <p14:sldId id="757"/>
            <p14:sldId id="758"/>
          </p14:sldIdLst>
        </p14:section>
        <p14:section name="Oct. 13th" id="{5A7D1FAD-7CA9-46FB-BD90-284DBA00FFBD}">
          <p14:sldIdLst>
            <p14:sldId id="759"/>
            <p14:sldId id="780"/>
            <p14:sldId id="760"/>
            <p14:sldId id="762"/>
            <p14:sldId id="763"/>
            <p14:sldId id="764"/>
            <p14:sldId id="765"/>
          </p14:sldIdLst>
        </p14:section>
        <p14:section name="Oct. 14th" id="{091C0E57-7B2C-4781-8DAC-728793911965}">
          <p14:sldIdLst>
            <p14:sldId id="766"/>
            <p14:sldId id="767"/>
            <p14:sldId id="769"/>
            <p14:sldId id="770"/>
            <p14:sldId id="771"/>
            <p14:sldId id="772"/>
          </p14:sldIdLst>
        </p14:section>
        <p14:section name="Oct. 15th" id="{828D7C07-6DD0-44C9-98F8-756D10540F24}">
          <p14:sldIdLst>
            <p14:sldId id="773"/>
            <p14:sldId id="774"/>
            <p14:sldId id="776"/>
            <p14:sldId id="777"/>
            <p14:sldId id="778"/>
            <p14:sldId id="779"/>
          </p14:sldIdLst>
        </p14:section>
        <p14:section name="Oct. 20th" id="{6534D9B6-4DF1-4BC3-AE69-2EE7ABBEDD5C}">
          <p14:sldIdLst>
            <p14:sldId id="781"/>
            <p14:sldId id="783"/>
            <p14:sldId id="784"/>
            <p14:sldId id="785"/>
            <p14:sldId id="7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742" autoAdjust="0"/>
    <p:restoredTop sz="96807" autoAdjust="0"/>
  </p:normalViewPr>
  <p:slideViewPr>
    <p:cSldViewPr>
      <p:cViewPr varScale="1">
        <p:scale>
          <a:sx n="112" d="100"/>
          <a:sy n="112" d="100"/>
        </p:scale>
        <p:origin x="138" y="71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notesMaster" Target="notesMasters/notesMaster1.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33895646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92</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99</a:t>
            </a:fld>
            <a:endParaRPr lang="en-US"/>
          </a:p>
        </p:txBody>
      </p:sp>
    </p:spTree>
    <p:extLst>
      <p:ext uri="{BB962C8B-B14F-4D97-AF65-F5344CB8AC3E}">
        <p14:creationId xmlns:p14="http://schemas.microsoft.com/office/powerpoint/2010/main" val="869354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5751925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113</a:t>
            </a:fld>
            <a:endParaRPr lang="en-US"/>
          </a:p>
        </p:txBody>
      </p:sp>
    </p:spTree>
    <p:extLst>
      <p:ext uri="{BB962C8B-B14F-4D97-AF65-F5344CB8AC3E}">
        <p14:creationId xmlns:p14="http://schemas.microsoft.com/office/powerpoint/2010/main" val="30373680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7199235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125</a:t>
            </a:fld>
            <a:endParaRPr lang="en-US"/>
          </a:p>
        </p:txBody>
      </p:sp>
    </p:spTree>
    <p:extLst>
      <p:ext uri="{BB962C8B-B14F-4D97-AF65-F5344CB8AC3E}">
        <p14:creationId xmlns:p14="http://schemas.microsoft.com/office/powerpoint/2010/main" val="304374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130</a:t>
            </a:fld>
            <a:endParaRPr lang="en-US"/>
          </a:p>
        </p:txBody>
      </p:sp>
    </p:spTree>
    <p:extLst>
      <p:ext uri="{BB962C8B-B14F-4D97-AF65-F5344CB8AC3E}">
        <p14:creationId xmlns:p14="http://schemas.microsoft.com/office/powerpoint/2010/main" val="16607719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139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140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141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The%20existing%20comment%20resolution%20tutorial%20document%20developed%20by%20Adrian%20is%20here:%20https:/mentor.ieee.org/802.11/dcn/13/11-13-0230-03-0000-comment-resolution-tutorial.ppt%20."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2020-10-19</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39"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502248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algn="just">
              <a:spcBef>
                <a:spcPct val="20000"/>
              </a:spcBef>
              <a:buFontTx/>
              <a:buChar char="•"/>
            </a:pPr>
            <a:r>
              <a:rPr lang="en-US" altLang="en-US" sz="1600" b="0" dirty="0"/>
              <a:t>Review CID resolution from the remaining batch (those CRs with no resolution yet) (Editors) – as time permits</a:t>
            </a:r>
          </a:p>
          <a:p>
            <a:pPr lvl="1" algn="just">
              <a:spcBef>
                <a:spcPct val="20000"/>
              </a:spcBef>
              <a:buFontTx/>
              <a:buChar char="•"/>
            </a:pPr>
            <a:r>
              <a:rPr lang="en-US" altLang="en-US" sz="1400" dirty="0"/>
              <a:t>11-20-1437 </a:t>
            </a:r>
            <a:r>
              <a:rPr lang="en-US" sz="1400" dirty="0"/>
              <a:t>LB249 CR for Various Comments (Roy Want/Jonathan Segev) – 1hr (as needed)</a:t>
            </a:r>
          </a:p>
          <a:p>
            <a:pPr lvl="1" algn="just">
              <a:spcBef>
                <a:spcPct val="20000"/>
              </a:spcBef>
              <a:buFontTx/>
              <a:buChar char="•"/>
            </a:pPr>
            <a:r>
              <a:rPr lang="en-US" altLang="en-US" sz="1400" dirty="0"/>
              <a:t>11-20-1590-00-00az-LB249-Some-DMG-CIDs-Part-II (Assaf Kasher)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48799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 as</a:t>
            </a:r>
            <a:r>
              <a:rPr lang="en-GB" b="0" dirty="0"/>
              <a:t> </a:t>
            </a:r>
            <a:r>
              <a:rPr lang="en-US" b="0" dirty="0"/>
              <a:t>depicted in document 11-20-???r?</a:t>
            </a:r>
          </a:p>
          <a:p>
            <a:endParaRPr lang="en-US" b="0" dirty="0"/>
          </a:p>
          <a:p>
            <a:r>
              <a:rPr lang="en-US" b="0" dirty="0"/>
              <a:t>Results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046721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66374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89184793"/>
              </p:ext>
            </p:extLst>
          </p:nvPr>
        </p:nvGraphicFramePr>
        <p:xfrm>
          <a:off x="442315" y="1628800"/>
          <a:ext cx="11305256" cy="228590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475044191"/>
                  </a:ext>
                </a:extLst>
              </a:tr>
            </a:tbl>
          </a:graphicData>
        </a:graphic>
      </p:graphicFrame>
    </p:spTree>
    <p:extLst>
      <p:ext uri="{BB962C8B-B14F-4D97-AF65-F5344CB8AC3E}">
        <p14:creationId xmlns:p14="http://schemas.microsoft.com/office/powerpoint/2010/main" val="100297867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87517520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4736823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8228974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11-20-1437 </a:t>
            </a:r>
            <a:r>
              <a:rPr lang="en-US" sz="1400" dirty="0"/>
              <a:t>LB249 CR for Various Comments (Roy Want/Jonathan Segev) – for completion 20min (as needed)</a:t>
            </a:r>
          </a:p>
          <a:p>
            <a:pPr lvl="1" algn="just">
              <a:spcBef>
                <a:spcPct val="20000"/>
              </a:spcBef>
              <a:buFontTx/>
              <a:buChar char="•"/>
            </a:pPr>
            <a:r>
              <a:rPr lang="en-US" altLang="en-US" sz="1400" dirty="0"/>
              <a:t>11-20-1590-00-00az-LB249-Some-DMG-CIDs-Part-II (Assaf Kasher) – as needed.</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564411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4EDC3-11D3-4A7E-A237-29A2CB75D766}"/>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7747E46A-4AC5-4EF6-AAA0-98F222E1590C}"/>
              </a:ext>
            </a:extLst>
          </p:cNvPr>
          <p:cNvSpPr>
            <a:spLocks noGrp="1"/>
          </p:cNvSpPr>
          <p:nvPr>
            <p:ph idx="1"/>
          </p:nvPr>
        </p:nvSpPr>
        <p:spPr>
          <a:xfrm>
            <a:off x="1028700" y="1556792"/>
            <a:ext cx="10361084" cy="3349624"/>
          </a:xfrm>
        </p:spPr>
        <p:txBody>
          <a:bodyPr/>
          <a:lstStyle/>
          <a:p>
            <a:r>
              <a:rPr lang="en-US" dirty="0" err="1"/>
              <a:t>Strawpoll</a:t>
            </a:r>
            <a:r>
              <a:rPr lang="en-US" dirty="0"/>
              <a:t>:</a:t>
            </a:r>
          </a:p>
          <a:p>
            <a:r>
              <a:rPr lang="en-US" dirty="0"/>
              <a:t>Which of the two resolutions would you prefer:</a:t>
            </a:r>
          </a:p>
          <a:p>
            <a:r>
              <a:rPr lang="en-US" dirty="0"/>
              <a:t>Proposed resolution #1: Reject, </a:t>
            </a:r>
          </a:p>
          <a:p>
            <a:r>
              <a:rPr lang="en-US" b="0" dirty="0"/>
              <a:t>The requirement was specified based on substantial technical discussion in the past no technical material was presented to remove this requirement</a:t>
            </a:r>
            <a:r>
              <a:rPr lang="en-US" dirty="0"/>
              <a:t>.</a:t>
            </a:r>
          </a:p>
          <a:p>
            <a:endParaRPr lang="en-US" dirty="0"/>
          </a:p>
          <a:p>
            <a:r>
              <a:rPr lang="en-US" dirty="0"/>
              <a:t>Proposed resolution #2: Accept,</a:t>
            </a:r>
          </a:p>
          <a:p>
            <a:r>
              <a:rPr lang="en-US" b="0" dirty="0" err="1"/>
              <a:t>TGaz</a:t>
            </a:r>
            <a:r>
              <a:rPr lang="en-US" b="0" dirty="0"/>
              <a:t> editor remove P121 L11-12. </a:t>
            </a:r>
          </a:p>
          <a:p>
            <a:endParaRPr lang="en-US" b="0" dirty="0"/>
          </a:p>
          <a:p>
            <a:r>
              <a:rPr lang="en-US" b="0" dirty="0"/>
              <a:t>Results (1/2/A): not taken.</a:t>
            </a:r>
          </a:p>
        </p:txBody>
      </p:sp>
      <p:sp>
        <p:nvSpPr>
          <p:cNvPr id="4" name="Slide Number Placeholder 3">
            <a:extLst>
              <a:ext uri="{FF2B5EF4-FFF2-40B4-BE49-F238E27FC236}">
                <a16:creationId xmlns:a16="http://schemas.microsoft.com/office/drawing/2014/main" id="{F3B47245-E21E-48B6-A2AE-26608C67A51C}"/>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03D2A4A8-B094-4D4B-AF25-351E397D8C3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8A84DB0-63A5-4CB6-A7C6-5334E4EB1A9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6359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11-20-1437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pPr marL="0" indent="0"/>
            <a:r>
              <a:rPr lang="en-US" b="0" dirty="0"/>
              <a:t>We agree to the resolutions of CIDs </a:t>
            </a:r>
            <a:r>
              <a:rPr lang="en-GB" b="0" dirty="0"/>
              <a:t>3328, 3036, 3341, </a:t>
            </a:r>
            <a:r>
              <a:rPr lang="en-US" b="0" dirty="0"/>
              <a:t>3365, 3451, 3477, 3482, 3529, 3570, 3643, 3826, 3864, 3889, 3898, 3108, 3238, 3239  as</a:t>
            </a:r>
            <a:r>
              <a:rPr lang="en-GB" b="0" dirty="0"/>
              <a:t> </a:t>
            </a:r>
            <a:r>
              <a:rPr lang="en-US" b="0" dirty="0"/>
              <a:t>depicted in document 11-20-1437r2</a:t>
            </a:r>
          </a:p>
          <a:p>
            <a:endParaRPr lang="en-US" b="0" dirty="0"/>
          </a:p>
          <a:p>
            <a:r>
              <a:rPr lang="en-US" b="0" dirty="0"/>
              <a:t>Results (Y/N/A): 14/0/1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2933412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302266001"/>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altLang="en-US" sz="1400" dirty="0"/>
                        <a:t>11-20-1590</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a:t>LB249-Some-DMG-CIDs-Part-II</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bl>
          </a:graphicData>
        </a:graphic>
      </p:graphicFrame>
      <p:sp>
        <p:nvSpPr>
          <p:cNvPr id="3" name="TextBox 2">
            <a:extLst>
              <a:ext uri="{FF2B5EF4-FFF2-40B4-BE49-F238E27FC236}">
                <a16:creationId xmlns:a16="http://schemas.microsoft.com/office/drawing/2014/main" id="{DC96C79C-F280-461D-A8FE-B8CD5A8A7480}"/>
              </a:ext>
            </a:extLst>
          </p:cNvPr>
          <p:cNvSpPr txBox="1"/>
          <p:nvPr/>
        </p:nvSpPr>
        <p:spPr>
          <a:xfrm>
            <a:off x="551384" y="4365104"/>
            <a:ext cx="10838400" cy="984885"/>
          </a:xfrm>
          <a:prstGeom prst="rect">
            <a:avLst/>
          </a:prstGeom>
          <a:noFill/>
        </p:spPr>
        <p:txBody>
          <a:bodyPr wrap="square" rtlCol="0">
            <a:spAutoFit/>
          </a:bodyPr>
          <a:lstStyle/>
          <a:p>
            <a:r>
              <a:rPr lang="en-US" sz="2000" dirty="0">
                <a:solidFill>
                  <a:schemeClr val="tx1"/>
                </a:solidFill>
              </a:rPr>
              <a:t>*</a:t>
            </a:r>
            <a:r>
              <a:rPr lang="en-US" sz="1800" dirty="0">
                <a:solidFill>
                  <a:schemeClr val="tx1"/>
                </a:solidFill>
              </a:rPr>
              <a:t>for guidelines and common practices of proper comment resolution refer to submission 11-13/230r3 Comment Resolution Tutorial (Adrian Stephen) available on mentor </a:t>
            </a:r>
            <a:r>
              <a:rPr lang="en-US" sz="1800" dirty="0">
                <a:solidFill>
                  <a:schemeClr val="tx1"/>
                </a:solidFill>
                <a:hlinkClick r:id="rId2">
                  <a:extLst>
                    <a:ext uri="{A12FA001-AC4F-418D-AE19-62706E023703}">
                      <ahyp:hlinkClr xmlns:ahyp="http://schemas.microsoft.com/office/drawing/2018/hyperlinkcolor" val="tx"/>
                    </a:ext>
                  </a:extLst>
                </a:hlinkClick>
              </a:rPr>
              <a:t>here</a:t>
            </a:r>
            <a:r>
              <a:rPr lang="en-US" sz="1800" dirty="0">
                <a:solidFill>
                  <a:schemeClr val="tx1"/>
                </a:solidFill>
              </a:rPr>
              <a:t>.</a:t>
            </a:r>
          </a:p>
          <a:p>
            <a:endParaRPr lang="en-US" sz="2000" dirty="0">
              <a:solidFill>
                <a:schemeClr val="tx1"/>
              </a:solidFill>
            </a:endParaRPr>
          </a:p>
        </p:txBody>
      </p:sp>
    </p:spTree>
    <p:extLst>
      <p:ext uri="{BB962C8B-B14F-4D97-AF65-F5344CB8AC3E}">
        <p14:creationId xmlns:p14="http://schemas.microsoft.com/office/powerpoint/2010/main" val="397364575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14                  (Wed.),	13:00 ET – 15:00 ET </a:t>
            </a:r>
          </a:p>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2228073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664462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0462504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11-20-1590-00-00az-LB249-Some-DMG-CIDs-Part-II (Assaf Kasher) – as needed.</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2553360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11-20-1590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3178, 3644, 3645, 3646, 3649, 3652, 3653, 3206, 3207, 3510, 3562, 3478, 3209, 3939, 4000, 4001, 3919, 3532 as</a:t>
            </a:r>
            <a:r>
              <a:rPr lang="en-GB" b="0" dirty="0"/>
              <a:t> </a:t>
            </a:r>
            <a:r>
              <a:rPr lang="en-US" b="0" dirty="0"/>
              <a:t>depicted in document 11-20-1590r2.</a:t>
            </a:r>
          </a:p>
          <a:p>
            <a:endParaRPr lang="en-US" b="0" dirty="0"/>
          </a:p>
          <a:p>
            <a:r>
              <a:rPr lang="en-US" b="0" dirty="0"/>
              <a:t>Results (Y/N/A): 8/0/2</a:t>
            </a:r>
          </a:p>
          <a:p>
            <a:endParaRPr lang="en-US" b="0" dirty="0"/>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668084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554405214"/>
              </p:ext>
            </p:extLst>
          </p:nvPr>
        </p:nvGraphicFramePr>
        <p:xfrm>
          <a:off x="442315" y="1628800"/>
          <a:ext cx="11305256" cy="207254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r>
                        <a:rPr lang="en-US" sz="1400" dirty="0"/>
                        <a:t>11-20-1603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dirty="0"/>
                        <a:t>comment resolution LB249 - CID 3236</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1890422343"/>
                  </a:ext>
                </a:extLst>
              </a:tr>
              <a:tr h="0">
                <a:tc>
                  <a:txBody>
                    <a:bodyPr/>
                    <a:lstStyle/>
                    <a:p>
                      <a:r>
                        <a:rPr lang="en-US" sz="1400" dirty="0"/>
                        <a:t>11-20-1649</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lb249-secure LTF and other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1475044191"/>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a:t>
                      </a:r>
                    </a:p>
                  </a:txBody>
                  <a:tcPr marT="45712" marB="45712"/>
                </a:tc>
                <a:extLst>
                  <a:ext uri="{0D108BD9-81ED-4DB2-BD59-A6C34878D82A}">
                    <a16:rowId xmlns:a16="http://schemas.microsoft.com/office/drawing/2014/main" val="108725080"/>
                  </a:ext>
                </a:extLst>
              </a:tr>
            </a:tbl>
          </a:graphicData>
        </a:graphic>
      </p:graphicFrame>
    </p:spTree>
    <p:extLst>
      <p:ext uri="{BB962C8B-B14F-4D97-AF65-F5344CB8AC3E}">
        <p14:creationId xmlns:p14="http://schemas.microsoft.com/office/powerpoint/2010/main" val="250196827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15                  (Thu.),   12:00 ET – 14:00 ET </a:t>
            </a:r>
          </a:p>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428955264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36100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6076366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11-20-1649 lb249-secure LTF and other CIDs (Girish Madpuwar) – 35min </a:t>
            </a:r>
          </a:p>
          <a:p>
            <a:pPr lvl="1" algn="just">
              <a:spcBef>
                <a:spcPct val="20000"/>
              </a:spcBef>
              <a:buFontTx/>
              <a:buChar char="•"/>
            </a:pPr>
            <a:r>
              <a:rPr lang="en-US" sz="1400" dirty="0"/>
              <a:t>11-20-1603 </a:t>
            </a:r>
            <a:r>
              <a:rPr lang="fr-FR" sz="1400" dirty="0"/>
              <a:t>comment resolution LB249 - CID 3236 (Christian Berger) – 20min (follow up </a:t>
            </a:r>
            <a:r>
              <a:rPr lang="en-US" sz="1400" dirty="0"/>
              <a:t>from</a:t>
            </a:r>
            <a:r>
              <a:rPr lang="fr-FR" sz="1400" dirty="0"/>
              <a:t> 11-20-1437) </a:t>
            </a:r>
            <a:endParaRPr lang="en-US" sz="1400" dirty="0"/>
          </a:p>
          <a:p>
            <a:pPr lvl="1" algn="just">
              <a:spcBef>
                <a:spcPct val="20000"/>
              </a:spcBef>
              <a:buFontTx/>
              <a:buChar char="•"/>
            </a:pPr>
            <a:r>
              <a:rPr lang="en-US" sz="1400" dirty="0"/>
              <a:t>11-20-1653/1555 LMR timestamps – part II (Erik Lindskog) – 40min </a:t>
            </a:r>
          </a:p>
          <a:p>
            <a:pPr lvl="1" algn="just">
              <a:spcBef>
                <a:spcPct val="20000"/>
              </a:spcBef>
              <a:buFontTx/>
              <a:buChar char="•"/>
            </a:pPr>
            <a:r>
              <a:rPr lang="en-US" altLang="en-US" sz="1400" b="0" dirty="0"/>
              <a:t>11-20-1654 </a:t>
            </a:r>
            <a:r>
              <a:rPr lang="en-US" sz="1400" dirty="0"/>
              <a:t>proposed resolutions to a few 11az LB249 CIDs (Qi Wang) –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357651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11-20-1603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 of CID 3236 as</a:t>
            </a:r>
            <a:r>
              <a:rPr lang="en-GB" b="0" dirty="0"/>
              <a:t> </a:t>
            </a:r>
            <a:r>
              <a:rPr lang="en-US" b="0" dirty="0"/>
              <a:t>depicted in document 11-20-1603r2</a:t>
            </a:r>
          </a:p>
          <a:p>
            <a:endParaRPr lang="en-US" b="0" dirty="0"/>
          </a:p>
          <a:p>
            <a:r>
              <a:rPr lang="en-US" b="0" dirty="0"/>
              <a:t>Results (Y/N/A): 12/0/0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322678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74316287"/>
              </p:ext>
            </p:extLst>
          </p:nvPr>
        </p:nvGraphicFramePr>
        <p:xfrm>
          <a:off x="442315" y="1628800"/>
          <a:ext cx="11305256" cy="155440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4120238"/>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420452336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20                  (Tue.),   13:00 ET – 15:00 ET </a:t>
            </a:r>
          </a:p>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170178787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0191182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3421749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20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b="0" dirty="0"/>
              <a:t>11-20-1654 </a:t>
            </a:r>
            <a:r>
              <a:rPr lang="en-US" sz="1400" dirty="0"/>
              <a:t>proposed resolutions to a few 11az LB249 CIDs (Qi Wang) – 20min</a:t>
            </a:r>
          </a:p>
          <a:p>
            <a:pPr lvl="1" algn="just">
              <a:spcBef>
                <a:spcPct val="20000"/>
              </a:spcBef>
              <a:buFontTx/>
              <a:buChar char="•"/>
            </a:pPr>
            <a:r>
              <a:rPr lang="en-US" sz="1400" dirty="0"/>
              <a:t>11-20-1666 </a:t>
            </a:r>
            <a:r>
              <a:rPr lang="en-US" sz="1400" dirty="0" err="1"/>
              <a:t>Misc</a:t>
            </a:r>
            <a:r>
              <a:rPr lang="en-US" sz="1400" dirty="0"/>
              <a:t> CIDs clause 9 and 11 (Dibakar Das) – 1hr.</a:t>
            </a:r>
          </a:p>
          <a:p>
            <a:pPr algn="just">
              <a:spcBef>
                <a:spcPct val="20000"/>
              </a:spcBef>
              <a:buFontTx/>
              <a:buChar char="•"/>
            </a:pPr>
            <a:r>
              <a:rPr lang="en-US" sz="1600" b="0" dirty="0"/>
              <a:t>Continue comment resolution for comments pending resolution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692390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118857270"/>
              </p:ext>
            </p:extLst>
          </p:nvPr>
        </p:nvGraphicFramePr>
        <p:xfrm>
          <a:off x="442315" y="1628800"/>
          <a:ext cx="11305256" cy="124961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304531">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11-20-1654</a:t>
                      </a:r>
                    </a:p>
                  </a:txBody>
                  <a:tcPr marT="45712" marB="45712"/>
                </a:tc>
                <a:tc>
                  <a:txBody>
                    <a:bodyPr/>
                    <a:lstStyle/>
                    <a:p>
                      <a:r>
                        <a:rPr lang="en-US" sz="14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proposed resolutions to a few 11az LB249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09514102"/>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 </a:t>
                      </a:r>
                    </a:p>
                  </a:txBody>
                  <a:tcPr marT="45712" marB="45712"/>
                </a:tc>
                <a:extLst>
                  <a:ext uri="{0D108BD9-81ED-4DB2-BD59-A6C34878D82A}">
                    <a16:rowId xmlns:a16="http://schemas.microsoft.com/office/drawing/2014/main" val="3213783939"/>
                  </a:ext>
                </a:extLst>
              </a:tr>
              <a:tr h="0">
                <a:tc>
                  <a:txBody>
                    <a:bodyPr/>
                    <a:lstStyle/>
                    <a:p>
                      <a:r>
                        <a:rPr lang="en-US" sz="1400" dirty="0"/>
                        <a:t>11-20-1666</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CIDs clause 9 and 11 </a:t>
                      </a:r>
                      <a:endParaRPr lang="en-US" sz="1400" b="1" dirty="0"/>
                    </a:p>
                  </a:txBody>
                  <a:tcPr marT="45712" marB="45712"/>
                </a:tc>
                <a:tc>
                  <a:txBody>
                    <a:bodyPr/>
                    <a:lstStyle/>
                    <a:p>
                      <a:r>
                        <a:rPr lang="en-US" sz="1400" dirty="0"/>
                        <a:t>CR</a:t>
                      </a:r>
                    </a:p>
                  </a:txBody>
                  <a:tcPr marT="45712" marB="45712"/>
                </a:tc>
                <a:extLst>
                  <a:ext uri="{0D108BD9-81ED-4DB2-BD59-A6C34878D82A}">
                    <a16:rowId xmlns:a16="http://schemas.microsoft.com/office/drawing/2014/main" val="2331891055"/>
                  </a:ext>
                </a:extLst>
              </a:tr>
            </a:tbl>
          </a:graphicData>
        </a:graphic>
      </p:graphicFrame>
    </p:spTree>
    <p:extLst>
      <p:ext uri="{BB962C8B-B14F-4D97-AF65-F5344CB8AC3E}">
        <p14:creationId xmlns:p14="http://schemas.microsoft.com/office/powerpoint/2010/main" val="110135549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sz="1600" b="0" kern="0" dirty="0"/>
              <a:t>•	Oct. 21                  (Wed.), 	13:00 ET – 15:00 ET </a:t>
            </a:r>
          </a:p>
          <a:p>
            <a:pPr marL="0" indent="0"/>
            <a:r>
              <a:rPr lang="en-US" altLang="en-US" sz="1600" b="0" kern="0" dirty="0"/>
              <a:t>•	Oct. 22                  (Thu.),   	12:00 ET – 14:00 ET +</a:t>
            </a:r>
          </a:p>
          <a:p>
            <a:pPr marL="0" indent="0"/>
            <a:r>
              <a:rPr lang="en-US" altLang="en-US" sz="1600" b="0" kern="0" dirty="0"/>
              <a:t>•	Oct. 27                  (Tue.),   	13:00 ET – 15:00 ET +</a:t>
            </a:r>
          </a:p>
          <a:p>
            <a:pPr marL="0" indent="0"/>
            <a:r>
              <a:rPr lang="en-US" altLang="en-US" sz="1600" b="0" kern="0" dirty="0"/>
              <a:t>•	Oct. 28                  (Wed.), 	13:00 ET – 15:00 ET +</a:t>
            </a:r>
          </a:p>
          <a:p>
            <a:pPr marL="0" indent="0"/>
            <a:r>
              <a:rPr lang="en-US" altLang="en-US" sz="1600" b="0" kern="0" dirty="0"/>
              <a:t>•	Oct. 29                  (Thu.),  	10:00 ET – 12:00 ET extended (joint </a:t>
            </a:r>
            <a:r>
              <a:rPr lang="en-US" altLang="en-US" sz="1600" b="0" kern="0" dirty="0" err="1"/>
              <a:t>TGaz</a:t>
            </a:r>
            <a:r>
              <a:rPr lang="en-US" altLang="en-US" sz="1600" b="0" kern="0" dirty="0"/>
              <a:t> plenary/technical) +</a:t>
            </a:r>
          </a:p>
          <a:p>
            <a:pPr marL="0" indent="0"/>
            <a:r>
              <a:rPr lang="en-US" altLang="en-US" sz="1600" b="0" kern="0" dirty="0"/>
              <a:t>+ - newly announced, telecons will be 2hr long.</a:t>
            </a:r>
          </a:p>
        </p:txBody>
      </p:sp>
    </p:spTree>
    <p:extLst>
      <p:ext uri="{BB962C8B-B14F-4D97-AF65-F5344CB8AC3E}">
        <p14:creationId xmlns:p14="http://schemas.microsoft.com/office/powerpoint/2010/main" val="3873268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4535715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7271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139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140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141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60248"/>
            <a:ext cx="799587" cy="2459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calls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0471057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289004699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67494321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6680968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033431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6</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for completion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11-20-0340</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3066, 3760, 3842, 3843, 3912, 3913, 3914, 3771, 3777, 3778, 3779, 3780, 3782, 3783, 3625, 3768 as depicted in document 11-20-0340r8.</a:t>
            </a:r>
          </a:p>
          <a:p>
            <a:endParaRPr lang="en-US" b="0" dirty="0"/>
          </a:p>
          <a:p>
            <a:r>
              <a:rPr lang="en-US" b="0" dirty="0"/>
              <a:t>Results (Y/N/A): 12/0/1</a:t>
            </a:r>
          </a:p>
          <a:p>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7850987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11-20-1553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b="0" dirty="0"/>
          </a:p>
          <a:p>
            <a:r>
              <a:rPr lang="en-US" b="0" dirty="0"/>
              <a:t>We agree to the resolutions of CIDs 3000, 3018, 3054, 3055, 3056, 3057, 3058, 3059, 3060, 3061, 3153, 3154, 3175 as depicted in document 11-20-1553r1.</a:t>
            </a:r>
          </a:p>
          <a:p>
            <a:r>
              <a:rPr lang="en-US" b="0" dirty="0"/>
              <a:t>Results (Y/N/A): 6/0/1</a:t>
            </a:r>
          </a:p>
          <a:p>
            <a:br>
              <a:rPr lang="en-US" dirty="0"/>
            </a:br>
            <a:br>
              <a:rPr lang="en-US" dirty="0"/>
            </a:br>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07867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78926549"/>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7</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LB249 CR status and summary:</a:t>
            </a:r>
          </a:p>
          <a:p>
            <a:pPr lvl="1" algn="just">
              <a:spcBef>
                <a:spcPct val="20000"/>
              </a:spcBef>
              <a:buFontTx/>
              <a:buChar char="•"/>
            </a:pPr>
            <a:r>
              <a:rPr lang="en-US" altLang="en-US" sz="1400" dirty="0"/>
              <a:t>11-20-017 and 11-20-1391 (Roy Want) -10min </a:t>
            </a:r>
            <a:endParaRPr lang="en-US" altLang="en-US" sz="1400" b="0" dirty="0"/>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11-20-1501 LMR Time Stamps (Erik Lindskog) – 25min</a:t>
            </a:r>
          </a:p>
          <a:p>
            <a:pPr lvl="1" algn="just">
              <a:spcBef>
                <a:spcPct val="20000"/>
              </a:spcBef>
              <a:buFontTx/>
              <a:buChar char="•"/>
            </a:pPr>
            <a:r>
              <a:rPr lang="en-US" sz="1400" dirty="0"/>
              <a:t>11-20-1581 Some LB 249 Passive TB Ranging CR – Part IV (Erik Lindskog) follow up (10min)</a:t>
            </a:r>
          </a:p>
          <a:p>
            <a:pPr algn="just">
              <a:spcBef>
                <a:spcPct val="20000"/>
              </a:spcBef>
              <a:buFontTx/>
              <a:buChar char="•"/>
            </a:pPr>
            <a:r>
              <a:rPr lang="en-US" altLang="en-US" sz="1600" b="0" dirty="0"/>
              <a:t>Review CID resolution from the remaining batch (those CRs with no resolution yet) (Editors)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7840801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3274, 3047, 3275, 3234 as</a:t>
            </a:r>
            <a:r>
              <a:rPr lang="en-GB" b="0" dirty="0"/>
              <a:t> </a:t>
            </a:r>
            <a:r>
              <a:rPr lang="en-US" b="0" dirty="0"/>
              <a:t>depicted in document 11-20-1501r2</a:t>
            </a:r>
          </a:p>
          <a:p>
            <a:endParaRPr lang="en-US" b="0" dirty="0"/>
          </a:p>
          <a:p>
            <a:r>
              <a:rPr lang="en-US" b="0" dirty="0"/>
              <a:t>Results (Y/N/A): 12/0/2</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035832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11-20-1581</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3658 as</a:t>
            </a:r>
            <a:r>
              <a:rPr lang="en-GB" b="0" dirty="0"/>
              <a:t> </a:t>
            </a:r>
            <a:r>
              <a:rPr lang="en-US" b="0" dirty="0"/>
              <a:t>depicted in document 11-20-1581r2</a:t>
            </a:r>
          </a:p>
          <a:p>
            <a:endParaRPr lang="en-US" b="0" dirty="0"/>
          </a:p>
          <a:p>
            <a:r>
              <a:rPr lang="en-US" b="0" dirty="0"/>
              <a:t>Results (Y/N/A): 9/0/3</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6059772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463134676"/>
              </p:ext>
            </p:extLst>
          </p:nvPr>
        </p:nvGraphicFramePr>
        <p:xfrm>
          <a:off x="442315" y="1628800"/>
          <a:ext cx="11305256" cy="1767760"/>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dirty="0"/>
                        <a:t>11-20-1437</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 CR for Various Comments</a:t>
                      </a:r>
                    </a:p>
                  </a:txBody>
                  <a:tcPr marT="45712" marB="45712"/>
                </a:tc>
                <a:tc>
                  <a:txBody>
                    <a:bodyPr/>
                    <a:lstStyle/>
                    <a:p>
                      <a:r>
                        <a:rPr lang="en-US" sz="1400" dirty="0"/>
                        <a:t>CR</a:t>
                      </a:r>
                    </a:p>
                  </a:txBody>
                  <a:tcPr marT="45712" marB="45712"/>
                </a:tc>
                <a:extLst>
                  <a:ext uri="{0D108BD9-81ED-4DB2-BD59-A6C34878D82A}">
                    <a16:rowId xmlns:a16="http://schemas.microsoft.com/office/drawing/2014/main" val="1114117265"/>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422343"/>
                  </a:ext>
                </a:extLst>
              </a:tr>
            </a:tbl>
          </a:graphicData>
        </a:graphic>
      </p:graphicFrame>
    </p:spTree>
    <p:extLst>
      <p:ext uri="{BB962C8B-B14F-4D97-AF65-F5344CB8AC3E}">
        <p14:creationId xmlns:p14="http://schemas.microsoft.com/office/powerpoint/2010/main" val="299942314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a:t>Oct. 7 			(Wed.), 	13:00 ET – 15:00 ET</a:t>
            </a:r>
            <a:r>
              <a:rPr lang="en-US" altLang="en-US" sz="1600" b="0" kern="0" baseline="30000"/>
              <a:t> +</a:t>
            </a:r>
            <a:endParaRPr lang="en-US" altLang="en-US" sz="1600" b="0" kern="0"/>
          </a:p>
          <a:p>
            <a:pPr>
              <a:buFont typeface="Arial" panose="020B0604020202020204" pitchFamily="34" charset="0"/>
              <a:buChar char="•"/>
            </a:pPr>
            <a:r>
              <a:rPr lang="en-US" altLang="en-US" sz="1600" b="0" kern="0"/>
              <a:t>Oct</a:t>
            </a:r>
            <a:r>
              <a:rPr lang="en-US" altLang="en-US" sz="1600" b="0" kern="0" dirty="0"/>
              <a: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81442396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9097824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111029</TotalTime>
  <Words>11729</Words>
  <Application>Microsoft Office PowerPoint</Application>
  <PresentationFormat>Widescreen</PresentationFormat>
  <Paragraphs>1910</Paragraphs>
  <Slides>141</Slides>
  <Notes>27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141</vt:i4>
      </vt:variant>
    </vt:vector>
  </HeadingPairs>
  <TitlesOfParts>
    <vt:vector size="149"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IEEE Electronic Meeting slot - Oct. 6th </vt:lpstr>
      <vt:lpstr>Submission 11-20-0340</vt:lpstr>
      <vt:lpstr>Submission 11-20-1553</vt:lpstr>
      <vt:lpstr>Submission pipeline</vt:lpstr>
      <vt:lpstr>Scheduled telecon</vt:lpstr>
      <vt:lpstr>AOB?</vt:lpstr>
      <vt:lpstr>Adjourn</vt:lpstr>
      <vt:lpstr>IEEE Electronic Meeting slot - Oct. 7th </vt:lpstr>
      <vt:lpstr>Submission 11-20-1581</vt:lpstr>
      <vt:lpstr>Submission 11-20-1581</vt:lpstr>
      <vt:lpstr>Submission pipeline</vt:lpstr>
      <vt:lpstr>Scheduled telecon</vt:lpstr>
      <vt:lpstr>AOB?</vt:lpstr>
      <vt:lpstr>Adjourn</vt:lpstr>
      <vt:lpstr>IEEE Electronic Meeting slot - Oct. 8th </vt:lpstr>
      <vt:lpstr>Submission 11-20-???</vt:lpstr>
      <vt:lpstr>Submission 11-20-1581</vt:lpstr>
      <vt:lpstr>Submission pipeline</vt:lpstr>
      <vt:lpstr>Scheduled telecon</vt:lpstr>
      <vt:lpstr>AOB?</vt:lpstr>
      <vt:lpstr>Adjourn</vt:lpstr>
      <vt:lpstr>IEEE Electronic Meeting slot - Oct. 13th </vt:lpstr>
      <vt:lpstr>Submission 11-20-1437</vt:lpstr>
      <vt:lpstr>Submission 11-20-1437</vt:lpstr>
      <vt:lpstr>Submission pipeline</vt:lpstr>
      <vt:lpstr>Scheduled telecon</vt:lpstr>
      <vt:lpstr>AOB?</vt:lpstr>
      <vt:lpstr>Adjourn</vt:lpstr>
      <vt:lpstr>IEEE Electronic Meeting slot - Oct. 14th </vt:lpstr>
      <vt:lpstr>Submission 11-20-1590</vt:lpstr>
      <vt:lpstr>Submission pipeline</vt:lpstr>
      <vt:lpstr>Scheduled telecon</vt:lpstr>
      <vt:lpstr>AOB?</vt:lpstr>
      <vt:lpstr>Adjourn</vt:lpstr>
      <vt:lpstr>IEEE Electronic Meeting slot - Oct. 15th </vt:lpstr>
      <vt:lpstr>Submission 11-20-1603</vt:lpstr>
      <vt:lpstr>Submission pipeline</vt:lpstr>
      <vt:lpstr>Scheduled telecon</vt:lpstr>
      <vt:lpstr>AOB?</vt:lpstr>
      <vt:lpstr>Adjourn</vt:lpstr>
      <vt:lpstr>IEEE Electronic Meeting slot - Oct. 20th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716</cp:revision>
  <cp:lastPrinted>1601-01-01T00:00:00Z</cp:lastPrinted>
  <dcterms:created xsi:type="dcterms:W3CDTF">2018-08-06T10:28:59Z</dcterms:created>
  <dcterms:modified xsi:type="dcterms:W3CDTF">2020-10-19T21:22:10Z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