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3"/>
  </p:notesMasterIdLst>
  <p:handoutMasterIdLst>
    <p:handoutMasterId r:id="rId104"/>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74" r:id="rId28"/>
    <p:sldId id="665" r:id="rId29"/>
    <p:sldId id="675" r:id="rId30"/>
    <p:sldId id="657" r:id="rId31"/>
    <p:sldId id="656" r:id="rId32"/>
    <p:sldId id="676" r:id="rId33"/>
    <p:sldId id="664" r:id="rId34"/>
    <p:sldId id="659" r:id="rId35"/>
    <p:sldId id="683" r:id="rId36"/>
    <p:sldId id="684" r:id="rId37"/>
    <p:sldId id="685" r:id="rId38"/>
    <p:sldId id="686" r:id="rId39"/>
    <p:sldId id="687" r:id="rId40"/>
    <p:sldId id="688" r:id="rId41"/>
    <p:sldId id="689" r:id="rId42"/>
    <p:sldId id="690" r:id="rId43"/>
    <p:sldId id="691" r:id="rId44"/>
    <p:sldId id="692" r:id="rId45"/>
    <p:sldId id="693" r:id="rId46"/>
    <p:sldId id="694" r:id="rId47"/>
    <p:sldId id="695" r:id="rId48"/>
    <p:sldId id="696" r:id="rId49"/>
    <p:sldId id="697" r:id="rId50"/>
    <p:sldId id="698" r:id="rId51"/>
    <p:sldId id="699" r:id="rId52"/>
    <p:sldId id="700" r:id="rId53"/>
    <p:sldId id="701" r:id="rId54"/>
    <p:sldId id="702" r:id="rId55"/>
    <p:sldId id="711" r:id="rId56"/>
    <p:sldId id="707" r:id="rId57"/>
    <p:sldId id="708" r:id="rId58"/>
    <p:sldId id="705" r:id="rId59"/>
    <p:sldId id="706" r:id="rId60"/>
    <p:sldId id="714" r:id="rId61"/>
    <p:sldId id="715" r:id="rId62"/>
    <p:sldId id="716" r:id="rId63"/>
    <p:sldId id="717" r:id="rId64"/>
    <p:sldId id="718" r:id="rId65"/>
    <p:sldId id="719" r:id="rId66"/>
    <p:sldId id="720" r:id="rId67"/>
    <p:sldId id="660" r:id="rId68"/>
    <p:sldId id="721" r:id="rId69"/>
    <p:sldId id="722" r:id="rId70"/>
    <p:sldId id="710" r:id="rId71"/>
    <p:sldId id="709" r:id="rId72"/>
    <p:sldId id="574" r:id="rId73"/>
    <p:sldId id="575" r:id="rId74"/>
    <p:sldId id="723" r:id="rId75"/>
    <p:sldId id="736" r:id="rId76"/>
    <p:sldId id="737" r:id="rId77"/>
    <p:sldId id="726" r:id="rId78"/>
    <p:sldId id="735" r:id="rId79"/>
    <p:sldId id="727" r:id="rId80"/>
    <p:sldId id="728" r:id="rId81"/>
    <p:sldId id="729" r:id="rId82"/>
    <p:sldId id="738" r:id="rId83"/>
    <p:sldId id="739" r:id="rId84"/>
    <p:sldId id="740" r:id="rId85"/>
    <p:sldId id="741" r:id="rId86"/>
    <p:sldId id="742" r:id="rId87"/>
    <p:sldId id="730" r:id="rId88"/>
    <p:sldId id="731" r:id="rId89"/>
    <p:sldId id="732" r:id="rId90"/>
    <p:sldId id="733" r:id="rId91"/>
    <p:sldId id="734" r:id="rId92"/>
    <p:sldId id="315" r:id="rId93"/>
    <p:sldId id="312" r:id="rId94"/>
    <p:sldId id="318" r:id="rId95"/>
    <p:sldId id="472" r:id="rId96"/>
    <p:sldId id="473" r:id="rId97"/>
    <p:sldId id="474" r:id="rId98"/>
    <p:sldId id="480" r:id="rId99"/>
    <p:sldId id="259" r:id="rId100"/>
    <p:sldId id="260" r:id="rId101"/>
    <p:sldId id="261" r:id="rId10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Sep 15 - Sep. IEEE Electronic Meeting" id="{6EF0D20E-9CD3-4981-8AC2-171F84531D0D}">
          <p14:sldIdLst>
            <p14:sldId id="658"/>
            <p14:sldId id="673"/>
            <p14:sldId id="669"/>
            <p14:sldId id="674"/>
            <p14:sldId id="665"/>
            <p14:sldId id="675"/>
            <p14:sldId id="657"/>
          </p14:sldIdLst>
        </p14:section>
        <p14:section name="Sep 16 - Sep. IEEE Electronic meeting" id="{CAF49197-A9CA-4D60-A248-EC97EE23FED7}">
          <p14:sldIdLst>
            <p14:sldId id="656"/>
            <p14:sldId id="676"/>
            <p14:sldId id="664"/>
            <p14:sldId id="659"/>
          </p14:sldIdLst>
        </p14:section>
        <p14:section name="Sep 17 - Sep. IEEE Electronic meeting" id="{9C4DD2E7-E2D1-47B3-B60E-BD99107742CF}">
          <p14:sldIdLst>
            <p14:sldId id="683"/>
            <p14:sldId id="684"/>
            <p14:sldId id="685"/>
            <p14:sldId id="686"/>
            <p14:sldId id="687"/>
            <p14:sldId id="688"/>
            <p14:sldId id="689"/>
            <p14:sldId id="690"/>
            <p14:sldId id="691"/>
            <p14:sldId id="692"/>
            <p14:sldId id="693"/>
            <p14:sldId id="694"/>
            <p14:sldId id="695"/>
            <p14:sldId id="696"/>
            <p14:sldId id="697"/>
            <p14:sldId id="698"/>
            <p14:sldId id="699"/>
            <p14:sldId id="700"/>
          </p14:sldIdLst>
        </p14:section>
        <p14:section name="Sep. 23 Telecon" id="{7AF1F337-F06E-4B31-9550-A1F5E4B757ED}">
          <p14:sldIdLst>
            <p14:sldId id="701"/>
            <p14:sldId id="702"/>
            <p14:sldId id="711"/>
            <p14:sldId id="707"/>
            <p14:sldId id="708"/>
            <p14:sldId id="705"/>
            <p14:sldId id="706"/>
          </p14:sldIdLst>
        </p14:section>
        <p14:section name="Sep. 24 Telecon" id="{AA7037D8-F02B-4077-B8D7-55614523563B}">
          <p14:sldIdLst>
            <p14:sldId id="714"/>
            <p14:sldId id="715"/>
            <p14:sldId id="716"/>
            <p14:sldId id="717"/>
            <p14:sldId id="718"/>
            <p14:sldId id="719"/>
            <p14:sldId id="720"/>
          </p14:sldIdLst>
        </p14:section>
        <p14:section name="Sep. 29 Telecon" id="{AE8B03B6-D138-480F-9811-B0683E4361EE}">
          <p14:sldIdLst>
            <p14:sldId id="660"/>
            <p14:sldId id="721"/>
            <p14:sldId id="722"/>
            <p14:sldId id="710"/>
            <p14:sldId id="709"/>
            <p14:sldId id="574"/>
            <p14:sldId id="575"/>
          </p14:sldIdLst>
        </p14:section>
        <p14:section name="Sep. 30 Telecon" id="{FEB351CB-0B34-4485-AFCF-CFE7AE8BD11B}">
          <p14:sldIdLst>
            <p14:sldId id="723"/>
            <p14:sldId id="736"/>
            <p14:sldId id="737"/>
            <p14:sldId id="726"/>
            <p14:sldId id="735"/>
            <p14:sldId id="727"/>
            <p14:sldId id="728"/>
            <p14:sldId id="729"/>
          </p14:sldIdLst>
        </p14:section>
        <p14:section name="Oct. 1st" id="{70431D2B-C4C8-49B3-B3EB-C3A5154A100F}">
          <p14:sldIdLst>
            <p14:sldId id="738"/>
            <p14:sldId id="739"/>
            <p14:sldId id="740"/>
            <p14:sldId id="741"/>
            <p14:sldId id="742"/>
          </p14:sldIdLst>
        </p14:section>
        <p14:section name="Oct. 6th" id="{14BF7A66-231D-4543-8EF8-26EAA518279A}">
          <p14:sldIdLst>
            <p14:sldId id="730"/>
            <p14:sldId id="731"/>
            <p14:sldId id="732"/>
            <p14:sldId id="733"/>
            <p14:sldId id="734"/>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98" autoAdjust="0"/>
    <p:restoredTop sz="96807" autoAdjust="0"/>
  </p:normalViewPr>
  <p:slideViewPr>
    <p:cSldViewPr>
      <p:cViewPr varScale="1">
        <p:scale>
          <a:sx n="131" d="100"/>
          <a:sy n="131" d="100"/>
        </p:scale>
        <p:origin x="144" y="21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heme" Target="theme/theme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notesMaster" Target="notesMasters/notesMaster1.xml"/><Relationship Id="rId108"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271262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028192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291265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02341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80</a:t>
            </a:fld>
            <a:endParaRPr lang="en-US"/>
          </a:p>
        </p:txBody>
      </p:sp>
    </p:spTree>
    <p:extLst>
      <p:ext uri="{BB962C8B-B14F-4D97-AF65-F5344CB8AC3E}">
        <p14:creationId xmlns:p14="http://schemas.microsoft.com/office/powerpoint/2010/main" val="3711419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85</a:t>
            </a:fld>
            <a:endParaRPr lang="en-US"/>
          </a:p>
        </p:txBody>
      </p:sp>
    </p:spTree>
    <p:extLst>
      <p:ext uri="{BB962C8B-B14F-4D97-AF65-F5344CB8AC3E}">
        <p14:creationId xmlns:p14="http://schemas.microsoft.com/office/powerpoint/2010/main" val="33895646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6245105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810604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626739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802.11-20/1370r16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2020-10-05</a:t>
            </a:r>
          </a:p>
        </p:txBody>
      </p:sp>
      <p:sp>
        <p:nvSpPr>
          <p:cNvPr id="6" name="Date Placeholder 3"/>
          <p:cNvSpPr>
            <a:spLocks noGrp="1"/>
          </p:cNvSpPr>
          <p:nvPr>
            <p:ph type="dt" idx="10"/>
          </p:nvPr>
        </p:nvSpPr>
        <p:spPr/>
        <p:txBody>
          <a:bodyPr/>
          <a:lstStyle/>
          <a:p>
            <a:r>
              <a:rPr lang="en-US"/>
              <a:t>Oct.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495"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000" dirty="0">
                <a:cs typeface="Times New Roman" panose="02020603050405020304" pitchFamily="18" charset="0"/>
              </a:rPr>
              <a:t>Sep. Electronic Meeting Agenda </a:t>
            </a:r>
          </a:p>
          <a:p>
            <a:pPr algn="ctr">
              <a:lnSpc>
                <a:spcPct val="90000"/>
              </a:lnSpc>
              <a:buFontTx/>
              <a:buNone/>
            </a:pPr>
            <a:r>
              <a:rPr lang="en-US" altLang="en-US" sz="4000" dirty="0">
                <a:cs typeface="Times New Roman" panose="02020603050405020304" pitchFamily="18" charset="0"/>
              </a:rPr>
              <a:t>And meetings running between Sep. and Nov.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932350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motions that met SP threshold from earlier meetings (submission 11-20-771r7).</a:t>
            </a:r>
          </a:p>
          <a:p>
            <a:pPr algn="just">
              <a:spcBef>
                <a:spcPct val="20000"/>
              </a:spcBef>
              <a:buFontTx/>
              <a:buChar char="•"/>
            </a:pPr>
            <a:r>
              <a:rPr lang="en-US" altLang="en-US" sz="1800" b="0" dirty="0"/>
              <a:t>Hold vice-chair affirmation vote – 7 min special order.</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667094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11-20-771r7.</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55F6-A7FC-4942-BCE4-3675F1EF531B}"/>
              </a:ext>
            </a:extLst>
          </p:cNvPr>
          <p:cNvSpPr>
            <a:spLocks noGrp="1"/>
          </p:cNvSpPr>
          <p:nvPr>
            <p:ph type="title"/>
          </p:nvPr>
        </p:nvSpPr>
        <p:spPr/>
        <p:txBody>
          <a:bodyPr/>
          <a:lstStyle/>
          <a:p>
            <a:r>
              <a:rPr lang="en-US" dirty="0"/>
              <a:t>Vice Chair Affirmation</a:t>
            </a:r>
          </a:p>
        </p:txBody>
      </p:sp>
      <p:sp>
        <p:nvSpPr>
          <p:cNvPr id="3" name="Content Placeholder 2">
            <a:extLst>
              <a:ext uri="{FF2B5EF4-FFF2-40B4-BE49-F238E27FC236}">
                <a16:creationId xmlns:a16="http://schemas.microsoft.com/office/drawing/2014/main" id="{F9C994F8-626D-4CD0-AD90-9DC78FECA53F}"/>
              </a:ext>
            </a:extLst>
          </p:cNvPr>
          <p:cNvSpPr>
            <a:spLocks noGrp="1"/>
          </p:cNvSpPr>
          <p:nvPr>
            <p:ph idx="1"/>
          </p:nvPr>
        </p:nvSpPr>
        <p:spPr/>
        <p:txBody>
          <a:bodyPr/>
          <a:lstStyle/>
          <a:p>
            <a:r>
              <a:rPr lang="en-US" dirty="0"/>
              <a:t>Motion </a:t>
            </a:r>
            <a:r>
              <a:rPr lang="en-US" sz="2000" b="0" dirty="0"/>
              <a:t>(202009-09)</a:t>
            </a:r>
            <a:r>
              <a:rPr lang="en-US" dirty="0"/>
              <a:t>:</a:t>
            </a:r>
          </a:p>
          <a:p>
            <a:r>
              <a:rPr lang="en-US" b="0" dirty="0"/>
              <a:t>Move to affirm Assaf Kasher (Qualcomm) for the position of </a:t>
            </a:r>
            <a:r>
              <a:rPr lang="en-US" b="0" dirty="0" err="1"/>
              <a:t>TGaz</a:t>
            </a:r>
            <a:r>
              <a:rPr lang="en-US" b="0" dirty="0"/>
              <a:t> vice chair.</a:t>
            </a:r>
          </a:p>
          <a:p>
            <a:endParaRPr lang="en-US" dirty="0"/>
          </a:p>
          <a:p>
            <a:r>
              <a:rPr lang="en-US" dirty="0"/>
              <a:t>Moved: </a:t>
            </a:r>
            <a:r>
              <a:rPr lang="en-US" b="0" dirty="0"/>
              <a:t>Roy Want</a:t>
            </a:r>
          </a:p>
          <a:p>
            <a:r>
              <a:rPr lang="en-US" dirty="0"/>
              <a:t>Second: </a:t>
            </a:r>
            <a:r>
              <a:rPr lang="en-US" b="0" dirty="0"/>
              <a:t>Jon Rosdahl </a:t>
            </a:r>
          </a:p>
          <a:p>
            <a:endParaRPr lang="en-US" b="0" dirty="0"/>
          </a:p>
          <a:p>
            <a:r>
              <a:rPr lang="en-US" dirty="0"/>
              <a:t>Results (Y/N/A)</a:t>
            </a:r>
            <a:r>
              <a:rPr lang="en-US" b="0" dirty="0"/>
              <a:t>: unanimous approval. </a:t>
            </a:r>
            <a:endParaRPr lang="en-US" dirty="0"/>
          </a:p>
        </p:txBody>
      </p:sp>
      <p:sp>
        <p:nvSpPr>
          <p:cNvPr id="4" name="Slide Number Placeholder 3">
            <a:extLst>
              <a:ext uri="{FF2B5EF4-FFF2-40B4-BE49-F238E27FC236}">
                <a16:creationId xmlns:a16="http://schemas.microsoft.com/office/drawing/2014/main" id="{0690C631-5A5F-4631-9970-BE9D5913A09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8433BA-526D-4CAA-BDBF-F11E0035C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3240A0-F837-4758-B5C4-C0A36287C43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96520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11-20-1020</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(202009-10)</a:t>
            </a:r>
            <a:r>
              <a:rPr lang="en-US" sz="2000" dirty="0"/>
              <a:t>:</a:t>
            </a:r>
          </a:p>
          <a:p>
            <a:pPr marL="0" indent="0"/>
            <a:r>
              <a:rPr lang="en-US" sz="2000" b="0" dirty="0"/>
              <a:t>Move to adopt the resolutions depicted by document 11-20-1020r8 for CIDs 3103, 3020, 3830, 3336, 3045, 3143, 3857 and 3337, instruct the technical editor to incorporate it in the P802.11az draft and grant the editor editorial license. </a:t>
            </a:r>
          </a:p>
          <a:p>
            <a:endParaRPr lang="en-US" sz="2000" b="0" dirty="0"/>
          </a:p>
          <a:p>
            <a:r>
              <a:rPr lang="en-US" sz="2000" b="0" dirty="0"/>
              <a:t>Moved: Erik Lindskog </a:t>
            </a:r>
          </a:p>
          <a:p>
            <a:r>
              <a:rPr lang="en-US" sz="2000" b="0" dirty="0"/>
              <a:t>Second: Qi Wang </a:t>
            </a:r>
          </a:p>
          <a:p>
            <a:r>
              <a:rPr lang="en-US" sz="2000" b="0" dirty="0"/>
              <a:t>Results (Y/N/A): unanimous consent </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672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7838854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Reminder on D2.3 – incorporation of accepted resolutions. (3min) – Roy</a:t>
            </a:r>
          </a:p>
          <a:p>
            <a:pPr algn="just">
              <a:spcBef>
                <a:spcPct val="20000"/>
              </a:spcBef>
              <a:buFontTx/>
              <a:buChar char="•"/>
            </a:pPr>
            <a:r>
              <a:rPr lang="en-US" sz="1600" b="0" dirty="0"/>
              <a:t>Review progress made during the week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5min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Set targets towards next meeting – 5min</a:t>
            </a:r>
          </a:p>
          <a:p>
            <a:pPr algn="just">
              <a:spcBef>
                <a:spcPct val="20000"/>
              </a:spcBef>
              <a:buFontTx/>
              <a:buChar char="•"/>
            </a:pPr>
            <a:r>
              <a:rPr lang="en-US" altLang="en-US" sz="1600" b="0" dirty="0"/>
              <a:t>Motion of 11-20-1437r4 (completion of motion) – 5min</a:t>
            </a:r>
          </a:p>
          <a:p>
            <a:pPr algn="just">
              <a:spcBef>
                <a:spcPct val="20000"/>
              </a:spcBef>
              <a:buFontTx/>
              <a:buChar char="•"/>
            </a:pPr>
            <a:r>
              <a:rPr lang="en-US" altLang="en-US" sz="1600" b="0" dirty="0"/>
              <a:t>Review submissions – as time permits (&lt;1hr)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this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19271406"/>
              </p:ext>
            </p:extLst>
          </p:nvPr>
        </p:nvGraphicFramePr>
        <p:xfrm>
          <a:off x="479376" y="1260086"/>
          <a:ext cx="11305256" cy="362697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6070165">
                  <a:extLst>
                    <a:ext uri="{9D8B030D-6E8A-4147-A177-3AD203B41FA5}">
                      <a16:colId xmlns:a16="http://schemas.microsoft.com/office/drawing/2014/main" val="20002"/>
                    </a:ext>
                  </a:extLst>
                </a:gridCol>
                <a:gridCol w="189193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motion – 5min</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 – 15min</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 – 15min</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 – moved to telecon</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 – 15min (moved to telecon)</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 –</a:t>
                      </a:r>
                      <a:r>
                        <a:rPr lang="en-US" sz="1400" b="1" dirty="0"/>
                        <a:t> as time permits</a:t>
                      </a:r>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335657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Achievement this week and 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~30 comments reviewed and ready for motion, 48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~270 out of 460 technical comments with ~190 remaining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520 out of 540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current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61" name="Oval Callout 60"/>
          <p:cNvSpPr/>
          <p:nvPr/>
        </p:nvSpPr>
        <p:spPr bwMode="auto">
          <a:xfrm>
            <a:off x="4439816" y="3784355"/>
            <a:ext cx="477213" cy="284087"/>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94" name="Oval Callout 93"/>
          <p:cNvSpPr/>
          <p:nvPr/>
        </p:nvSpPr>
        <p:spPr bwMode="auto">
          <a:xfrm>
            <a:off x="6559500" y="3763292"/>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62" name="Oval Callout 61"/>
          <p:cNvSpPr/>
          <p:nvPr/>
        </p:nvSpPr>
        <p:spPr bwMode="auto">
          <a:xfrm>
            <a:off x="5646545" y="3763293"/>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
        <p:nvSpPr>
          <p:cNvPr id="103" name="Oval Callout 93">
            <a:extLst>
              <a:ext uri="{FF2B5EF4-FFF2-40B4-BE49-F238E27FC236}">
                <a16:creationId xmlns:a16="http://schemas.microsoft.com/office/drawing/2014/main" id="{2852B466-DA01-438F-A4E1-5DDAD5E27370}"/>
              </a:ext>
            </a:extLst>
          </p:cNvPr>
          <p:cNvSpPr/>
          <p:nvPr/>
        </p:nvSpPr>
        <p:spPr bwMode="auto">
          <a:xfrm>
            <a:off x="7540621" y="3763291"/>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04" name="Straight Connector 103">
            <a:extLst>
              <a:ext uri="{FF2B5EF4-FFF2-40B4-BE49-F238E27FC236}">
                <a16:creationId xmlns:a16="http://schemas.microsoft.com/office/drawing/2014/main" id="{0ECB9879-3C25-4C2C-A1A1-4EB88534B463}"/>
              </a:ext>
            </a:extLst>
          </p:cNvPr>
          <p:cNvCxnSpPr/>
          <p:nvPr/>
        </p:nvCxnSpPr>
        <p:spPr bwMode="auto">
          <a:xfrm>
            <a:off x="8580296" y="3384647"/>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Oval Callout 93">
            <a:extLst>
              <a:ext uri="{FF2B5EF4-FFF2-40B4-BE49-F238E27FC236}">
                <a16:creationId xmlns:a16="http://schemas.microsoft.com/office/drawing/2014/main" id="{2C5F41AE-3424-4B8D-B827-16FD57F168EF}"/>
              </a:ext>
            </a:extLst>
          </p:cNvPr>
          <p:cNvSpPr/>
          <p:nvPr/>
        </p:nvSpPr>
        <p:spPr bwMode="auto">
          <a:xfrm>
            <a:off x="9249000" y="3788621"/>
            <a:ext cx="1006530" cy="487541"/>
          </a:xfrm>
          <a:prstGeom prst="wedgeEllipseCallout">
            <a:avLst>
              <a:gd name="adj1" fmla="val -39809"/>
              <a:gd name="adj2" fmla="val -132565"/>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963305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proposed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15000">
                <a:srgbClr val="FFFF00"/>
              </a:gs>
              <a:gs pos="32000">
                <a:srgbClr val="FFFF00"/>
              </a:gs>
              <a:gs pos="41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97208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202009-11</a:t>
            </a:r>
          </a:p>
          <a:p>
            <a:pPr marL="0" indent="0"/>
            <a:r>
              <a:rPr lang="en-US" b="0" dirty="0"/>
              <a:t>We commit to the </a:t>
            </a:r>
            <a:r>
              <a:rPr lang="en-US" b="0" dirty="0" err="1"/>
              <a:t>TGaz</a:t>
            </a:r>
            <a:r>
              <a:rPr lang="en-US" b="0" dirty="0"/>
              <a:t> proposed timeline as depicted in the previous slide 39 of submission 11-20-1370r7?</a:t>
            </a:r>
          </a:p>
          <a:p>
            <a:pPr marL="0" indent="0"/>
            <a:endParaRPr lang="en-US" b="0" dirty="0"/>
          </a:p>
          <a:p>
            <a:pPr marL="0" indent="0"/>
            <a:r>
              <a:rPr lang="en-US" b="0" dirty="0"/>
              <a:t>Moved: Qinghua Li </a:t>
            </a:r>
          </a:p>
          <a:p>
            <a:pPr marL="0" indent="0"/>
            <a:r>
              <a:rPr lang="en-US" b="0" dirty="0"/>
              <a:t>Second: Roy Want </a:t>
            </a:r>
          </a:p>
          <a:p>
            <a:pPr marL="0" indent="0"/>
            <a:r>
              <a:rPr lang="en-US" b="0" dirty="0"/>
              <a:t>Results (Y/N/A): unanimous approval.</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0160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pPr>
              <a:buFont typeface="Arial" panose="020B0604020202020204" pitchFamily="34" charset="0"/>
              <a:buChar char="•"/>
            </a:pPr>
            <a:r>
              <a:rPr lang="en-US" b="0" dirty="0"/>
              <a:t>Complete LB 249 comment resolution</a:t>
            </a:r>
          </a:p>
          <a:p>
            <a:pPr>
              <a:buFont typeface="Arial" panose="020B0604020202020204" pitchFamily="34" charset="0"/>
              <a:buChar char="•"/>
            </a:pPr>
            <a:r>
              <a:rPr lang="en-US" b="0" dirty="0"/>
              <a:t>D3.0 recirculation ballot out of the Nov. meeting.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58238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0"/>
            <a:ext cx="11014247" cy="4457127"/>
          </a:xfrm>
        </p:spPr>
        <p:txBody>
          <a:bodyPr/>
          <a:lstStyle/>
          <a:p>
            <a:pPr>
              <a:buFont typeface="Arial" panose="020B0604020202020204" pitchFamily="34" charset="0"/>
              <a:buChar char="•"/>
            </a:pPr>
            <a:r>
              <a:rPr lang="en-US" altLang="en-US" sz="1600" b="0" dirty="0"/>
              <a:t>Sep. 23  		(Wed.), 	13:00 ET – 14:30 ET</a:t>
            </a:r>
          </a:p>
          <a:p>
            <a:pPr>
              <a:buFont typeface="Arial" panose="020B0604020202020204" pitchFamily="34" charset="0"/>
              <a:buChar char="•"/>
            </a:pPr>
            <a:r>
              <a:rPr lang="en-US" altLang="en-US" sz="1600" b="0" dirty="0"/>
              <a:t>Sep. 24 		(Thu.),  	10:00 ET – 12:00 ET extended (joint </a:t>
            </a:r>
            <a:r>
              <a:rPr lang="en-US" altLang="en-US" sz="1600" b="0" dirty="0" err="1"/>
              <a:t>TGaz</a:t>
            </a:r>
            <a:r>
              <a:rPr lang="en-US" altLang="en-US" sz="1600" b="0" dirty="0"/>
              <a:t> plenary/technical)</a:t>
            </a:r>
          </a:p>
          <a:p>
            <a:pPr>
              <a:buFont typeface="Arial" panose="020B0604020202020204" pitchFamily="34" charset="0"/>
              <a:buChar char="•"/>
            </a:pPr>
            <a:r>
              <a:rPr lang="en-US" altLang="en-US" sz="1600" b="0" dirty="0"/>
              <a:t>Sep. 29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Sep. 30 		(Wed.), 	13:00 ET – 15:00 ET</a:t>
            </a:r>
            <a:r>
              <a:rPr lang="en-US" altLang="en-US" sz="1600" b="0" baseline="30000" dirty="0"/>
              <a:t> + </a:t>
            </a:r>
            <a:r>
              <a:rPr lang="en-US" altLang="en-US" sz="1600" b="0" dirty="0"/>
              <a:t>	</a:t>
            </a:r>
            <a:endParaRPr lang="en-US" altLang="en-US" sz="1600" b="0" baseline="30000" dirty="0"/>
          </a:p>
          <a:p>
            <a:pPr>
              <a:buFont typeface="Arial" panose="020B0604020202020204" pitchFamily="34" charset="0"/>
              <a:buChar char="•"/>
            </a:pPr>
            <a:r>
              <a:rPr lang="en-US" altLang="en-US" sz="1600" b="0" dirty="0"/>
              <a:t>Oct. 1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6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7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8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13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14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15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20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21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28 		(Thu.),  	10:00 ET – 12:00 ET extended (joint </a:t>
            </a:r>
            <a:r>
              <a:rPr lang="en-US" altLang="en-US" sz="1600" b="0" dirty="0" err="1"/>
              <a:t>TGaz</a:t>
            </a:r>
            <a:r>
              <a:rPr lang="en-US" altLang="en-US" sz="1600" b="0" dirty="0"/>
              <a:t> plenary/technical)</a:t>
            </a:r>
            <a:r>
              <a:rPr lang="en-US" altLang="en-US" sz="1600" b="0" baseline="30000" dirty="0"/>
              <a:t> +</a:t>
            </a:r>
            <a:endParaRPr lang="en-US" altLang="en-US" sz="1600" b="0" dirty="0"/>
          </a:p>
          <a:p>
            <a:pPr marL="0" indent="0"/>
            <a:endParaRPr lang="en-US" altLang="en-US" sz="1600" b="0" baseline="30000" dirty="0"/>
          </a:p>
          <a:p>
            <a:pPr marL="0" indent="0"/>
            <a:r>
              <a:rPr lang="en-US" altLang="en-US" sz="1600" b="0" baseline="30000" dirty="0"/>
              <a:t>+ </a:t>
            </a:r>
            <a:r>
              <a:rPr lang="en-US" altLang="en-US" sz="1600" b="0" dirty="0"/>
              <a:t>- newly announced, telecons will be 2hr long.</a:t>
            </a:r>
          </a:p>
          <a:p>
            <a:pPr marL="0" indent="0"/>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597897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Review 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bl>
          </a:graphicData>
        </a:graphic>
      </p:graphicFrame>
    </p:spTree>
    <p:extLst>
      <p:ext uri="{BB962C8B-B14F-4D97-AF65-F5344CB8AC3E}">
        <p14:creationId xmlns:p14="http://schemas.microsoft.com/office/powerpoint/2010/main" val="34459385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11-20-1487</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(202009-12)</a:t>
            </a:r>
            <a:r>
              <a:rPr lang="en-US" sz="2000" dirty="0"/>
              <a:t>:</a:t>
            </a:r>
          </a:p>
          <a:p>
            <a:pPr marL="0" indent="0"/>
            <a:r>
              <a:rPr lang="en-US" sz="2000" b="0" dirty="0"/>
              <a:t>Move to adopt the resolutions depicted by document 11-20-1487r4 for CIDs 3858, 3307, 3052, 3053, 3874, 3558, 3554, 3555, 3556, 3655, 3654, 3659, 3800, 3801, 3808, 3165, 3166, 3890, 3891, 3308, 3309, 3547, 3548, 3789, 3790 and 3791 (26 in total), instruct the technical editor to incorporate it in the P802.11az draft and grant the editor editorial license. </a:t>
            </a:r>
          </a:p>
          <a:p>
            <a:endParaRPr lang="en-US" sz="2000" b="0" dirty="0"/>
          </a:p>
          <a:p>
            <a:r>
              <a:rPr lang="en-US" sz="2000" b="0" dirty="0"/>
              <a:t>Moved: Erik Lindskog</a:t>
            </a:r>
          </a:p>
          <a:p>
            <a:r>
              <a:rPr lang="en-US" sz="2000" b="0" dirty="0"/>
              <a:t>Second: Qinghua Li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272261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84959-8CDE-4D3C-934F-0B9D1B96E828}"/>
              </a:ext>
            </a:extLst>
          </p:cNvPr>
          <p:cNvSpPr>
            <a:spLocks noGrp="1"/>
          </p:cNvSpPr>
          <p:nvPr>
            <p:ph type="title"/>
          </p:nvPr>
        </p:nvSpPr>
        <p:spPr/>
        <p:txBody>
          <a:bodyPr/>
          <a:lstStyle/>
          <a:p>
            <a:r>
              <a:rPr lang="en-US" dirty="0"/>
              <a:t>Submission 11-20-1308</a:t>
            </a:r>
          </a:p>
        </p:txBody>
      </p:sp>
      <p:sp>
        <p:nvSpPr>
          <p:cNvPr id="3" name="Content Placeholder 2">
            <a:extLst>
              <a:ext uri="{FF2B5EF4-FFF2-40B4-BE49-F238E27FC236}">
                <a16:creationId xmlns:a16="http://schemas.microsoft.com/office/drawing/2014/main" id="{5A3EC1A0-68E4-4AB0-9E4F-BA26712F34FA}"/>
              </a:ext>
            </a:extLst>
          </p:cNvPr>
          <p:cNvSpPr>
            <a:spLocks noGrp="1"/>
          </p:cNvSpPr>
          <p:nvPr>
            <p:ph idx="1"/>
          </p:nvPr>
        </p:nvSpPr>
        <p:spPr/>
        <p:txBody>
          <a:bodyPr/>
          <a:lstStyle/>
          <a:p>
            <a:r>
              <a:rPr lang="en-US" sz="2000" dirty="0"/>
              <a:t>Motion </a:t>
            </a:r>
            <a:r>
              <a:rPr lang="en-US" sz="2000" b="0" dirty="0"/>
              <a:t>(202009-13):</a:t>
            </a:r>
          </a:p>
          <a:p>
            <a:r>
              <a:rPr lang="en-US" sz="2000" b="0" dirty="0"/>
              <a:t>Move to adopt the text changes as depicted in document 11-20-1308r0 instruct the technical editor to incorporate it in the P802.11az draft and grant the editor editorial license. </a:t>
            </a:r>
          </a:p>
          <a:p>
            <a:endParaRPr lang="en-US" sz="2000" b="0" dirty="0"/>
          </a:p>
          <a:p>
            <a:r>
              <a:rPr lang="en-US" sz="2000" b="0" dirty="0"/>
              <a:t>Moved: Qinghua Li </a:t>
            </a:r>
          </a:p>
          <a:p>
            <a:r>
              <a:rPr lang="en-US" sz="2000" b="0" dirty="0"/>
              <a:t>Second: Nehru Bhandaru </a:t>
            </a:r>
          </a:p>
          <a:p>
            <a:r>
              <a:rPr lang="en-US" sz="2000" b="0" dirty="0"/>
              <a:t>Results: unanimous approval</a:t>
            </a:r>
          </a:p>
        </p:txBody>
      </p:sp>
      <p:sp>
        <p:nvSpPr>
          <p:cNvPr id="4" name="Slide Number Placeholder 3">
            <a:extLst>
              <a:ext uri="{FF2B5EF4-FFF2-40B4-BE49-F238E27FC236}">
                <a16:creationId xmlns:a16="http://schemas.microsoft.com/office/drawing/2014/main" id="{A3A75F8E-EA07-4FA6-AFB1-D489794714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3ADDD45-AB9A-4930-89A8-1D7036157BF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CE572C-99E0-4971-B690-708326BD8DB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283755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11-20-1209</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(202009-14)</a:t>
            </a:r>
            <a:r>
              <a:rPr lang="en-US" sz="2000" dirty="0"/>
              <a:t>:</a:t>
            </a:r>
          </a:p>
          <a:p>
            <a:pPr marL="0" indent="0"/>
            <a:r>
              <a:rPr lang="en-US" sz="2000" b="0" dirty="0"/>
              <a:t>Move to adopt the resolutions depicted by document 11-20-1209r3 for CIDs 3266 and 3895 (total of 2), instruct the technical editor to incorporate it in the P802.11az draft and grant the editor editorial license. </a:t>
            </a:r>
          </a:p>
          <a:p>
            <a:endParaRPr lang="en-US" sz="2000" b="0" dirty="0"/>
          </a:p>
          <a:p>
            <a:r>
              <a:rPr lang="en-US" sz="2000" b="0" dirty="0"/>
              <a:t>Moved: Qinghua Li</a:t>
            </a:r>
          </a:p>
          <a:p>
            <a:r>
              <a:rPr lang="en-US" sz="2000" b="0" dirty="0"/>
              <a:t>Second: Ali Raissinia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724548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11-20-1394</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(202009-15)</a:t>
            </a:r>
            <a:r>
              <a:rPr lang="en-US" sz="2000" dirty="0"/>
              <a:t>:</a:t>
            </a:r>
          </a:p>
          <a:p>
            <a:pPr marL="0" indent="0"/>
            <a:r>
              <a:rPr lang="en-US" sz="2000" b="0" dirty="0"/>
              <a:t>Move to adopt the resolutions depicted by document 11-20-1394r1 for CIDs 3127, 3299, 3814, 3816, 3116, 3543, 3544, 3537 (total of 8), instruct the technical editor to incorporate it in the P802.11az draft and grant the editor editorial license. </a:t>
            </a:r>
          </a:p>
          <a:p>
            <a:endParaRPr lang="en-US" sz="2000" b="0" dirty="0"/>
          </a:p>
          <a:p>
            <a:r>
              <a:rPr lang="en-US" sz="2000" b="0" dirty="0"/>
              <a:t>Moved: Assaf Kasher</a:t>
            </a:r>
          </a:p>
          <a:p>
            <a:r>
              <a:rPr lang="en-US" sz="2000" b="0" dirty="0"/>
              <a:t>Second: Qinghua Li</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95512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831449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4B7D-AB1D-4CF7-BF29-9A2C72DEF9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7F96B-29EC-4443-8C2A-B8C9205318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0D664C-BBA1-408E-926A-FA665FE1209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FDA38D6-FEA6-407F-B8B5-0D79F21FDE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9F32B0-FFC1-41E5-86E3-1670D1141B9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456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a:t>Progress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599383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59618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61036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23</a:t>
            </a:r>
            <a:r>
              <a:rPr lang="en-US" altLang="en-US" baseline="30000" dirty="0">
                <a:solidFill>
                  <a:schemeClr val="tx2"/>
                </a:solidFill>
              </a:rPr>
              <a:t>rd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11-20-1392 CR for 11.22.6.3.3 (Dibakar Das)  (1hr)</a:t>
            </a:r>
          </a:p>
          <a:p>
            <a:pPr lvl="1" algn="just">
              <a:spcBef>
                <a:spcPct val="20000"/>
              </a:spcBef>
              <a:buFontTx/>
              <a:buChar char="•"/>
            </a:pPr>
            <a:r>
              <a:rPr lang="en-US" sz="1400" dirty="0"/>
              <a:t>11-20-1393 </a:t>
            </a:r>
            <a:r>
              <a:rPr lang="en-US" sz="1400" dirty="0" err="1"/>
              <a:t>Misc</a:t>
            </a:r>
            <a:r>
              <a:rPr lang="en-US" sz="1400" dirty="0"/>
              <a:t> CR for Clause 9  (Dibakar Das)  (15minutes)</a:t>
            </a:r>
          </a:p>
          <a:p>
            <a:pPr lvl="1" algn="just">
              <a:spcBef>
                <a:spcPct val="20000"/>
              </a:spcBef>
              <a:buFontTx/>
              <a:buChar char="•"/>
            </a:pPr>
            <a:r>
              <a:rPr lang="en-US" altLang="en-US" sz="1400" b="0" dirty="0"/>
              <a:t>11-20-1502 </a:t>
            </a:r>
            <a:r>
              <a:rPr lang="en-US" sz="1400" dirty="0"/>
              <a:t>Some LB 249 Passive TB Ranging CR – Part III </a:t>
            </a:r>
          </a:p>
          <a:p>
            <a:pPr lvl="1" algn="just">
              <a:spcBef>
                <a:spcPct val="20000"/>
              </a:spcBef>
              <a:buFontTx/>
              <a:buChar char="•"/>
            </a:pPr>
            <a:endParaRPr lang="en-US" alt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76740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72892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13D0-2F87-4DFF-873C-FBE2DA57B18A}"/>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233B3602-80AF-46AE-8A96-16BF45BFCD68}"/>
              </a:ext>
            </a:extLst>
          </p:cNvPr>
          <p:cNvSpPr>
            <a:spLocks noGrp="1"/>
          </p:cNvSpPr>
          <p:nvPr>
            <p:ph idx="1"/>
          </p:nvPr>
        </p:nvSpPr>
        <p:spPr/>
        <p:txBody>
          <a:bodyPr/>
          <a:lstStyle/>
          <a:p>
            <a:r>
              <a:rPr lang="en-US" dirty="0"/>
              <a:t>Which resolution do you prefer for CID 3599</a:t>
            </a:r>
          </a:p>
          <a:p>
            <a:pPr>
              <a:buFont typeface="Arial" panose="020B0604020202020204" pitchFamily="34" charset="0"/>
              <a:buChar char="•"/>
            </a:pPr>
            <a:r>
              <a:rPr lang="en-US" dirty="0"/>
              <a:t>Accept </a:t>
            </a:r>
          </a:p>
          <a:p>
            <a:pPr>
              <a:buFont typeface="Arial" panose="020B0604020202020204" pitchFamily="34" charset="0"/>
              <a:buChar char="•"/>
            </a:pPr>
            <a:r>
              <a:rPr lang="en-US" dirty="0"/>
              <a:t>Reject</a:t>
            </a:r>
          </a:p>
          <a:p>
            <a:pPr>
              <a:buFont typeface="Arial" panose="020B0604020202020204" pitchFamily="34" charset="0"/>
              <a:buChar char="•"/>
            </a:pPr>
            <a:r>
              <a:rPr lang="en-US" dirty="0"/>
              <a:t>Revise – with </a:t>
            </a:r>
            <a:r>
              <a:rPr lang="en-US" dirty="0" err="1"/>
              <a:t>Dibakar’s</a:t>
            </a:r>
            <a:r>
              <a:rPr lang="en-US" dirty="0"/>
              <a:t> changes in 11-20-1392</a:t>
            </a:r>
          </a:p>
          <a:p>
            <a:pPr>
              <a:buFont typeface="Arial" panose="020B0604020202020204" pitchFamily="34" charset="0"/>
              <a:buChar char="•"/>
            </a:pPr>
            <a:r>
              <a:rPr lang="en-US" dirty="0"/>
              <a:t>Revise – with changing “may” to “might”</a:t>
            </a:r>
          </a:p>
          <a:p>
            <a:pPr>
              <a:buFont typeface="Arial" panose="020B0604020202020204" pitchFamily="34" charset="0"/>
              <a:buChar char="•"/>
            </a:pPr>
            <a:r>
              <a:rPr lang="en-US" dirty="0"/>
              <a:t>Results: (2/1/1/9)</a:t>
            </a:r>
          </a:p>
        </p:txBody>
      </p:sp>
      <p:sp>
        <p:nvSpPr>
          <p:cNvPr id="4" name="Slide Number Placeholder 3">
            <a:extLst>
              <a:ext uri="{FF2B5EF4-FFF2-40B4-BE49-F238E27FC236}">
                <a16:creationId xmlns:a16="http://schemas.microsoft.com/office/drawing/2014/main" id="{9A96C2E6-0954-41FA-B0E0-12542A409B3B}"/>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D93D4DC-3AED-4310-936C-730602E3B2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4503938-9BDF-4E09-BF11-03A6B54490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851143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7DB4794-2B53-4889-BF2B-4BF13F6667F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28417027"/>
              </p:ext>
            </p:extLst>
          </p:nvPr>
        </p:nvGraphicFramePr>
        <p:xfrm>
          <a:off x="493114" y="2347016"/>
          <a:ext cx="11305256" cy="246875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589099509"/>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bl>
          </a:graphicData>
        </a:graphic>
      </p:graphicFrame>
    </p:spTree>
    <p:extLst>
      <p:ext uri="{BB962C8B-B14F-4D97-AF65-F5344CB8AC3E}">
        <p14:creationId xmlns:p14="http://schemas.microsoft.com/office/powerpoint/2010/main" val="16897602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24 		(Thu.),  	10:00 ET – 12:00 ET extended (joint </a:t>
            </a:r>
            <a:r>
              <a:rPr lang="en-US" altLang="en-US" sz="1600" b="0" kern="0" dirty="0" err="1"/>
              <a:t>TGaz</a:t>
            </a:r>
            <a:r>
              <a:rPr lang="en-US" altLang="en-US" sz="1600" b="0" kern="0" dirty="0"/>
              <a:t> plenary/technical)</a:t>
            </a:r>
          </a:p>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2578217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548068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83431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nn-NO" altLang="en-US" sz="1400" dirty="0"/>
              <a:t>11-20-1392 CR for 11.22.6.3.3 (Dibakar Das) </a:t>
            </a:r>
            <a:r>
              <a:rPr lang="en-US" sz="1400" dirty="0"/>
              <a:t>- for completion</a:t>
            </a:r>
            <a:endParaRPr lang="en-US" altLang="en-US" sz="1400" dirty="0"/>
          </a:p>
          <a:p>
            <a:pPr lvl="1" algn="just">
              <a:spcBef>
                <a:spcPct val="20000"/>
              </a:spcBef>
              <a:buFontTx/>
              <a:buChar char="•"/>
            </a:pPr>
            <a:r>
              <a:rPr lang="en-US" sz="1400" dirty="0"/>
              <a:t>11-20-1393 </a:t>
            </a:r>
            <a:r>
              <a:rPr lang="en-US" sz="1400" dirty="0" err="1"/>
              <a:t>Misc</a:t>
            </a:r>
            <a:r>
              <a:rPr lang="en-US" sz="1400" dirty="0"/>
              <a:t> CR for Clause 9  (Dibakar Das)</a:t>
            </a:r>
          </a:p>
          <a:p>
            <a:pPr lvl="1" algn="just">
              <a:spcBef>
                <a:spcPct val="20000"/>
              </a:spcBef>
              <a:buFontTx/>
              <a:buChar char="•"/>
            </a:pPr>
            <a:r>
              <a:rPr lang="en-US" sz="1400" dirty="0"/>
              <a:t>11-20-1502 Some LB 249 Passive TB Ranging CR – Part III (Erik Lindskog)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398611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11-20-1392r1.</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41050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3896, 3999 as</a:t>
            </a:r>
            <a:r>
              <a:rPr lang="en-GB" b="0" dirty="0"/>
              <a:t> </a:t>
            </a:r>
            <a:r>
              <a:rPr lang="en-US" b="0" dirty="0"/>
              <a:t>depicted in document 11-20-1393r1.</a:t>
            </a:r>
          </a:p>
          <a:p>
            <a:endParaRPr lang="en-US" b="0" dirty="0"/>
          </a:p>
          <a:p>
            <a:r>
              <a:rPr lang="en-US" b="0" dirty="0"/>
              <a:t>Results (Y/N/A): (7/0/1)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142286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368788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3785611777"/>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9447197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67633686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38994982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27357199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535628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507245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11-20-1410 80 Editorial CIDs (15 min)</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600" b="0" dirty="0"/>
          </a:p>
          <a:p>
            <a:pPr lvl="1" algn="just">
              <a:spcBef>
                <a:spcPct val="20000"/>
              </a:spcBef>
              <a:buFontTx/>
              <a:buChar char="•"/>
            </a:pPr>
            <a:r>
              <a:rPr lang="en-US" sz="1400" dirty="0"/>
              <a:t>11-20-1245 Tx Power control for Non-TB Ranging (Christian Berger) (20min) </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11-20-1410 Editorial CIDs</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editorial CID resolutions as depicted in document 11-20-1410r0.</a:t>
            </a:r>
          </a:p>
          <a:p>
            <a:endParaRPr lang="en-US" dirty="0"/>
          </a:p>
          <a:p>
            <a:r>
              <a:rPr lang="en-US" dirty="0"/>
              <a:t>Results (Y/N/A): 10/0/1 </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54331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11-20-1245 Tx Power control for Non-TB Ranging </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resolution of CID 3883 as depicted in document 11-20-1245r3.</a:t>
            </a:r>
          </a:p>
          <a:p>
            <a:endParaRPr lang="en-US" dirty="0"/>
          </a:p>
          <a:p>
            <a:r>
              <a:rPr lang="en-US" dirty="0"/>
              <a:t>Results (Y/N/A): 14/6/5</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48985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714700267"/>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30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Clarify on previous SP from Sep. 24</a:t>
            </a:r>
            <a:r>
              <a:rPr lang="en-US" altLang="en-US" sz="1600" b="0" baseline="30000" dirty="0"/>
              <a:t>th</a:t>
            </a:r>
            <a:r>
              <a:rPr lang="en-US" altLang="en-US" sz="1600" b="0" dirty="0"/>
              <a:t> – 7min (Roy Want)</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11-20-1502 Some LB 249 Passive TB Ranging CR – Part III (Erik Lindskog) – 1hr</a:t>
            </a:r>
          </a:p>
          <a:p>
            <a:pPr lvl="1" algn="just">
              <a:spcBef>
                <a:spcPct val="20000"/>
              </a:spcBef>
              <a:buFontTx/>
              <a:buChar char="•"/>
            </a:pPr>
            <a:r>
              <a:rPr lang="en-US" sz="1400" b="0" dirty="0"/>
              <a:t>11-20-1501 </a:t>
            </a:r>
            <a:r>
              <a:rPr lang="en-US" sz="1400" dirty="0"/>
              <a:t>LMR Time Stamps (Erik Lindskog) – 30min </a:t>
            </a:r>
          </a:p>
          <a:p>
            <a:pPr lvl="1" algn="just">
              <a:spcBef>
                <a:spcPct val="20000"/>
              </a:spcBef>
              <a:buFontTx/>
              <a:buChar char="•"/>
            </a:pPr>
            <a:r>
              <a:rPr lang="en-US" sz="1400" b="0" dirty="0"/>
              <a:t>11-20-1553 LB 249 some DMG CIDs part 1 (Assaf Kasher)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485873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11-20-1392r2.</a:t>
            </a:r>
          </a:p>
          <a:p>
            <a:endParaRPr lang="en-US" b="0" dirty="0"/>
          </a:p>
          <a:p>
            <a:r>
              <a:rPr lang="en-US" b="0" dirty="0"/>
              <a:t>Results (Y/N/A): 10/0/1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37963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11-20-1502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3052, 3053, 3874, 3557, 3656, 3804, 3301, 3152, 3841, 3310 as</a:t>
            </a:r>
            <a:r>
              <a:rPr lang="en-GB" b="0" dirty="0"/>
              <a:t> </a:t>
            </a:r>
            <a:r>
              <a:rPr lang="en-US" b="0" dirty="0"/>
              <a:t>depicted in document 11-20-1502r3</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873054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323749012"/>
              </p:ext>
            </p:extLst>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994471977"/>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1890855876"/>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2201078079"/>
                  </a:ext>
                </a:extLst>
              </a:tr>
              <a:tr h="0">
                <a:tc>
                  <a:txBody>
                    <a:bodyPr/>
                    <a:lstStyle/>
                    <a:p>
                      <a:r>
                        <a:rPr lang="en-US" sz="1400" dirty="0"/>
                        <a:t>11-20-340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a:t>
                      </a:r>
                    </a:p>
                  </a:txBody>
                  <a:tcPr marT="45712" marB="45712"/>
                </a:tc>
                <a:extLst>
                  <a:ext uri="{0D108BD9-81ED-4DB2-BD59-A6C34878D82A}">
                    <a16:rowId xmlns:a16="http://schemas.microsoft.com/office/drawing/2014/main" val="356366238"/>
                  </a:ext>
                </a:extLst>
              </a:tr>
            </a:tbl>
          </a:graphicData>
        </a:graphic>
      </p:graphicFrame>
    </p:spTree>
    <p:extLst>
      <p:ext uri="{BB962C8B-B14F-4D97-AF65-F5344CB8AC3E}">
        <p14:creationId xmlns:p14="http://schemas.microsoft.com/office/powerpoint/2010/main" val="112014112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20606-E826-422B-B337-C90E9B3D22E3}"/>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B3DFDD0E-85AE-4904-95D3-ACE32B93684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94E62A-EEC4-48DD-904D-485004544788}"/>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B76B231E-226D-4317-9558-2B887541ABB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9051CD-CB03-464F-861B-1CCE8163967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57182552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243207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9910487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597226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a:t>
            </a:r>
            <a:r>
              <a:rPr lang="en-US" altLang="en-US" baseline="30000" dirty="0">
                <a:solidFill>
                  <a:schemeClr val="tx2"/>
                </a:solidFill>
              </a:rPr>
              <a:t>st</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as needed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80471057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 – for completion </a:t>
                      </a:r>
                    </a:p>
                  </a:txBody>
                  <a:tcPr marT="45712" marB="45712"/>
                </a:tc>
                <a:extLst>
                  <a:ext uri="{0D108BD9-81ED-4DB2-BD59-A6C34878D82A}">
                    <a16:rowId xmlns:a16="http://schemas.microsoft.com/office/drawing/2014/main" val="1890855876"/>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289004699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67494321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6680968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033431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for completion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7146770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676674323"/>
              </p:ext>
            </p:extLst>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 – for completion </a:t>
                      </a:r>
                    </a:p>
                  </a:txBody>
                  <a:tcPr marT="45712" marB="45712"/>
                </a:tc>
                <a:extLst>
                  <a:ext uri="{0D108BD9-81ED-4DB2-BD59-A6C34878D82A}">
                    <a16:rowId xmlns:a16="http://schemas.microsoft.com/office/drawing/2014/main" val="1890855876"/>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75217075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97041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51741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049112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99497</TotalTime>
  <Words>9032</Words>
  <Application>Microsoft Office PowerPoint</Application>
  <PresentationFormat>Widescreen</PresentationFormat>
  <Paragraphs>1441</Paragraphs>
  <Slides>101</Slides>
  <Notes>21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101</vt:i4>
      </vt:variant>
    </vt:vector>
  </HeadingPairs>
  <TitlesOfParts>
    <vt:vector size="109" baseType="lpstr">
      <vt:lpstr>Arial</vt:lpstr>
      <vt:lpstr>Calibri</vt:lpstr>
      <vt:lpstr>Monotype Sorts</vt:lpstr>
      <vt:lpstr>Montserrat</vt:lpstr>
      <vt:lpstr>Times</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vt:lpstr>
      <vt:lpstr>Submission List for the week</vt:lpstr>
      <vt:lpstr>IEEE Electronic Meeting Week - Sep. 15th</vt:lpstr>
      <vt:lpstr>Submission List for the Tue. meeting</vt:lpstr>
      <vt:lpstr>Submissions Awaiting Motions</vt:lpstr>
      <vt:lpstr>Vice Chair Affirmation</vt:lpstr>
      <vt:lpstr>Review Submissions</vt:lpstr>
      <vt:lpstr>Submission 11-20-1020</vt:lpstr>
      <vt:lpstr>PowerPoint Presentation</vt:lpstr>
      <vt:lpstr>IEEE Electronic Meeting Week - Sep. 16th</vt:lpstr>
      <vt:lpstr>Submission List for the Tue. meeting</vt:lpstr>
      <vt:lpstr>Review Submissions</vt:lpstr>
      <vt:lpstr>PowerPoint Presentation</vt:lpstr>
      <vt:lpstr>IEEE Electronic Meeting slot - Sep. 17th</vt:lpstr>
      <vt:lpstr>Submission List for this meeting slot</vt:lpstr>
      <vt:lpstr>Achievement this week and Comment Resolution status</vt:lpstr>
      <vt:lpstr>Timelines - current</vt:lpstr>
      <vt:lpstr>Timelines - proposed</vt:lpstr>
      <vt:lpstr>TGaz Timeline</vt:lpstr>
      <vt:lpstr>Targets Towards Next Meeting</vt:lpstr>
      <vt:lpstr>Scheduled Telecons</vt:lpstr>
      <vt:lpstr>Review Submission Pipeline</vt:lpstr>
      <vt:lpstr>Submission 11-20-1487</vt:lpstr>
      <vt:lpstr>Submission 11-20-1308</vt:lpstr>
      <vt:lpstr>Submission 11-20-1209</vt:lpstr>
      <vt:lpstr>Submission 11-20-1394</vt:lpstr>
      <vt:lpstr>Review Submissions</vt:lpstr>
      <vt:lpstr>PowerPoint Presentation</vt:lpstr>
      <vt:lpstr>Progress Made During This Week</vt:lpstr>
      <vt:lpstr>AOB?</vt:lpstr>
      <vt:lpstr>Adjourn</vt:lpstr>
      <vt:lpstr>IEEE Electronic Meeting slot - Sep. 23rd</vt:lpstr>
      <vt:lpstr>Review Submissions</vt:lpstr>
      <vt:lpstr>Strawpoll</vt:lpstr>
      <vt:lpstr>Submission pipeline</vt:lpstr>
      <vt:lpstr>Scheduled telecon</vt:lpstr>
      <vt:lpstr>AOB?</vt:lpstr>
      <vt:lpstr>Adjourn</vt:lpstr>
      <vt:lpstr>IEEE Electronic Meeting slot - Sep. 24th </vt:lpstr>
      <vt:lpstr>Submission 11-20-1392</vt:lpstr>
      <vt:lpstr>Submission 11-20-1393</vt:lpstr>
      <vt:lpstr>Submission pipeline</vt:lpstr>
      <vt:lpstr>Scheduled telecon</vt:lpstr>
      <vt:lpstr>AOB?</vt:lpstr>
      <vt:lpstr>Adjourn</vt:lpstr>
      <vt:lpstr>IEEE Electronic Meeting slot - Sep. 29th </vt:lpstr>
      <vt:lpstr>11-20-1410 Editorial CIDs</vt:lpstr>
      <vt:lpstr>11-20-1245 Tx Power control for Non-TB Ranging </vt:lpstr>
      <vt:lpstr>Submission pipeline</vt:lpstr>
      <vt:lpstr>Scheduled telecon</vt:lpstr>
      <vt:lpstr>AOB?</vt:lpstr>
      <vt:lpstr>Adjourn</vt:lpstr>
      <vt:lpstr>IEEE Electronic Meeting slot - Sep. 30th </vt:lpstr>
      <vt:lpstr>Submission 11-20-1392</vt:lpstr>
      <vt:lpstr>Submission 11-20-1502</vt:lpstr>
      <vt:lpstr>Submission pipeline</vt:lpstr>
      <vt:lpstr>Review Submissions</vt:lpstr>
      <vt:lpstr>Scheduled telecon</vt:lpstr>
      <vt:lpstr>AOB?</vt:lpstr>
      <vt:lpstr>Adjourn</vt:lpstr>
      <vt:lpstr>IEEE Electronic Meeting slot - Oct. 1st </vt:lpstr>
      <vt:lpstr>Submission pipeline</vt:lpstr>
      <vt:lpstr>Scheduled telecon</vt:lpstr>
      <vt:lpstr>AOB?</vt:lpstr>
      <vt:lpstr>Adjourn</vt:lpstr>
      <vt:lpstr>IEEE Electronic Meeting slot - Oct. 6th </vt:lpstr>
      <vt:lpstr>Submission pipeline</vt:lpstr>
      <vt:lpstr>Scheduled telecon</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652</cp:revision>
  <cp:lastPrinted>1601-01-01T00:00:00Z</cp:lastPrinted>
  <dcterms:created xsi:type="dcterms:W3CDTF">2018-08-06T10:28:59Z</dcterms:created>
  <dcterms:modified xsi:type="dcterms:W3CDTF">2020-10-06T17:03:47Z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