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8"/>
  </p:notesMasterIdLst>
  <p:handoutMasterIdLst>
    <p:handoutMasterId r:id="rId99"/>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74" r:id="rId28"/>
    <p:sldId id="665" r:id="rId29"/>
    <p:sldId id="675" r:id="rId30"/>
    <p:sldId id="657" r:id="rId31"/>
    <p:sldId id="656" r:id="rId32"/>
    <p:sldId id="676" r:id="rId33"/>
    <p:sldId id="664" r:id="rId34"/>
    <p:sldId id="659" r:id="rId35"/>
    <p:sldId id="683" r:id="rId36"/>
    <p:sldId id="684" r:id="rId37"/>
    <p:sldId id="685" r:id="rId38"/>
    <p:sldId id="686" r:id="rId39"/>
    <p:sldId id="687" r:id="rId40"/>
    <p:sldId id="688" r:id="rId41"/>
    <p:sldId id="689" r:id="rId42"/>
    <p:sldId id="690" r:id="rId43"/>
    <p:sldId id="691" r:id="rId44"/>
    <p:sldId id="692" r:id="rId45"/>
    <p:sldId id="693" r:id="rId46"/>
    <p:sldId id="694" r:id="rId47"/>
    <p:sldId id="695" r:id="rId48"/>
    <p:sldId id="696" r:id="rId49"/>
    <p:sldId id="697" r:id="rId50"/>
    <p:sldId id="698" r:id="rId51"/>
    <p:sldId id="699" r:id="rId52"/>
    <p:sldId id="700" r:id="rId53"/>
    <p:sldId id="701" r:id="rId54"/>
    <p:sldId id="702" r:id="rId55"/>
    <p:sldId id="711" r:id="rId56"/>
    <p:sldId id="707" r:id="rId57"/>
    <p:sldId id="708" r:id="rId58"/>
    <p:sldId id="705" r:id="rId59"/>
    <p:sldId id="706" r:id="rId60"/>
    <p:sldId id="714" r:id="rId61"/>
    <p:sldId id="715" r:id="rId62"/>
    <p:sldId id="716" r:id="rId63"/>
    <p:sldId id="717" r:id="rId64"/>
    <p:sldId id="718" r:id="rId65"/>
    <p:sldId id="719" r:id="rId66"/>
    <p:sldId id="720" r:id="rId67"/>
    <p:sldId id="660" r:id="rId68"/>
    <p:sldId id="721" r:id="rId69"/>
    <p:sldId id="722" r:id="rId70"/>
    <p:sldId id="710" r:id="rId71"/>
    <p:sldId id="709" r:id="rId72"/>
    <p:sldId id="574" r:id="rId73"/>
    <p:sldId id="575" r:id="rId74"/>
    <p:sldId id="723" r:id="rId75"/>
    <p:sldId id="736" r:id="rId76"/>
    <p:sldId id="737" r:id="rId77"/>
    <p:sldId id="726" r:id="rId78"/>
    <p:sldId id="735" r:id="rId79"/>
    <p:sldId id="727" r:id="rId80"/>
    <p:sldId id="728" r:id="rId81"/>
    <p:sldId id="729" r:id="rId82"/>
    <p:sldId id="730" r:id="rId83"/>
    <p:sldId id="731" r:id="rId84"/>
    <p:sldId id="732" r:id="rId85"/>
    <p:sldId id="733" r:id="rId86"/>
    <p:sldId id="734" r:id="rId87"/>
    <p:sldId id="315" r:id="rId88"/>
    <p:sldId id="312" r:id="rId89"/>
    <p:sldId id="318" r:id="rId90"/>
    <p:sldId id="472" r:id="rId91"/>
    <p:sldId id="473" r:id="rId92"/>
    <p:sldId id="474" r:id="rId93"/>
    <p:sldId id="480" r:id="rId94"/>
    <p:sldId id="259" r:id="rId95"/>
    <p:sldId id="260" r:id="rId96"/>
    <p:sldId id="261" r:id="rId9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Sep 15 - Sep. IEEE Electronic Meeting" id="{6EF0D20E-9CD3-4981-8AC2-171F84531D0D}">
          <p14:sldIdLst>
            <p14:sldId id="658"/>
            <p14:sldId id="673"/>
            <p14:sldId id="669"/>
            <p14:sldId id="674"/>
            <p14:sldId id="665"/>
            <p14:sldId id="675"/>
            <p14:sldId id="657"/>
          </p14:sldIdLst>
        </p14:section>
        <p14:section name="Sep 16 - Sep. IEEE Electronic meeting" id="{CAF49197-A9CA-4D60-A248-EC97EE23FED7}">
          <p14:sldIdLst>
            <p14:sldId id="656"/>
            <p14:sldId id="676"/>
            <p14:sldId id="664"/>
            <p14:sldId id="659"/>
          </p14:sldIdLst>
        </p14:section>
        <p14:section name="Sep 17 - Sep. IEEE Electronic meeting" id="{9C4DD2E7-E2D1-47B3-B60E-BD99107742CF}">
          <p14:sldIdLst>
            <p14:sldId id="683"/>
            <p14:sldId id="684"/>
            <p14:sldId id="685"/>
            <p14:sldId id="686"/>
            <p14:sldId id="687"/>
            <p14:sldId id="688"/>
            <p14:sldId id="689"/>
            <p14:sldId id="690"/>
            <p14:sldId id="691"/>
            <p14:sldId id="692"/>
            <p14:sldId id="693"/>
            <p14:sldId id="694"/>
            <p14:sldId id="695"/>
            <p14:sldId id="696"/>
            <p14:sldId id="697"/>
            <p14:sldId id="698"/>
            <p14:sldId id="699"/>
            <p14:sldId id="700"/>
          </p14:sldIdLst>
        </p14:section>
        <p14:section name="Sep. 23 Telecon" id="{7AF1F337-F06E-4B31-9550-A1F5E4B757ED}">
          <p14:sldIdLst>
            <p14:sldId id="701"/>
            <p14:sldId id="702"/>
            <p14:sldId id="711"/>
            <p14:sldId id="707"/>
            <p14:sldId id="708"/>
            <p14:sldId id="705"/>
            <p14:sldId id="706"/>
          </p14:sldIdLst>
        </p14:section>
        <p14:section name="Sep. 24 Telecon" id="{AA7037D8-F02B-4077-B8D7-55614523563B}">
          <p14:sldIdLst>
            <p14:sldId id="714"/>
            <p14:sldId id="715"/>
            <p14:sldId id="716"/>
            <p14:sldId id="717"/>
            <p14:sldId id="718"/>
            <p14:sldId id="719"/>
            <p14:sldId id="720"/>
          </p14:sldIdLst>
        </p14:section>
        <p14:section name="Sep. 29 Telecon" id="{AE8B03B6-D138-480F-9811-B0683E4361EE}">
          <p14:sldIdLst>
            <p14:sldId id="660"/>
            <p14:sldId id="721"/>
            <p14:sldId id="722"/>
            <p14:sldId id="710"/>
            <p14:sldId id="709"/>
            <p14:sldId id="574"/>
            <p14:sldId id="575"/>
          </p14:sldIdLst>
        </p14:section>
        <p14:section name="Sep. 30 Telecon" id="{FEB351CB-0B34-4485-AFCF-CFE7AE8BD11B}">
          <p14:sldIdLst>
            <p14:sldId id="723"/>
            <p14:sldId id="736"/>
            <p14:sldId id="737"/>
            <p14:sldId id="726"/>
            <p14:sldId id="735"/>
            <p14:sldId id="727"/>
            <p14:sldId id="728"/>
            <p14:sldId id="729"/>
          </p14:sldIdLst>
        </p14:section>
        <p14:section name="Oct. 1st" id="{14BF7A66-231D-4543-8EF8-26EAA518279A}">
          <p14:sldIdLst>
            <p14:sldId id="730"/>
            <p14:sldId id="731"/>
            <p14:sldId id="732"/>
            <p14:sldId id="733"/>
            <p14:sldId id="734"/>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98" autoAdjust="0"/>
    <p:restoredTop sz="96807" autoAdjust="0"/>
  </p:normalViewPr>
  <p:slideViewPr>
    <p:cSldViewPr>
      <p:cViewPr>
        <p:scale>
          <a:sx n="125" d="100"/>
          <a:sy n="125" d="100"/>
        </p:scale>
        <p:origin x="348" y="9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handoutMaster" Target="handoutMasters/handout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43</a:t>
            </a:fld>
            <a:endParaRPr lang="en-US"/>
          </a:p>
        </p:txBody>
      </p:sp>
    </p:spTree>
    <p:extLst>
      <p:ext uri="{BB962C8B-B14F-4D97-AF65-F5344CB8AC3E}">
        <p14:creationId xmlns:p14="http://schemas.microsoft.com/office/powerpoint/2010/main" val="3271262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028192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58</a:t>
            </a:fld>
            <a:endParaRPr lang="en-US"/>
          </a:p>
        </p:txBody>
      </p:sp>
    </p:spTree>
    <p:extLst>
      <p:ext uri="{BB962C8B-B14F-4D97-AF65-F5344CB8AC3E}">
        <p14:creationId xmlns:p14="http://schemas.microsoft.com/office/powerpoint/2010/main" val="1291265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65</a:t>
            </a:fld>
            <a:endParaRPr lang="en-US"/>
          </a:p>
        </p:txBody>
      </p:sp>
    </p:spTree>
    <p:extLst>
      <p:ext uri="{BB962C8B-B14F-4D97-AF65-F5344CB8AC3E}">
        <p14:creationId xmlns:p14="http://schemas.microsoft.com/office/powerpoint/2010/main" val="39023410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72</a:t>
            </a:fld>
            <a:endParaRPr lang="en-US"/>
          </a:p>
        </p:txBody>
      </p:sp>
    </p:spTree>
    <p:extLst>
      <p:ext uri="{BB962C8B-B14F-4D97-AF65-F5344CB8AC3E}">
        <p14:creationId xmlns:p14="http://schemas.microsoft.com/office/powerpoint/2010/main" val="4187774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80</a:t>
            </a:fld>
            <a:endParaRPr lang="en-US"/>
          </a:p>
        </p:txBody>
      </p:sp>
    </p:spTree>
    <p:extLst>
      <p:ext uri="{BB962C8B-B14F-4D97-AF65-F5344CB8AC3E}">
        <p14:creationId xmlns:p14="http://schemas.microsoft.com/office/powerpoint/2010/main" val="3711419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85</a:t>
            </a:fld>
            <a:endParaRPr lang="en-US"/>
          </a:p>
        </p:txBody>
      </p:sp>
    </p:spTree>
    <p:extLst>
      <p:ext uri="{BB962C8B-B14F-4D97-AF65-F5344CB8AC3E}">
        <p14:creationId xmlns:p14="http://schemas.microsoft.com/office/powerpoint/2010/main" val="6245105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94</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95</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96</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8106048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626739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Oct.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802.11-20/1370r15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grouper.ieee.org/groups/802/11/"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Sep.-Nov. Meetings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2020-10-30</a:t>
            </a:r>
          </a:p>
        </p:txBody>
      </p:sp>
      <p:sp>
        <p:nvSpPr>
          <p:cNvPr id="6" name="Date Placeholder 3"/>
          <p:cNvSpPr>
            <a:spLocks noGrp="1"/>
          </p:cNvSpPr>
          <p:nvPr>
            <p:ph type="dt" idx="10"/>
          </p:nvPr>
        </p:nvSpPr>
        <p:spPr/>
        <p:txBody>
          <a:bodyPr/>
          <a:lstStyle/>
          <a:p>
            <a:r>
              <a:rPr lang="en-US"/>
              <a:t>Oct.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491"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000" dirty="0">
                <a:cs typeface="Times New Roman" panose="02020603050405020304" pitchFamily="18" charset="0"/>
              </a:rPr>
              <a:t>Sep. Electronic Meeting Agenda </a:t>
            </a:r>
          </a:p>
          <a:p>
            <a:pPr algn="ctr">
              <a:lnSpc>
                <a:spcPct val="90000"/>
              </a:lnSpc>
              <a:buFontTx/>
              <a:buNone/>
            </a:pPr>
            <a:r>
              <a:rPr lang="en-US" altLang="en-US" sz="4000" dirty="0">
                <a:cs typeface="Times New Roman" panose="02020603050405020304" pitchFamily="18" charset="0"/>
              </a:rPr>
              <a:t>And meetings running between Sep. and Nov.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09323500"/>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motions that met SP threshold from earlier meetings (submission 11-20-771r7).</a:t>
            </a:r>
          </a:p>
          <a:p>
            <a:pPr algn="just">
              <a:spcBef>
                <a:spcPct val="20000"/>
              </a:spcBef>
              <a:buFontTx/>
              <a:buChar char="•"/>
            </a:pPr>
            <a:r>
              <a:rPr lang="en-US" altLang="en-US" sz="1800" b="0" dirty="0"/>
              <a:t>Hold vice-chair affirmation vote – 7 min special order.</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56670949"/>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11-20-1020</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Review Submission 11-20-771r7.</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055F6-A7FC-4942-BCE4-3675F1EF531B}"/>
              </a:ext>
            </a:extLst>
          </p:cNvPr>
          <p:cNvSpPr>
            <a:spLocks noGrp="1"/>
          </p:cNvSpPr>
          <p:nvPr>
            <p:ph type="title"/>
          </p:nvPr>
        </p:nvSpPr>
        <p:spPr/>
        <p:txBody>
          <a:bodyPr/>
          <a:lstStyle/>
          <a:p>
            <a:r>
              <a:rPr lang="en-US" dirty="0"/>
              <a:t>Vice Chair Affirmation</a:t>
            </a:r>
          </a:p>
        </p:txBody>
      </p:sp>
      <p:sp>
        <p:nvSpPr>
          <p:cNvPr id="3" name="Content Placeholder 2">
            <a:extLst>
              <a:ext uri="{FF2B5EF4-FFF2-40B4-BE49-F238E27FC236}">
                <a16:creationId xmlns:a16="http://schemas.microsoft.com/office/drawing/2014/main" id="{F9C994F8-626D-4CD0-AD90-9DC78FECA53F}"/>
              </a:ext>
            </a:extLst>
          </p:cNvPr>
          <p:cNvSpPr>
            <a:spLocks noGrp="1"/>
          </p:cNvSpPr>
          <p:nvPr>
            <p:ph idx="1"/>
          </p:nvPr>
        </p:nvSpPr>
        <p:spPr/>
        <p:txBody>
          <a:bodyPr/>
          <a:lstStyle/>
          <a:p>
            <a:r>
              <a:rPr lang="en-US" dirty="0"/>
              <a:t>Motion </a:t>
            </a:r>
            <a:r>
              <a:rPr lang="en-US" sz="2000" b="0" dirty="0"/>
              <a:t>(202009-09)</a:t>
            </a:r>
            <a:r>
              <a:rPr lang="en-US" dirty="0"/>
              <a:t>:</a:t>
            </a:r>
          </a:p>
          <a:p>
            <a:r>
              <a:rPr lang="en-US" b="0" dirty="0"/>
              <a:t>Move to affirm Assaf Kasher (Qualcomm) for the position of </a:t>
            </a:r>
            <a:r>
              <a:rPr lang="en-US" b="0" dirty="0" err="1"/>
              <a:t>TGaz</a:t>
            </a:r>
            <a:r>
              <a:rPr lang="en-US" b="0" dirty="0"/>
              <a:t> vice chair.</a:t>
            </a:r>
          </a:p>
          <a:p>
            <a:endParaRPr lang="en-US" dirty="0"/>
          </a:p>
          <a:p>
            <a:r>
              <a:rPr lang="en-US" dirty="0"/>
              <a:t>Moved: </a:t>
            </a:r>
            <a:r>
              <a:rPr lang="en-US" b="0" dirty="0"/>
              <a:t>Roy Want</a:t>
            </a:r>
          </a:p>
          <a:p>
            <a:r>
              <a:rPr lang="en-US" dirty="0"/>
              <a:t>Second: </a:t>
            </a:r>
            <a:r>
              <a:rPr lang="en-US" b="0" dirty="0"/>
              <a:t>Jon Rosdahl </a:t>
            </a:r>
          </a:p>
          <a:p>
            <a:endParaRPr lang="en-US" b="0" dirty="0"/>
          </a:p>
          <a:p>
            <a:r>
              <a:rPr lang="en-US" dirty="0"/>
              <a:t>Results (Y/N/A)</a:t>
            </a:r>
            <a:r>
              <a:rPr lang="en-US" b="0" dirty="0"/>
              <a:t>: unanimous approval. </a:t>
            </a:r>
            <a:endParaRPr lang="en-US" dirty="0"/>
          </a:p>
        </p:txBody>
      </p:sp>
      <p:sp>
        <p:nvSpPr>
          <p:cNvPr id="4" name="Slide Number Placeholder 3">
            <a:extLst>
              <a:ext uri="{FF2B5EF4-FFF2-40B4-BE49-F238E27FC236}">
                <a16:creationId xmlns:a16="http://schemas.microsoft.com/office/drawing/2014/main" id="{0690C631-5A5F-4631-9970-BE9D5913A091}"/>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8433BA-526D-4CAA-BDBF-F11E0035C5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D3240A0-F837-4758-B5C4-C0A36287C43E}"/>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96520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11-20-1020</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(202009-10)</a:t>
            </a:r>
            <a:r>
              <a:rPr lang="en-US" sz="2000" dirty="0"/>
              <a:t>:</a:t>
            </a:r>
          </a:p>
          <a:p>
            <a:pPr marL="0" indent="0"/>
            <a:r>
              <a:rPr lang="en-US" sz="2000" b="0" dirty="0"/>
              <a:t>Move to adopt the resolutions depicted by document 11-20-1020r8 for CIDs 3103, 3020, 3830, 3336, 3045, 3143, 3857 and 3337, instruct the technical editor to incorporate it in the P802.11az draft and grant the editor editorial license. </a:t>
            </a:r>
          </a:p>
          <a:p>
            <a:endParaRPr lang="en-US" sz="2000" b="0" dirty="0"/>
          </a:p>
          <a:p>
            <a:r>
              <a:rPr lang="en-US" sz="2000" b="0" dirty="0"/>
              <a:t>Moved: Erik Lindskog </a:t>
            </a:r>
          </a:p>
          <a:p>
            <a:r>
              <a:rPr lang="en-US" sz="2000" b="0" dirty="0"/>
              <a:t>Second: Qi Wang </a:t>
            </a:r>
          </a:p>
          <a:p>
            <a:r>
              <a:rPr lang="en-US" sz="2000" b="0" dirty="0"/>
              <a:t>Results (Y/N/A): unanimous consent </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6724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Sep. Electronic meeting and teleconferences running between the Sep. 15 till the November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Sep.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78388546"/>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continue review</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17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Reminder on D2.3 – incorporation of accepted resolutions. (3min) – Roy</a:t>
            </a:r>
          </a:p>
          <a:p>
            <a:pPr algn="just">
              <a:spcBef>
                <a:spcPct val="20000"/>
              </a:spcBef>
              <a:buFontTx/>
              <a:buChar char="•"/>
            </a:pPr>
            <a:r>
              <a:rPr lang="en-US" sz="1600" b="0" dirty="0"/>
              <a:t>Review progress made during the week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5min</a:t>
            </a:r>
          </a:p>
          <a:p>
            <a:pPr algn="just">
              <a:spcBef>
                <a:spcPct val="20000"/>
              </a:spcBef>
              <a:buFontTx/>
              <a:buChar char="•"/>
            </a:pPr>
            <a:r>
              <a:rPr lang="en-US" sz="1600" b="0" dirty="0"/>
              <a:t>Review Submission Pipeline – 2min</a:t>
            </a:r>
          </a:p>
          <a:p>
            <a:pPr algn="just">
              <a:spcBef>
                <a:spcPct val="20000"/>
              </a:spcBef>
              <a:buFontTx/>
              <a:buChar char="•"/>
            </a:pPr>
            <a:r>
              <a:rPr lang="en-US" sz="1600" b="0" dirty="0"/>
              <a:t>Set targets towards next meeting – 5min</a:t>
            </a:r>
          </a:p>
          <a:p>
            <a:pPr algn="just">
              <a:spcBef>
                <a:spcPct val="20000"/>
              </a:spcBef>
              <a:buFontTx/>
              <a:buChar char="•"/>
            </a:pPr>
            <a:r>
              <a:rPr lang="en-US" altLang="en-US" sz="1600" b="0" dirty="0"/>
              <a:t>Motion of 11-20-1437r4 (completion of motion) – 5min</a:t>
            </a:r>
          </a:p>
          <a:p>
            <a:pPr algn="just">
              <a:spcBef>
                <a:spcPct val="20000"/>
              </a:spcBef>
              <a:buFontTx/>
              <a:buChar char="•"/>
            </a:pPr>
            <a:r>
              <a:rPr lang="en-US" altLang="en-US" sz="1600" b="0" dirty="0"/>
              <a:t>Review submissions – as time permits (&lt;1hr)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this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19271406"/>
              </p:ext>
            </p:extLst>
          </p:nvPr>
        </p:nvGraphicFramePr>
        <p:xfrm>
          <a:off x="479376" y="1260086"/>
          <a:ext cx="11305256" cy="3626976"/>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6070165">
                  <a:extLst>
                    <a:ext uri="{9D8B030D-6E8A-4147-A177-3AD203B41FA5}">
                      <a16:colId xmlns:a16="http://schemas.microsoft.com/office/drawing/2014/main" val="20002"/>
                    </a:ext>
                  </a:extLst>
                </a:gridCol>
                <a:gridCol w="189193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b="0" dirty="0"/>
                        <a:t>11-20-1487</a:t>
                      </a:r>
                      <a:endParaRPr lang="en-US" sz="1400" dirty="0"/>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Some LB 249 Passive TB Ranging CR</a:t>
                      </a:r>
                      <a:endParaRPr lang="en-US" sz="1400" kern="1200" dirty="0">
                        <a:solidFill>
                          <a:schemeClr val="dk1"/>
                        </a:solidFill>
                        <a:latin typeface="+mn-lt"/>
                        <a:ea typeface="+mn-ea"/>
                        <a:cs typeface="+mn-cs"/>
                      </a:endParaRPr>
                    </a:p>
                  </a:txBody>
                  <a:tcPr marT="45712" marB="45712"/>
                </a:tc>
                <a:tc>
                  <a:txBody>
                    <a:bodyPr/>
                    <a:lstStyle/>
                    <a:p>
                      <a:r>
                        <a:rPr lang="en-US" sz="1400" dirty="0"/>
                        <a:t>CR – motion – 5min</a:t>
                      </a:r>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 – 15min</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 – 15min</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 – moved to telecon</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 – 15min (moved to telecon)</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 – moved to telecon</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 –</a:t>
                      </a:r>
                      <a:r>
                        <a:rPr lang="en-US" sz="1400" b="1" dirty="0"/>
                        <a:t> as time permits</a:t>
                      </a:r>
                    </a:p>
                  </a:txBody>
                  <a:tcPr marT="45712" marB="45712"/>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35657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EC27-6141-4CE5-B3D7-B6AF4E612F05}"/>
              </a:ext>
            </a:extLst>
          </p:cNvPr>
          <p:cNvSpPr>
            <a:spLocks noGrp="1"/>
          </p:cNvSpPr>
          <p:nvPr>
            <p:ph type="title"/>
          </p:nvPr>
        </p:nvSpPr>
        <p:spPr/>
        <p:txBody>
          <a:bodyPr/>
          <a:lstStyle/>
          <a:p>
            <a:r>
              <a:rPr lang="en-US" dirty="0"/>
              <a:t>Achievement this week and Comment Resolution status</a:t>
            </a:r>
          </a:p>
        </p:txBody>
      </p:sp>
      <p:sp>
        <p:nvSpPr>
          <p:cNvPr id="3" name="Content Placeholder 2">
            <a:extLst>
              <a:ext uri="{FF2B5EF4-FFF2-40B4-BE49-F238E27FC236}">
                <a16:creationId xmlns:a16="http://schemas.microsoft.com/office/drawing/2014/main" id="{BBD7776F-5E63-41BB-8AF1-29B1A3F569CC}"/>
              </a:ext>
            </a:extLst>
          </p:cNvPr>
          <p:cNvSpPr>
            <a:spLocks noGrp="1"/>
          </p:cNvSpPr>
          <p:nvPr>
            <p:ph idx="1"/>
          </p:nvPr>
        </p:nvSpPr>
        <p:spPr>
          <a:xfrm>
            <a:off x="695400" y="1916832"/>
            <a:ext cx="10361084" cy="4113213"/>
          </a:xfrm>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 resolved during this session: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~30 comments reviewed and ready for motion, 48 motioned.</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Overall LB249 CR status :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~270 out of 460 technical comments with ~190 remaining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Resolved 520 out of 540 Editorial comments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4" name="Slide Number Placeholder 3">
            <a:extLst>
              <a:ext uri="{FF2B5EF4-FFF2-40B4-BE49-F238E27FC236}">
                <a16:creationId xmlns:a16="http://schemas.microsoft.com/office/drawing/2014/main" id="{369AF0FC-3E38-43A2-AAC9-8ED2A7483BB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F0D330B-1214-47D1-B29C-10011BB66D3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98578F3-2F52-4D26-A1C3-782068FCF06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409047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485992"/>
          </a:xfrm>
        </p:spPr>
        <p:txBody>
          <a:bodyPr/>
          <a:lstStyle/>
          <a:p>
            <a:r>
              <a:rPr lang="en-US" dirty="0"/>
              <a:t>Timelines - current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24"/>
          <p:cNvSpPr txBox="1">
            <a:spLocks noChangeArrowheads="1"/>
          </p:cNvSpPr>
          <p:nvPr/>
        </p:nvSpPr>
        <p:spPr bwMode="auto">
          <a:xfrm>
            <a:off x="4132288" y="2365538"/>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1" name="Rectangle 10"/>
          <p:cNvSpPr>
            <a:spLocks noChangeArrowheads="1"/>
          </p:cNvSpPr>
          <p:nvPr/>
        </p:nvSpPr>
        <p:spPr bwMode="auto">
          <a:xfrm>
            <a:off x="6879117" y="1988840"/>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2" name="Rectangle 11"/>
          <p:cNvSpPr>
            <a:spLocks noChangeArrowheads="1"/>
          </p:cNvSpPr>
          <p:nvPr/>
        </p:nvSpPr>
        <p:spPr bwMode="auto">
          <a:xfrm>
            <a:off x="3561616" y="1988840"/>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3" name="Rectangle 12"/>
          <p:cNvSpPr>
            <a:spLocks noChangeArrowheads="1"/>
          </p:cNvSpPr>
          <p:nvPr/>
        </p:nvSpPr>
        <p:spPr bwMode="auto">
          <a:xfrm>
            <a:off x="1842374" y="1988839"/>
            <a:ext cx="1719240"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4" name="Rectangle 13"/>
          <p:cNvSpPr>
            <a:spLocks noChangeArrowheads="1"/>
          </p:cNvSpPr>
          <p:nvPr/>
        </p:nvSpPr>
        <p:spPr bwMode="auto">
          <a:xfrm>
            <a:off x="178973" y="1988839"/>
            <a:ext cx="166340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5" name="Rectangle 14"/>
          <p:cNvSpPr>
            <a:spLocks noChangeArrowheads="1"/>
          </p:cNvSpPr>
          <p:nvPr/>
        </p:nvSpPr>
        <p:spPr bwMode="auto">
          <a:xfrm>
            <a:off x="5213387" y="1988839"/>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7" name="Isosceles Triangle 16"/>
          <p:cNvSpPr>
            <a:spLocks noChangeArrowheads="1"/>
          </p:cNvSpPr>
          <p:nvPr/>
        </p:nvSpPr>
        <p:spPr bwMode="auto">
          <a:xfrm>
            <a:off x="240452" y="2391027"/>
            <a:ext cx="265598"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a:off x="9977177" y="2394342"/>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Isosceles Triangle 18"/>
          <p:cNvSpPr>
            <a:spLocks noChangeArrowheads="1"/>
          </p:cNvSpPr>
          <p:nvPr/>
        </p:nvSpPr>
        <p:spPr bwMode="auto">
          <a:xfrm>
            <a:off x="1154588" y="239675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Rectangle 19"/>
          <p:cNvSpPr/>
          <p:nvPr/>
        </p:nvSpPr>
        <p:spPr>
          <a:xfrm>
            <a:off x="3307682" y="3007466"/>
            <a:ext cx="3084657"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1" name="Rectangle 20"/>
          <p:cNvSpPr/>
          <p:nvPr/>
        </p:nvSpPr>
        <p:spPr>
          <a:xfrm>
            <a:off x="643252" y="2827678"/>
            <a:ext cx="92897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2" name="Rectangle 21"/>
          <p:cNvSpPr/>
          <p:nvPr/>
        </p:nvSpPr>
        <p:spPr>
          <a:xfrm>
            <a:off x="4188372" y="3171306"/>
            <a:ext cx="7668268" cy="1957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23" name="Rectangle 22"/>
          <p:cNvSpPr/>
          <p:nvPr/>
        </p:nvSpPr>
        <p:spPr>
          <a:xfrm>
            <a:off x="1572227" y="282767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4" name="Text Box 24"/>
          <p:cNvSpPr txBox="1">
            <a:spLocks noChangeArrowheads="1"/>
          </p:cNvSpPr>
          <p:nvPr/>
        </p:nvSpPr>
        <p:spPr bwMode="auto">
          <a:xfrm>
            <a:off x="150425" y="2825853"/>
            <a:ext cx="862056"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5" name="Rectangle 24"/>
          <p:cNvSpPr>
            <a:spLocks noChangeArrowheads="1"/>
          </p:cNvSpPr>
          <p:nvPr/>
        </p:nvSpPr>
        <p:spPr bwMode="auto">
          <a:xfrm>
            <a:off x="10223367" y="1995507"/>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33" name="Text Box 26"/>
          <p:cNvSpPr txBox="1">
            <a:spLocks noChangeArrowheads="1"/>
          </p:cNvSpPr>
          <p:nvPr/>
        </p:nvSpPr>
        <p:spPr bwMode="auto">
          <a:xfrm flipH="1">
            <a:off x="8259529" y="2619491"/>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34" name="Isosceles Triangle 33"/>
          <p:cNvSpPr>
            <a:spLocks noChangeArrowheads="1"/>
          </p:cNvSpPr>
          <p:nvPr/>
        </p:nvSpPr>
        <p:spPr bwMode="auto">
          <a:xfrm flipH="1">
            <a:off x="8442579" y="2408340"/>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5" name="Text Box 24"/>
          <p:cNvSpPr txBox="1">
            <a:spLocks noChangeArrowheads="1"/>
          </p:cNvSpPr>
          <p:nvPr/>
        </p:nvSpPr>
        <p:spPr bwMode="auto">
          <a:xfrm>
            <a:off x="6816783" y="2648906"/>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36" name="Isosceles Triangle 35"/>
          <p:cNvSpPr>
            <a:spLocks noChangeArrowheads="1"/>
          </p:cNvSpPr>
          <p:nvPr/>
        </p:nvSpPr>
        <p:spPr bwMode="auto">
          <a:xfrm>
            <a:off x="6919585" y="2450205"/>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7" name="Isosceles Triangle 36"/>
          <p:cNvSpPr>
            <a:spLocks noChangeArrowheads="1"/>
          </p:cNvSpPr>
          <p:nvPr/>
        </p:nvSpPr>
        <p:spPr bwMode="auto">
          <a:xfrm>
            <a:off x="3213604" y="2419906"/>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8" name="Text Box 24"/>
          <p:cNvSpPr txBox="1">
            <a:spLocks noChangeArrowheads="1"/>
          </p:cNvSpPr>
          <p:nvPr/>
        </p:nvSpPr>
        <p:spPr bwMode="auto">
          <a:xfrm>
            <a:off x="2439154" y="2374846"/>
            <a:ext cx="955610"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a:latin typeface="Arial" panose="020B0604020202020204" pitchFamily="34" charset="0"/>
                <a:cs typeface="Arial" panose="020B0604020202020204" pitchFamily="34" charset="0"/>
              </a:rPr>
              <a:t>11-2016</a:t>
            </a:r>
          </a:p>
        </p:txBody>
      </p:sp>
      <p:sp>
        <p:nvSpPr>
          <p:cNvPr id="39" name="Text Box 24"/>
          <p:cNvSpPr txBox="1">
            <a:spLocks noChangeArrowheads="1"/>
          </p:cNvSpPr>
          <p:nvPr/>
        </p:nvSpPr>
        <p:spPr bwMode="auto">
          <a:xfrm>
            <a:off x="5245132" y="2607742"/>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40" name="Isosceles Triangle 39"/>
          <p:cNvSpPr>
            <a:spLocks noChangeArrowheads="1"/>
          </p:cNvSpPr>
          <p:nvPr/>
        </p:nvSpPr>
        <p:spPr bwMode="auto">
          <a:xfrm>
            <a:off x="5397901" y="2404527"/>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41" name="Text Box 24"/>
          <p:cNvSpPr txBox="1">
            <a:spLocks noChangeArrowheads="1"/>
          </p:cNvSpPr>
          <p:nvPr/>
        </p:nvSpPr>
        <p:spPr bwMode="auto">
          <a:xfrm>
            <a:off x="5355324" y="3171466"/>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42" name="Text Box 24"/>
          <p:cNvSpPr txBox="1">
            <a:spLocks noChangeArrowheads="1"/>
          </p:cNvSpPr>
          <p:nvPr/>
        </p:nvSpPr>
        <p:spPr bwMode="auto">
          <a:xfrm>
            <a:off x="1455640" y="2819488"/>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11/15-5/17</a:t>
            </a:r>
          </a:p>
        </p:txBody>
      </p:sp>
      <p:sp>
        <p:nvSpPr>
          <p:cNvPr id="43" name="Text Box 24"/>
          <p:cNvSpPr txBox="1">
            <a:spLocks noChangeArrowheads="1"/>
          </p:cNvSpPr>
          <p:nvPr/>
        </p:nvSpPr>
        <p:spPr bwMode="auto">
          <a:xfrm>
            <a:off x="3080372" y="3004734"/>
            <a:ext cx="131877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9/16-5/18</a:t>
            </a:r>
          </a:p>
        </p:txBody>
      </p:sp>
      <p:sp>
        <p:nvSpPr>
          <p:cNvPr id="44" name="TextBox 43"/>
          <p:cNvSpPr txBox="1"/>
          <p:nvPr/>
        </p:nvSpPr>
        <p:spPr>
          <a:xfrm>
            <a:off x="295521" y="3284984"/>
            <a:ext cx="1273761" cy="351026"/>
          </a:xfrm>
          <a:prstGeom prst="rect">
            <a:avLst/>
          </a:prstGeom>
          <a:noFill/>
        </p:spPr>
        <p:txBody>
          <a:bodyPr wrap="square" lIns="0" tIns="0" rIns="0" bIns="0" rtlCol="0">
            <a:noAutofit/>
          </a:bodyPr>
          <a:lstStyle/>
          <a:p>
            <a:r>
              <a:rPr lang="en-US" sz="1100" dirty="0">
                <a:solidFill>
                  <a:schemeClr val="tx1"/>
                </a:solidFill>
              </a:rPr>
              <a:t>Range Accuracy</a:t>
            </a:r>
          </a:p>
          <a:p>
            <a:r>
              <a:rPr lang="en-US" sz="1100" dirty="0">
                <a:solidFill>
                  <a:schemeClr val="tx1"/>
                </a:solidFill>
              </a:rPr>
              <a:t>Coverage in &lt;6Ghz</a:t>
            </a:r>
          </a:p>
        </p:txBody>
      </p:sp>
      <p:sp>
        <p:nvSpPr>
          <p:cNvPr id="45" name="Rectangle 44"/>
          <p:cNvSpPr/>
          <p:nvPr/>
        </p:nvSpPr>
        <p:spPr>
          <a:xfrm>
            <a:off x="1572227" y="3360789"/>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6" name="TextBox 45"/>
          <p:cNvSpPr txBox="1"/>
          <p:nvPr/>
        </p:nvSpPr>
        <p:spPr>
          <a:xfrm>
            <a:off x="307822" y="3907940"/>
            <a:ext cx="1210931" cy="169132"/>
          </a:xfrm>
          <a:prstGeom prst="rect">
            <a:avLst/>
          </a:prstGeom>
          <a:noFill/>
        </p:spPr>
        <p:txBody>
          <a:bodyPr wrap="square" lIns="0" tIns="0" rIns="0" bIns="0" rtlCol="0">
            <a:noAutofit/>
          </a:bodyPr>
          <a:lstStyle/>
          <a:p>
            <a:r>
              <a:rPr lang="en-US" sz="1100" dirty="0">
                <a:solidFill>
                  <a:schemeClr val="tx1"/>
                </a:solidFill>
              </a:rPr>
              <a:t>Security</a:t>
            </a:r>
          </a:p>
        </p:txBody>
      </p:sp>
      <p:sp>
        <p:nvSpPr>
          <p:cNvPr id="47" name="TextBox 46"/>
          <p:cNvSpPr txBox="1"/>
          <p:nvPr/>
        </p:nvSpPr>
        <p:spPr>
          <a:xfrm>
            <a:off x="294378" y="4382360"/>
            <a:ext cx="1210931" cy="169132"/>
          </a:xfrm>
          <a:prstGeom prst="rect">
            <a:avLst/>
          </a:prstGeom>
          <a:noFill/>
        </p:spPr>
        <p:txBody>
          <a:bodyPr wrap="square" lIns="0" tIns="0" rIns="0" bIns="0" rtlCol="0">
            <a:noAutofit/>
          </a:bodyPr>
          <a:lstStyle/>
          <a:p>
            <a:r>
              <a:rPr lang="en-US" sz="1100" dirty="0">
                <a:solidFill>
                  <a:schemeClr val="tx1"/>
                </a:solidFill>
              </a:rPr>
              <a:t>60Ghz</a:t>
            </a:r>
          </a:p>
        </p:txBody>
      </p:sp>
      <p:sp>
        <p:nvSpPr>
          <p:cNvPr id="48" name="TextBox 47"/>
          <p:cNvSpPr txBox="1"/>
          <p:nvPr/>
        </p:nvSpPr>
        <p:spPr>
          <a:xfrm>
            <a:off x="289597" y="4938964"/>
            <a:ext cx="1210931" cy="169132"/>
          </a:xfrm>
          <a:prstGeom prst="rect">
            <a:avLst/>
          </a:prstGeom>
          <a:noFill/>
        </p:spPr>
        <p:txBody>
          <a:bodyPr wrap="square" lIns="0" tIns="0" rIns="0" bIns="0" rtlCol="0">
            <a:noAutofit/>
          </a:bodyPr>
          <a:lstStyle/>
          <a:p>
            <a:r>
              <a:rPr lang="en-US" sz="1100" dirty="0">
                <a:solidFill>
                  <a:schemeClr val="tx1"/>
                </a:solidFill>
              </a:rPr>
              <a:t>Scalability</a:t>
            </a:r>
          </a:p>
        </p:txBody>
      </p:sp>
      <p:sp>
        <p:nvSpPr>
          <p:cNvPr id="49" name="Rectangle 48"/>
          <p:cNvSpPr/>
          <p:nvPr/>
        </p:nvSpPr>
        <p:spPr>
          <a:xfrm>
            <a:off x="2643319" y="3898398"/>
            <a:ext cx="158376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     FRD</a:t>
            </a:r>
          </a:p>
        </p:txBody>
      </p:sp>
      <p:sp>
        <p:nvSpPr>
          <p:cNvPr id="50" name="Rectangle 49"/>
          <p:cNvSpPr/>
          <p:nvPr/>
        </p:nvSpPr>
        <p:spPr>
          <a:xfrm>
            <a:off x="2644626" y="3897765"/>
            <a:ext cx="842360"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Threat model</a:t>
            </a:r>
          </a:p>
        </p:txBody>
      </p:sp>
      <p:sp>
        <p:nvSpPr>
          <p:cNvPr id="51" name="Rectangle 50"/>
          <p:cNvSpPr/>
          <p:nvPr/>
        </p:nvSpPr>
        <p:spPr>
          <a:xfrm>
            <a:off x="3307682" y="4551491"/>
            <a:ext cx="3246489"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2" name="Rectangle 51"/>
          <p:cNvSpPr/>
          <p:nvPr/>
        </p:nvSpPr>
        <p:spPr>
          <a:xfrm>
            <a:off x="1572227" y="4364043"/>
            <a:ext cx="2657371"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3" name="Rectangle 52"/>
          <p:cNvSpPr/>
          <p:nvPr/>
        </p:nvSpPr>
        <p:spPr>
          <a:xfrm>
            <a:off x="3307682" y="5126412"/>
            <a:ext cx="3246489"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SFD</a:t>
            </a:r>
          </a:p>
        </p:txBody>
      </p:sp>
      <p:sp>
        <p:nvSpPr>
          <p:cNvPr id="54" name="Rectangle 53"/>
          <p:cNvSpPr/>
          <p:nvPr/>
        </p:nvSpPr>
        <p:spPr>
          <a:xfrm>
            <a:off x="1570402" y="4938964"/>
            <a:ext cx="2656682"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5" name="Rectangle 54"/>
          <p:cNvSpPr/>
          <p:nvPr/>
        </p:nvSpPr>
        <p:spPr>
          <a:xfrm>
            <a:off x="4188374" y="4087111"/>
            <a:ext cx="2365797"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56" name="Straight Connector 55"/>
          <p:cNvCxnSpPr/>
          <p:nvPr/>
        </p:nvCxnSpPr>
        <p:spPr bwMode="auto">
          <a:xfrm>
            <a:off x="633126" y="3043560"/>
            <a:ext cx="94109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570401" y="4578279"/>
            <a:ext cx="2682122"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Straight Connector 57"/>
          <p:cNvCxnSpPr/>
          <p:nvPr/>
        </p:nvCxnSpPr>
        <p:spPr bwMode="auto">
          <a:xfrm>
            <a:off x="1590322" y="3573016"/>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p:cNvCxnSpPr/>
          <p:nvPr/>
        </p:nvCxnSpPr>
        <p:spPr bwMode="auto">
          <a:xfrm>
            <a:off x="1591051" y="3043560"/>
            <a:ext cx="26350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p:cNvCxnSpPr/>
          <p:nvPr/>
        </p:nvCxnSpPr>
        <p:spPr bwMode="auto">
          <a:xfrm>
            <a:off x="1552091" y="5140510"/>
            <a:ext cx="26821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Isosceles Triangle 62"/>
          <p:cNvSpPr>
            <a:spLocks noChangeArrowheads="1"/>
          </p:cNvSpPr>
          <p:nvPr/>
        </p:nvSpPr>
        <p:spPr bwMode="auto">
          <a:xfrm>
            <a:off x="4076339" y="2428738"/>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4" name="Text Box 24"/>
          <p:cNvSpPr txBox="1">
            <a:spLocks noChangeArrowheads="1"/>
          </p:cNvSpPr>
          <p:nvPr/>
        </p:nvSpPr>
        <p:spPr bwMode="auto">
          <a:xfrm>
            <a:off x="1346254" y="2378111"/>
            <a:ext cx="1058881"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5" name="Straight Connector 64"/>
          <p:cNvCxnSpPr/>
          <p:nvPr/>
        </p:nvCxnSpPr>
        <p:spPr bwMode="auto">
          <a:xfrm>
            <a:off x="2640534" y="4121825"/>
            <a:ext cx="159986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p:cNvCxnSpPr/>
          <p:nvPr/>
        </p:nvCxnSpPr>
        <p:spPr bwMode="auto">
          <a:xfrm flipV="1">
            <a:off x="3253324" y="4747116"/>
            <a:ext cx="3244318" cy="15612"/>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3373598" y="3203311"/>
            <a:ext cx="300097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Rectangle 67"/>
          <p:cNvSpPr/>
          <p:nvPr/>
        </p:nvSpPr>
        <p:spPr>
          <a:xfrm>
            <a:off x="4987788" y="4084054"/>
            <a:ext cx="80546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Unassociated neg.</a:t>
            </a:r>
          </a:p>
        </p:txBody>
      </p:sp>
      <p:sp>
        <p:nvSpPr>
          <p:cNvPr id="69" name="Rectangle 68"/>
          <p:cNvSpPr/>
          <p:nvPr/>
        </p:nvSpPr>
        <p:spPr>
          <a:xfrm>
            <a:off x="5809854" y="4077072"/>
            <a:ext cx="736938"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a:solidFill>
                  <a:schemeClr val="tx1"/>
                </a:solidFill>
              </a:rPr>
              <a:t>associated </a:t>
            </a:r>
          </a:p>
          <a:p>
            <a:pPr algn="ctr">
              <a:defRPr/>
            </a:pPr>
            <a:r>
              <a:rPr lang="en-US" sz="600" dirty="0">
                <a:solidFill>
                  <a:schemeClr val="tx1"/>
                </a:solidFill>
              </a:rPr>
              <a:t>neg.</a:t>
            </a:r>
          </a:p>
        </p:txBody>
      </p:sp>
      <p:cxnSp>
        <p:nvCxnSpPr>
          <p:cNvPr id="70" name="Straight Connector 69"/>
          <p:cNvCxnSpPr/>
          <p:nvPr/>
        </p:nvCxnSpPr>
        <p:spPr bwMode="auto">
          <a:xfrm>
            <a:off x="5809852" y="4278494"/>
            <a:ext cx="752876"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Rectangle 70"/>
          <p:cNvSpPr/>
          <p:nvPr/>
        </p:nvSpPr>
        <p:spPr>
          <a:xfrm>
            <a:off x="4197539" y="4084054"/>
            <a:ext cx="79179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a:solidFill>
                  <a:schemeClr val="tx1"/>
                </a:solidFill>
              </a:rPr>
              <a:t>PHY waveform</a:t>
            </a:r>
          </a:p>
        </p:txBody>
      </p:sp>
      <p:cxnSp>
        <p:nvCxnSpPr>
          <p:cNvPr id="72" name="Straight Connector 71"/>
          <p:cNvCxnSpPr/>
          <p:nvPr/>
        </p:nvCxnSpPr>
        <p:spPr bwMode="auto">
          <a:xfrm>
            <a:off x="4238118" y="4285476"/>
            <a:ext cx="63994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Straight Connector 72"/>
          <p:cNvCxnSpPr/>
          <p:nvPr/>
        </p:nvCxnSpPr>
        <p:spPr bwMode="auto">
          <a:xfrm>
            <a:off x="4962793" y="4285476"/>
            <a:ext cx="79993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Rectangle 73"/>
          <p:cNvSpPr/>
          <p:nvPr/>
        </p:nvSpPr>
        <p:spPr>
          <a:xfrm>
            <a:off x="3299618" y="3550410"/>
            <a:ext cx="3254554"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alpha val="60000"/>
                  </a:schemeClr>
                </a:solidFill>
              </a:rPr>
              <a:t>SFD</a:t>
            </a:r>
          </a:p>
        </p:txBody>
      </p:sp>
      <p:cxnSp>
        <p:nvCxnSpPr>
          <p:cNvPr id="75" name="Straight Connector 74"/>
          <p:cNvCxnSpPr/>
          <p:nvPr/>
        </p:nvCxnSpPr>
        <p:spPr bwMode="auto">
          <a:xfrm>
            <a:off x="3298718" y="3829298"/>
            <a:ext cx="89404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Straight Connector 75"/>
          <p:cNvCxnSpPr/>
          <p:nvPr/>
        </p:nvCxnSpPr>
        <p:spPr bwMode="auto">
          <a:xfrm>
            <a:off x="5776673" y="3824858"/>
            <a:ext cx="692019"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Straight Connector 76"/>
          <p:cNvCxnSpPr/>
          <p:nvPr/>
        </p:nvCxnSpPr>
        <p:spPr bwMode="auto">
          <a:xfrm>
            <a:off x="4989332" y="3824858"/>
            <a:ext cx="70582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Straight Connector 77"/>
          <p:cNvCxnSpPr/>
          <p:nvPr/>
        </p:nvCxnSpPr>
        <p:spPr bwMode="auto">
          <a:xfrm>
            <a:off x="4209812" y="3824858"/>
            <a:ext cx="65876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9" name="Group 78"/>
          <p:cNvGrpSpPr/>
          <p:nvPr/>
        </p:nvGrpSpPr>
        <p:grpSpPr>
          <a:xfrm>
            <a:off x="3309937" y="3547871"/>
            <a:ext cx="3244236" cy="257760"/>
            <a:chOff x="2515383" y="2827791"/>
            <a:chExt cx="2920713" cy="187855"/>
          </a:xfrm>
        </p:grpSpPr>
        <p:sp>
          <p:nvSpPr>
            <p:cNvPr id="80" name="Rectangle 79"/>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 sequence</a:t>
              </a:r>
            </a:p>
          </p:txBody>
        </p:sp>
        <p:sp>
          <p:nvSpPr>
            <p:cNvPr id="81" name="Rectangle 80"/>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MU mode</a:t>
              </a:r>
            </a:p>
            <a:p>
              <a:pPr algn="ctr">
                <a:defRPr/>
              </a:pPr>
              <a:r>
                <a:rPr lang="en-US" sz="600" dirty="0">
                  <a:solidFill>
                    <a:schemeClr val="tx1"/>
                  </a:solidFill>
                </a:rPr>
                <a:t>Resource all.</a:t>
              </a:r>
            </a:p>
          </p:txBody>
        </p:sp>
        <p:sp>
          <p:nvSpPr>
            <p:cNvPr id="82" name="Rectangle 81"/>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SU sequence</a:t>
              </a:r>
            </a:p>
          </p:txBody>
        </p:sp>
        <p:sp>
          <p:nvSpPr>
            <p:cNvPr id="83" name="Rectangle 82"/>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a:solidFill>
                    <a:schemeClr val="tx1"/>
                  </a:solidFill>
                </a:rPr>
                <a:t>Capability ex. and negotiation</a:t>
              </a:r>
            </a:p>
          </p:txBody>
        </p:sp>
      </p:grpSp>
      <p:sp>
        <p:nvSpPr>
          <p:cNvPr id="84" name="Text Box 24"/>
          <p:cNvSpPr txBox="1">
            <a:spLocks noChangeArrowheads="1"/>
          </p:cNvSpPr>
          <p:nvPr/>
        </p:nvSpPr>
        <p:spPr bwMode="auto">
          <a:xfrm>
            <a:off x="5914537" y="2595995"/>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85" name="Isosceles Triangle 84"/>
          <p:cNvSpPr>
            <a:spLocks noChangeArrowheads="1"/>
          </p:cNvSpPr>
          <p:nvPr/>
        </p:nvSpPr>
        <p:spPr bwMode="auto">
          <a:xfrm>
            <a:off x="6180138" y="2411146"/>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6" name="Isosceles Triangle 85"/>
          <p:cNvSpPr>
            <a:spLocks noChangeArrowheads="1"/>
          </p:cNvSpPr>
          <p:nvPr/>
        </p:nvSpPr>
        <p:spPr bwMode="auto">
          <a:xfrm>
            <a:off x="6233413" y="2409899"/>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87" name="Text Box 24"/>
          <p:cNvSpPr txBox="1">
            <a:spLocks noChangeArrowheads="1"/>
          </p:cNvSpPr>
          <p:nvPr/>
        </p:nvSpPr>
        <p:spPr bwMode="auto">
          <a:xfrm>
            <a:off x="5828183" y="2363863"/>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88" name="Straight Connector 87"/>
          <p:cNvCxnSpPr/>
          <p:nvPr/>
        </p:nvCxnSpPr>
        <p:spPr bwMode="auto">
          <a:xfrm>
            <a:off x="4182264" y="3377313"/>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331502" y="5341589"/>
            <a:ext cx="3159585"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Isosceles Triangle 89"/>
          <p:cNvSpPr>
            <a:spLocks noChangeArrowheads="1"/>
          </p:cNvSpPr>
          <p:nvPr/>
        </p:nvSpPr>
        <p:spPr bwMode="auto">
          <a:xfrm>
            <a:off x="6976580" y="2445796"/>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1" name="Text Box 24"/>
          <p:cNvSpPr txBox="1">
            <a:spLocks noChangeArrowheads="1"/>
          </p:cNvSpPr>
          <p:nvPr/>
        </p:nvSpPr>
        <p:spPr bwMode="auto">
          <a:xfrm>
            <a:off x="7072307" y="2379400"/>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93" name="Rectangle 92"/>
          <p:cNvSpPr/>
          <p:nvPr/>
        </p:nvSpPr>
        <p:spPr>
          <a:xfrm>
            <a:off x="6384032" y="3174004"/>
            <a:ext cx="777310" cy="182987"/>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92" name="Rectangle 91"/>
          <p:cNvSpPr/>
          <p:nvPr/>
        </p:nvSpPr>
        <p:spPr>
          <a:xfrm>
            <a:off x="7150789" y="3171466"/>
            <a:ext cx="1373074" cy="19060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61" name="Oval Callout 60"/>
          <p:cNvSpPr/>
          <p:nvPr/>
        </p:nvSpPr>
        <p:spPr bwMode="auto">
          <a:xfrm>
            <a:off x="4439816" y="3784355"/>
            <a:ext cx="477213" cy="284087"/>
          </a:xfrm>
          <a:prstGeom prst="wedgeEllipseCallout">
            <a:avLst>
              <a:gd name="adj1" fmla="val -98508"/>
              <a:gd name="adj2" fmla="val -290678"/>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1" i="0" u="none" strike="noStrike" cap="none" normalizeH="0" baseline="0" dirty="0">
                <a:ln>
                  <a:noFill/>
                </a:ln>
                <a:solidFill>
                  <a:schemeClr val="tx1"/>
                </a:solidFill>
                <a:effectLst/>
                <a:latin typeface="Times New Roman" pitchFamily="16" charset="0"/>
                <a:ea typeface="MS Gothic" charset="-128"/>
              </a:rPr>
              <a:t>FRD Freeze</a:t>
            </a:r>
          </a:p>
        </p:txBody>
      </p:sp>
      <p:sp>
        <p:nvSpPr>
          <p:cNvPr id="94" name="Oval Callout 93"/>
          <p:cNvSpPr/>
          <p:nvPr/>
        </p:nvSpPr>
        <p:spPr bwMode="auto">
          <a:xfrm>
            <a:off x="6559500" y="3763292"/>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62" name="Oval Callout 61"/>
          <p:cNvSpPr/>
          <p:nvPr/>
        </p:nvSpPr>
        <p:spPr bwMode="auto">
          <a:xfrm>
            <a:off x="5646545" y="3763293"/>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8" name="Text Box 24"/>
          <p:cNvSpPr txBox="1">
            <a:spLocks noChangeArrowheads="1"/>
          </p:cNvSpPr>
          <p:nvPr/>
        </p:nvSpPr>
        <p:spPr bwMode="auto">
          <a:xfrm>
            <a:off x="119336" y="2376129"/>
            <a:ext cx="1118591"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5" name="Text Box 26"/>
          <p:cNvSpPr txBox="1">
            <a:spLocks noChangeArrowheads="1"/>
          </p:cNvSpPr>
          <p:nvPr/>
        </p:nvSpPr>
        <p:spPr bwMode="auto">
          <a:xfrm flipH="1">
            <a:off x="9011443" y="262582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96" name="Isosceles Triangle 95"/>
          <p:cNvSpPr>
            <a:spLocks noChangeArrowheads="1"/>
          </p:cNvSpPr>
          <p:nvPr/>
        </p:nvSpPr>
        <p:spPr bwMode="auto">
          <a:xfrm flipH="1">
            <a:off x="9210699" y="240643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6"/>
          <p:cNvSpPr txBox="1">
            <a:spLocks noChangeArrowheads="1"/>
          </p:cNvSpPr>
          <p:nvPr/>
        </p:nvSpPr>
        <p:spPr bwMode="auto">
          <a:xfrm flipH="1">
            <a:off x="9478299" y="2619943"/>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9-2020</a:t>
            </a:r>
          </a:p>
          <a:p>
            <a:pPr algn="ctr"/>
            <a:r>
              <a:rPr lang="en-US" altLang="en-US" sz="600" dirty="0">
                <a:latin typeface="Arial" panose="020B0604020202020204" pitchFamily="34" charset="0"/>
                <a:cs typeface="Arial" panose="020B0604020202020204" pitchFamily="34" charset="0"/>
              </a:rPr>
              <a:t>Recirculation</a:t>
            </a:r>
          </a:p>
        </p:txBody>
      </p:sp>
      <p:sp>
        <p:nvSpPr>
          <p:cNvPr id="102" name="Isosceles Triangle 101"/>
          <p:cNvSpPr>
            <a:spLocks noChangeArrowheads="1"/>
          </p:cNvSpPr>
          <p:nvPr/>
        </p:nvSpPr>
        <p:spPr bwMode="auto">
          <a:xfrm flipH="1">
            <a:off x="9696400" y="2400553"/>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0" name="Rectangle 99">
            <a:extLst>
              <a:ext uri="{FF2B5EF4-FFF2-40B4-BE49-F238E27FC236}">
                <a16:creationId xmlns:a16="http://schemas.microsoft.com/office/drawing/2014/main" id="{F4982A47-E99B-49CA-A660-4F021A502C32}"/>
              </a:ext>
            </a:extLst>
          </p:cNvPr>
          <p:cNvSpPr/>
          <p:nvPr/>
        </p:nvSpPr>
        <p:spPr>
          <a:xfrm>
            <a:off x="8572996" y="3171615"/>
            <a:ext cx="756000" cy="190605"/>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Recirc.</a:t>
            </a:r>
          </a:p>
        </p:txBody>
      </p:sp>
      <p:sp>
        <p:nvSpPr>
          <p:cNvPr id="16" name="Text Box 29"/>
          <p:cNvSpPr txBox="1">
            <a:spLocks noChangeArrowheads="1"/>
          </p:cNvSpPr>
          <p:nvPr/>
        </p:nvSpPr>
        <p:spPr bwMode="auto">
          <a:xfrm flipH="1">
            <a:off x="9835065" y="2589111"/>
            <a:ext cx="1022967"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 3-2021</a:t>
            </a:r>
          </a:p>
        </p:txBody>
      </p:sp>
      <p:sp>
        <p:nvSpPr>
          <p:cNvPr id="103" name="Oval Callout 93">
            <a:extLst>
              <a:ext uri="{FF2B5EF4-FFF2-40B4-BE49-F238E27FC236}">
                <a16:creationId xmlns:a16="http://schemas.microsoft.com/office/drawing/2014/main" id="{2852B466-DA01-438F-A4E1-5DDAD5E27370}"/>
              </a:ext>
            </a:extLst>
          </p:cNvPr>
          <p:cNvSpPr/>
          <p:nvPr/>
        </p:nvSpPr>
        <p:spPr bwMode="auto">
          <a:xfrm>
            <a:off x="7540621" y="3763291"/>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04" name="Straight Connector 103">
            <a:extLst>
              <a:ext uri="{FF2B5EF4-FFF2-40B4-BE49-F238E27FC236}">
                <a16:creationId xmlns:a16="http://schemas.microsoft.com/office/drawing/2014/main" id="{0ECB9879-3C25-4C2C-A1A1-4EB88534B463}"/>
              </a:ext>
            </a:extLst>
          </p:cNvPr>
          <p:cNvCxnSpPr/>
          <p:nvPr/>
        </p:nvCxnSpPr>
        <p:spPr bwMode="auto">
          <a:xfrm>
            <a:off x="8580296" y="3384647"/>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5" name="Oval Callout 93">
            <a:extLst>
              <a:ext uri="{FF2B5EF4-FFF2-40B4-BE49-F238E27FC236}">
                <a16:creationId xmlns:a16="http://schemas.microsoft.com/office/drawing/2014/main" id="{2C5F41AE-3424-4B8D-B827-16FD57F168EF}"/>
              </a:ext>
            </a:extLst>
          </p:cNvPr>
          <p:cNvSpPr/>
          <p:nvPr/>
        </p:nvSpPr>
        <p:spPr bwMode="auto">
          <a:xfrm>
            <a:off x="9249000" y="3788621"/>
            <a:ext cx="1006530" cy="487541"/>
          </a:xfrm>
          <a:prstGeom prst="wedgeEllipseCallout">
            <a:avLst>
              <a:gd name="adj1" fmla="val -39809"/>
              <a:gd name="adj2" fmla="val -132565"/>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963305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proposed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594992" cy="245673"/>
          </a:xfrm>
          <a:prstGeom prst="rect">
            <a:avLst/>
          </a:prstGeom>
          <a:gradFill flip="none" rotWithShape="1">
            <a:gsLst>
              <a:gs pos="0">
                <a:srgbClr val="FFFF00"/>
              </a:gs>
              <a:gs pos="15000">
                <a:srgbClr val="FFFF00"/>
              </a:gs>
              <a:gs pos="32000">
                <a:srgbClr val="FFFF00"/>
              </a:gs>
              <a:gs pos="41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967187"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11-2020</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158599"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5-2020</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376700"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696879"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9-2021</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20" y="3554728"/>
            <a:ext cx="97208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39357"/>
              <a:gd name="adj2" fmla="val -12684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68" name="Rectangle 167">
            <a:extLst>
              <a:ext uri="{FF2B5EF4-FFF2-40B4-BE49-F238E27FC236}">
                <a16:creationId xmlns:a16="http://schemas.microsoft.com/office/drawing/2014/main" id="{A6609AD8-0BD0-4DE6-98A2-627D5F941659}"/>
              </a:ext>
            </a:extLst>
          </p:cNvPr>
          <p:cNvSpPr/>
          <p:nvPr/>
        </p:nvSpPr>
        <p:spPr>
          <a:xfrm>
            <a:off x="6734700" y="3263096"/>
            <a:ext cx="841070"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69" name="Rectangle 168">
            <a:extLst>
              <a:ext uri="{FF2B5EF4-FFF2-40B4-BE49-F238E27FC236}">
                <a16:creationId xmlns:a16="http://schemas.microsoft.com/office/drawing/2014/main" id="{8200F9A2-67E5-4987-9546-12211A6042BD}"/>
              </a:ext>
            </a:extLst>
          </p:cNvPr>
          <p:cNvSpPr/>
          <p:nvPr/>
        </p:nvSpPr>
        <p:spPr>
          <a:xfrm>
            <a:off x="7558975" y="3262946"/>
            <a:ext cx="523977" cy="245673"/>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170" name="Rectangle 169">
            <a:extLst>
              <a:ext uri="{FF2B5EF4-FFF2-40B4-BE49-F238E27FC236}">
                <a16:creationId xmlns:a16="http://schemas.microsoft.com/office/drawing/2014/main" id="{67AF27AE-0EAD-4603-A050-028DEEF65666}"/>
              </a:ext>
            </a:extLst>
          </p:cNvPr>
          <p:cNvSpPr/>
          <p:nvPr/>
        </p:nvSpPr>
        <p:spPr>
          <a:xfrm>
            <a:off x="8080494" y="3255484"/>
            <a:ext cx="799587" cy="250746"/>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73" name="Rectangle 172">
            <a:extLst>
              <a:ext uri="{FF2B5EF4-FFF2-40B4-BE49-F238E27FC236}">
                <a16:creationId xmlns:a16="http://schemas.microsoft.com/office/drawing/2014/main" id="{F4CFBCF5-0562-4CD1-8BE5-1D5BE737664D}"/>
              </a:ext>
            </a:extLst>
          </p:cNvPr>
          <p:cNvSpPr/>
          <p:nvPr/>
        </p:nvSpPr>
        <p:spPr>
          <a:xfrm>
            <a:off x="8867491" y="3260249"/>
            <a:ext cx="646913" cy="24344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Tree>
    <p:extLst>
      <p:ext uri="{BB962C8B-B14F-4D97-AF65-F5344CB8AC3E}">
        <p14:creationId xmlns:p14="http://schemas.microsoft.com/office/powerpoint/2010/main" val="530738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per WG chair guidance:</a:t>
            </a:r>
          </a:p>
          <a:p>
            <a:pPr lvl="1"/>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4"/>
              </a:rPr>
              <a:t>here</a:t>
            </a:r>
            <a:r>
              <a:rPr lang="en-US" altLang="en-US" sz="1800" b="0" dirty="0"/>
              <a:t>.</a:t>
            </a:r>
          </a:p>
          <a:p>
            <a:endParaRPr lang="en-US" altLang="en-US" sz="1800" dirty="0"/>
          </a:p>
          <a:p>
            <a:r>
              <a:rPr lang="en-US" altLang="en-US" sz="2000" dirty="0"/>
              <a:t>Documentation</a:t>
            </a:r>
          </a:p>
          <a:p>
            <a:pPr lvl="1"/>
            <a:r>
              <a:rPr lang="en-US" altLang="en-US" sz="1800" dirty="0">
                <a:hlinkClick r:id="rId5"/>
              </a:rPr>
              <a:t>https://mentor.ieee.org/802.11/documents</a:t>
            </a:r>
            <a:endParaRPr lang="en-US" altLang="en-US" sz="1800" dirty="0"/>
          </a:p>
          <a:p>
            <a:pPr lvl="1"/>
            <a:r>
              <a:rPr lang="en-US" altLang="en-US" sz="1800" dirty="0"/>
              <a:t>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TGaz</a:t>
            </a:r>
            <a:r>
              <a:rPr lang="en-US" dirty="0"/>
              <a:t> Timeline</a:t>
            </a:r>
          </a:p>
        </p:txBody>
      </p:sp>
      <p:sp>
        <p:nvSpPr>
          <p:cNvPr id="3" name="Content Placeholder 2"/>
          <p:cNvSpPr>
            <a:spLocks noGrp="1"/>
          </p:cNvSpPr>
          <p:nvPr>
            <p:ph idx="1"/>
          </p:nvPr>
        </p:nvSpPr>
        <p:spPr/>
        <p:txBody>
          <a:bodyPr/>
          <a:lstStyle/>
          <a:p>
            <a:pPr marL="0" indent="0"/>
            <a:r>
              <a:rPr lang="en-US" dirty="0"/>
              <a:t>Motion 202009-11</a:t>
            </a:r>
          </a:p>
          <a:p>
            <a:pPr marL="0" indent="0"/>
            <a:r>
              <a:rPr lang="en-US" b="0" dirty="0"/>
              <a:t>We commit to the </a:t>
            </a:r>
            <a:r>
              <a:rPr lang="en-US" b="0" dirty="0" err="1"/>
              <a:t>TGaz</a:t>
            </a:r>
            <a:r>
              <a:rPr lang="en-US" b="0" dirty="0"/>
              <a:t> proposed timeline as depicted in the previous slide 39 of submission 11-20-1370r7?</a:t>
            </a:r>
          </a:p>
          <a:p>
            <a:pPr marL="0" indent="0"/>
            <a:endParaRPr lang="en-US" b="0" dirty="0"/>
          </a:p>
          <a:p>
            <a:pPr marL="0" indent="0"/>
            <a:r>
              <a:rPr lang="en-US" b="0" dirty="0"/>
              <a:t>Moved: Qinghua Li </a:t>
            </a:r>
          </a:p>
          <a:p>
            <a:pPr marL="0" indent="0"/>
            <a:r>
              <a:rPr lang="en-US" b="0" dirty="0"/>
              <a:t>Second: Roy Want </a:t>
            </a:r>
          </a:p>
          <a:p>
            <a:pPr marL="0" indent="0"/>
            <a:r>
              <a:rPr lang="en-US" b="0" dirty="0"/>
              <a:t>Results (Y/N/A): unanimous approval.</a:t>
            </a:r>
          </a:p>
          <a:p>
            <a:pPr marL="0" indent="0"/>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70160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6F793-1D73-4208-BA4C-CE9BE0B5E512}"/>
              </a:ext>
            </a:extLst>
          </p:cNvPr>
          <p:cNvSpPr>
            <a:spLocks noGrp="1"/>
          </p:cNvSpPr>
          <p:nvPr>
            <p:ph type="title"/>
          </p:nvPr>
        </p:nvSpPr>
        <p:spPr/>
        <p:txBody>
          <a:bodyPr/>
          <a:lstStyle/>
          <a:p>
            <a:r>
              <a:rPr lang="en-US" dirty="0"/>
              <a:t>Targets Towards Next Meeting</a:t>
            </a:r>
          </a:p>
        </p:txBody>
      </p:sp>
      <p:sp>
        <p:nvSpPr>
          <p:cNvPr id="3" name="Content Placeholder 2">
            <a:extLst>
              <a:ext uri="{FF2B5EF4-FFF2-40B4-BE49-F238E27FC236}">
                <a16:creationId xmlns:a16="http://schemas.microsoft.com/office/drawing/2014/main" id="{4A7DDA42-0FB3-4396-A317-452D449C0DB9}"/>
              </a:ext>
            </a:extLst>
          </p:cNvPr>
          <p:cNvSpPr>
            <a:spLocks noGrp="1"/>
          </p:cNvSpPr>
          <p:nvPr>
            <p:ph idx="1"/>
          </p:nvPr>
        </p:nvSpPr>
        <p:spPr/>
        <p:txBody>
          <a:bodyPr/>
          <a:lstStyle/>
          <a:p>
            <a:pPr>
              <a:buFont typeface="Arial" panose="020B0604020202020204" pitchFamily="34" charset="0"/>
              <a:buChar char="•"/>
            </a:pPr>
            <a:r>
              <a:rPr lang="en-US" b="0" dirty="0"/>
              <a:t>Complete LB 249 comment resolution</a:t>
            </a:r>
          </a:p>
          <a:p>
            <a:pPr>
              <a:buFont typeface="Arial" panose="020B0604020202020204" pitchFamily="34" charset="0"/>
              <a:buChar char="•"/>
            </a:pPr>
            <a:r>
              <a:rPr lang="en-US" b="0" dirty="0"/>
              <a:t>D3.0 recirculation ballot out of the Nov. meeting.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C92B09CF-C6D6-4534-A53E-4B4E096040D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FD6EE03-597C-4A22-9441-BC5DABE41EC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EFAB0B-42E9-49CC-BAA6-97BD7FD06269}"/>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155823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38943"/>
          </a:xfrm>
        </p:spPr>
        <p:txBody>
          <a:bodyPr/>
          <a:lstStyle/>
          <a:p>
            <a:r>
              <a:rPr lang="en-US" dirty="0"/>
              <a:t>Scheduled Telecons</a:t>
            </a:r>
          </a:p>
        </p:txBody>
      </p:sp>
      <p:sp>
        <p:nvSpPr>
          <p:cNvPr id="3" name="Content Placeholder 2"/>
          <p:cNvSpPr>
            <a:spLocks noGrp="1"/>
          </p:cNvSpPr>
          <p:nvPr>
            <p:ph idx="1"/>
          </p:nvPr>
        </p:nvSpPr>
        <p:spPr>
          <a:xfrm>
            <a:off x="914400" y="1204120"/>
            <a:ext cx="11014247" cy="4457127"/>
          </a:xfrm>
        </p:spPr>
        <p:txBody>
          <a:bodyPr/>
          <a:lstStyle/>
          <a:p>
            <a:pPr>
              <a:buFont typeface="Arial" panose="020B0604020202020204" pitchFamily="34" charset="0"/>
              <a:buChar char="•"/>
            </a:pPr>
            <a:r>
              <a:rPr lang="en-US" altLang="en-US" sz="1600" b="0" dirty="0"/>
              <a:t>Sep. 23  		(Wed.), 	13:00 ET – 14:30 ET</a:t>
            </a:r>
          </a:p>
          <a:p>
            <a:pPr>
              <a:buFont typeface="Arial" panose="020B0604020202020204" pitchFamily="34" charset="0"/>
              <a:buChar char="•"/>
            </a:pPr>
            <a:r>
              <a:rPr lang="en-US" altLang="en-US" sz="1600" b="0" dirty="0"/>
              <a:t>Sep. 24 		(Thu.),  	10:00 ET – 12:00 ET extended (joint </a:t>
            </a:r>
            <a:r>
              <a:rPr lang="en-US" altLang="en-US" sz="1600" b="0" dirty="0" err="1"/>
              <a:t>TGaz</a:t>
            </a:r>
            <a:r>
              <a:rPr lang="en-US" altLang="en-US" sz="1600" b="0" dirty="0"/>
              <a:t> plenary/technical)</a:t>
            </a:r>
          </a:p>
          <a:p>
            <a:pPr>
              <a:buFont typeface="Arial" panose="020B0604020202020204" pitchFamily="34" charset="0"/>
              <a:buChar char="•"/>
            </a:pPr>
            <a:r>
              <a:rPr lang="en-US" altLang="en-US" sz="1600" b="0" dirty="0"/>
              <a:t>Sep. 29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Sep. 30 		(Wed.), 	13:00 ET – 15:00 ET</a:t>
            </a:r>
            <a:r>
              <a:rPr lang="en-US" altLang="en-US" sz="1600" b="0" baseline="30000" dirty="0"/>
              <a:t> + </a:t>
            </a:r>
            <a:r>
              <a:rPr lang="en-US" altLang="en-US" sz="1600" b="0" dirty="0"/>
              <a:t>	</a:t>
            </a:r>
            <a:endParaRPr lang="en-US" altLang="en-US" sz="1600" b="0" baseline="30000" dirty="0"/>
          </a:p>
          <a:p>
            <a:pPr>
              <a:buFont typeface="Arial" panose="020B0604020202020204" pitchFamily="34" charset="0"/>
              <a:buChar char="•"/>
            </a:pPr>
            <a:r>
              <a:rPr lang="en-US" altLang="en-US" sz="1600" b="0" dirty="0"/>
              <a:t>Oct. 1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6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7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8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13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14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15		(Thu.), 	12:00 ET – 14:00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20		(Tue.),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21 		(Wed.), 	13:00 ET – 15:00 ET</a:t>
            </a:r>
            <a:r>
              <a:rPr lang="en-US" altLang="en-US" sz="1600" b="0" baseline="30000" dirty="0"/>
              <a:t> +</a:t>
            </a:r>
            <a:endParaRPr lang="en-US" altLang="en-US" sz="1600" b="0" dirty="0"/>
          </a:p>
          <a:p>
            <a:pPr>
              <a:buFont typeface="Arial" panose="020B0604020202020204" pitchFamily="34" charset="0"/>
              <a:buChar char="•"/>
            </a:pPr>
            <a:r>
              <a:rPr lang="en-US" altLang="en-US" sz="1600" b="0" dirty="0"/>
              <a:t>Oct. 28 		(Thu.),  	10:00 ET – 12:00 ET extended (joint </a:t>
            </a:r>
            <a:r>
              <a:rPr lang="en-US" altLang="en-US" sz="1600" b="0" dirty="0" err="1"/>
              <a:t>TGaz</a:t>
            </a:r>
            <a:r>
              <a:rPr lang="en-US" altLang="en-US" sz="1600" b="0" dirty="0"/>
              <a:t> plenary/technical)</a:t>
            </a:r>
            <a:r>
              <a:rPr lang="en-US" altLang="en-US" sz="1600" b="0" baseline="30000" dirty="0"/>
              <a:t> +</a:t>
            </a:r>
            <a:endParaRPr lang="en-US" altLang="en-US" sz="1600" b="0" dirty="0"/>
          </a:p>
          <a:p>
            <a:pPr marL="0" indent="0"/>
            <a:endParaRPr lang="en-US" altLang="en-US" sz="1600" b="0" baseline="30000" dirty="0"/>
          </a:p>
          <a:p>
            <a:pPr marL="0" indent="0"/>
            <a:r>
              <a:rPr lang="en-US" altLang="en-US" sz="1600" b="0" baseline="30000" dirty="0"/>
              <a:t>+ </a:t>
            </a:r>
            <a:r>
              <a:rPr lang="en-US" altLang="en-US" sz="1600" b="0" dirty="0"/>
              <a:t>- newly announced, telecons will be 2hr long.</a:t>
            </a:r>
          </a:p>
          <a:p>
            <a:pPr marL="0" indent="0"/>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59789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Review Submission Pipeline</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graphicFrame>
        <p:nvGraphicFramePr>
          <p:cNvPr id="7" name="Content Placeholder 6"/>
          <p:cNvGraphicFramePr>
            <a:graphicFrameLocks noGrp="1"/>
          </p:cNvGraphicFramePr>
          <p:nvPr>
            <p:ph idx="1"/>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r>
                        <a:rPr lang="en-US" sz="1400" b="0" dirty="0"/>
                        <a:t>11-20-1308</a:t>
                      </a:r>
                      <a:endParaRPr lang="en-US" sz="1400" dirty="0"/>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LMR Replay Counter Clarification </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0002"/>
                  </a:ext>
                </a:extLst>
              </a:tr>
              <a:tr h="0">
                <a:tc>
                  <a:txBody>
                    <a:bodyPr/>
                    <a:lstStyle/>
                    <a:p>
                      <a:r>
                        <a:rPr lang="en-US" sz="1400" b="0" dirty="0"/>
                        <a:t>11-20-1209</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Reorganization of Secure LTF Measurement Exchange</a:t>
                      </a:r>
                      <a:endParaRPr lang="en-US" sz="1400" dirty="0"/>
                    </a:p>
                  </a:txBody>
                  <a:tcPr marT="45712" marB="45712"/>
                </a:tc>
                <a:tc>
                  <a:txBody>
                    <a:bodyPr/>
                    <a:lstStyle/>
                    <a:p>
                      <a:r>
                        <a:rPr lang="en-US" sz="1400" dirty="0"/>
                        <a:t>CR –follow up</a:t>
                      </a:r>
                    </a:p>
                  </a:txBody>
                  <a:tcPr marT="45712" marB="45712"/>
                </a:tc>
                <a:extLst>
                  <a:ext uri="{0D108BD9-81ED-4DB2-BD59-A6C34878D82A}">
                    <a16:rowId xmlns:a16="http://schemas.microsoft.com/office/drawing/2014/main" val="10003"/>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4"/>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10005"/>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11-20-1394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11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bl>
          </a:graphicData>
        </a:graphic>
      </p:graphicFrame>
    </p:spTree>
    <p:extLst>
      <p:ext uri="{BB962C8B-B14F-4D97-AF65-F5344CB8AC3E}">
        <p14:creationId xmlns:p14="http://schemas.microsoft.com/office/powerpoint/2010/main" val="344593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11-20-1487</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(202009-12)</a:t>
            </a:r>
            <a:r>
              <a:rPr lang="en-US" sz="2000" dirty="0"/>
              <a:t>:</a:t>
            </a:r>
          </a:p>
          <a:p>
            <a:pPr marL="0" indent="0"/>
            <a:r>
              <a:rPr lang="en-US" sz="2000" b="0" dirty="0"/>
              <a:t>Move to adopt the resolutions depicted by document 11-20-1487r4 for CIDs 3858, 3307, 3052, 3053, 3874, 3558, 3554, 3555, 3556, 3655, 3654, 3659, 3800, 3801, 3808, 3165, 3166, 3890, 3891, 3308, 3309, 3547, 3548, 3789, 3790 and 3791 (26 in total), instruct the technical editor to incorporate it in the P802.11az draft and grant the editor editorial license. </a:t>
            </a:r>
          </a:p>
          <a:p>
            <a:endParaRPr lang="en-US" sz="2000" b="0" dirty="0"/>
          </a:p>
          <a:p>
            <a:r>
              <a:rPr lang="en-US" sz="2000" b="0" dirty="0"/>
              <a:t>Moved: Erik Lindskog</a:t>
            </a:r>
          </a:p>
          <a:p>
            <a:r>
              <a:rPr lang="en-US" sz="2000" b="0" dirty="0"/>
              <a:t>Second: Qinghua Li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3272261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84959-8CDE-4D3C-934F-0B9D1B96E828}"/>
              </a:ext>
            </a:extLst>
          </p:cNvPr>
          <p:cNvSpPr>
            <a:spLocks noGrp="1"/>
          </p:cNvSpPr>
          <p:nvPr>
            <p:ph type="title"/>
          </p:nvPr>
        </p:nvSpPr>
        <p:spPr/>
        <p:txBody>
          <a:bodyPr/>
          <a:lstStyle/>
          <a:p>
            <a:r>
              <a:rPr lang="en-US" dirty="0"/>
              <a:t>Submission 11-20-1308</a:t>
            </a:r>
          </a:p>
        </p:txBody>
      </p:sp>
      <p:sp>
        <p:nvSpPr>
          <p:cNvPr id="3" name="Content Placeholder 2">
            <a:extLst>
              <a:ext uri="{FF2B5EF4-FFF2-40B4-BE49-F238E27FC236}">
                <a16:creationId xmlns:a16="http://schemas.microsoft.com/office/drawing/2014/main" id="{5A3EC1A0-68E4-4AB0-9E4F-BA26712F34FA}"/>
              </a:ext>
            </a:extLst>
          </p:cNvPr>
          <p:cNvSpPr>
            <a:spLocks noGrp="1"/>
          </p:cNvSpPr>
          <p:nvPr>
            <p:ph idx="1"/>
          </p:nvPr>
        </p:nvSpPr>
        <p:spPr/>
        <p:txBody>
          <a:bodyPr/>
          <a:lstStyle/>
          <a:p>
            <a:r>
              <a:rPr lang="en-US" sz="2000" dirty="0"/>
              <a:t>Motion </a:t>
            </a:r>
            <a:r>
              <a:rPr lang="en-US" sz="2000" b="0" dirty="0"/>
              <a:t>(202009-13):</a:t>
            </a:r>
          </a:p>
          <a:p>
            <a:r>
              <a:rPr lang="en-US" sz="2000" b="0" dirty="0"/>
              <a:t>Move to adopt the text changes as depicted in document 11-20-1308r0 instruct the technical editor to incorporate it in the P802.11az draft and grant the editor editorial license. </a:t>
            </a:r>
          </a:p>
          <a:p>
            <a:endParaRPr lang="en-US" sz="2000" b="0" dirty="0"/>
          </a:p>
          <a:p>
            <a:r>
              <a:rPr lang="en-US" sz="2000" b="0" dirty="0"/>
              <a:t>Moved: Qinghua Li </a:t>
            </a:r>
          </a:p>
          <a:p>
            <a:r>
              <a:rPr lang="en-US" sz="2000" b="0" dirty="0"/>
              <a:t>Second: Nehru Bhandaru </a:t>
            </a:r>
          </a:p>
          <a:p>
            <a:r>
              <a:rPr lang="en-US" sz="2000" b="0" dirty="0"/>
              <a:t>Results: unanimous approval</a:t>
            </a:r>
          </a:p>
        </p:txBody>
      </p:sp>
      <p:sp>
        <p:nvSpPr>
          <p:cNvPr id="4" name="Slide Number Placeholder 3">
            <a:extLst>
              <a:ext uri="{FF2B5EF4-FFF2-40B4-BE49-F238E27FC236}">
                <a16:creationId xmlns:a16="http://schemas.microsoft.com/office/drawing/2014/main" id="{A3A75F8E-EA07-4FA6-AFB1-D489794714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53ADDD45-AB9A-4930-89A8-1D7036157BF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BCE572C-99E0-4971-B690-708326BD8DB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283755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11-20-1209</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(202009-14)</a:t>
            </a:r>
            <a:r>
              <a:rPr lang="en-US" sz="2000" dirty="0"/>
              <a:t>:</a:t>
            </a:r>
          </a:p>
          <a:p>
            <a:pPr marL="0" indent="0"/>
            <a:r>
              <a:rPr lang="en-US" sz="2000" b="0" dirty="0"/>
              <a:t>Move to adopt the resolutions depicted by document 11-20-1209r3 for CIDs 3266 and 3895 (total of 2), instruct the technical editor to incorporate it in the P802.11az draft and grant the editor editorial license. </a:t>
            </a:r>
          </a:p>
          <a:p>
            <a:endParaRPr lang="en-US" sz="2000" b="0" dirty="0"/>
          </a:p>
          <a:p>
            <a:r>
              <a:rPr lang="en-US" sz="2000" b="0" dirty="0"/>
              <a:t>Moved: Qinghua Li</a:t>
            </a:r>
          </a:p>
          <a:p>
            <a:r>
              <a:rPr lang="en-US" sz="2000" b="0" dirty="0"/>
              <a:t>Second: Ali Raissinia </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724548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4530C-CBD3-415E-9405-76B0EA92D99B}"/>
              </a:ext>
            </a:extLst>
          </p:cNvPr>
          <p:cNvSpPr>
            <a:spLocks noGrp="1"/>
          </p:cNvSpPr>
          <p:nvPr>
            <p:ph type="title"/>
          </p:nvPr>
        </p:nvSpPr>
        <p:spPr/>
        <p:txBody>
          <a:bodyPr/>
          <a:lstStyle/>
          <a:p>
            <a:r>
              <a:rPr lang="en-US" dirty="0"/>
              <a:t>Submission 11-20-1394</a:t>
            </a:r>
          </a:p>
        </p:txBody>
      </p:sp>
      <p:sp>
        <p:nvSpPr>
          <p:cNvPr id="3" name="Content Placeholder 2">
            <a:extLst>
              <a:ext uri="{FF2B5EF4-FFF2-40B4-BE49-F238E27FC236}">
                <a16:creationId xmlns:a16="http://schemas.microsoft.com/office/drawing/2014/main" id="{E8485187-D0D5-4B3C-A29D-754729BBAD72}"/>
              </a:ext>
            </a:extLst>
          </p:cNvPr>
          <p:cNvSpPr>
            <a:spLocks noGrp="1"/>
          </p:cNvSpPr>
          <p:nvPr>
            <p:ph idx="1"/>
          </p:nvPr>
        </p:nvSpPr>
        <p:spPr/>
        <p:txBody>
          <a:bodyPr/>
          <a:lstStyle/>
          <a:p>
            <a:r>
              <a:rPr lang="en-US" sz="2000" dirty="0"/>
              <a:t>Motion </a:t>
            </a:r>
            <a:r>
              <a:rPr lang="en-US" sz="2000" b="0" dirty="0"/>
              <a:t>(202009-15)</a:t>
            </a:r>
            <a:r>
              <a:rPr lang="en-US" sz="2000" dirty="0"/>
              <a:t>:</a:t>
            </a:r>
          </a:p>
          <a:p>
            <a:pPr marL="0" indent="0"/>
            <a:r>
              <a:rPr lang="en-US" sz="2000" b="0" dirty="0"/>
              <a:t>Move to adopt the resolutions depicted by document 11-20-1394r1 for CIDs 3127, 3299, 3814, 3816, 3116, 3543, 3544, 3537 (total of 8), instruct the technical editor to incorporate it in the P802.11az draft and grant the editor editorial license. </a:t>
            </a:r>
          </a:p>
          <a:p>
            <a:endParaRPr lang="en-US" sz="2000" b="0" dirty="0"/>
          </a:p>
          <a:p>
            <a:r>
              <a:rPr lang="en-US" sz="2000" b="0" dirty="0"/>
              <a:t>Moved: Assaf Kasher</a:t>
            </a:r>
          </a:p>
          <a:p>
            <a:r>
              <a:rPr lang="en-US" sz="2000" b="0" dirty="0"/>
              <a:t>Second: Qinghua Li</a:t>
            </a:r>
          </a:p>
          <a:p>
            <a:r>
              <a:rPr lang="en-US" sz="2000" b="0" dirty="0"/>
              <a:t>Results (Y/N/A): unanimous approval</a:t>
            </a:r>
          </a:p>
          <a:p>
            <a:endParaRPr lang="en-US" sz="2000" dirty="0"/>
          </a:p>
        </p:txBody>
      </p:sp>
      <p:sp>
        <p:nvSpPr>
          <p:cNvPr id="4" name="Slide Number Placeholder 3">
            <a:extLst>
              <a:ext uri="{FF2B5EF4-FFF2-40B4-BE49-F238E27FC236}">
                <a16:creationId xmlns:a16="http://schemas.microsoft.com/office/drawing/2014/main" id="{5CE00CE6-78DC-4E35-895E-D2FBAA855CF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7EA4BF-12D5-4A7E-9269-1ECA79CF90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4DC2788-79E3-4DED-9EAE-069E75D37737}"/>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955124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7831449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B4B7D-AB1D-4CF7-BF29-9A2C72DEF9D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57F96B-29EC-4443-8C2A-B8C92053185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0D664C-BBA1-408E-926A-FA665FE1209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5FDA38D6-FEA6-407F-B8B5-0D79F21FDE7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09F32B0-FFC1-41E5-86E3-1670D1141B9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45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068FF-2883-47AC-B9FF-23B09C34118D}"/>
              </a:ext>
            </a:extLst>
          </p:cNvPr>
          <p:cNvSpPr>
            <a:spLocks noGrp="1"/>
          </p:cNvSpPr>
          <p:nvPr>
            <p:ph type="title"/>
          </p:nvPr>
        </p:nvSpPr>
        <p:spPr/>
        <p:txBody>
          <a:bodyPr/>
          <a:lstStyle/>
          <a:p>
            <a:r>
              <a:rPr lang="en-US" dirty="0"/>
              <a:t>Progress Made During This Week</a:t>
            </a:r>
          </a:p>
        </p:txBody>
      </p:sp>
      <p:sp>
        <p:nvSpPr>
          <p:cNvPr id="3" name="Content Placeholder 2">
            <a:extLst>
              <a:ext uri="{FF2B5EF4-FFF2-40B4-BE49-F238E27FC236}">
                <a16:creationId xmlns:a16="http://schemas.microsoft.com/office/drawing/2014/main" id="{64FD3840-AAF8-4FAF-BCC3-102A1938CB19}"/>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713DAD7-C360-4317-8507-1581A3D09D1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98E548-4108-43C0-B0AD-9BA47A35B85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200481-512C-46AC-B7B4-7A7F48D9CF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599383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759618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06103635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23</a:t>
            </a:r>
            <a:r>
              <a:rPr lang="en-US" altLang="en-US" baseline="30000" dirty="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11-20-1392 CR for 11.22.6.3.3 (Dibakar Das)  (1hr)</a:t>
            </a:r>
          </a:p>
          <a:p>
            <a:pPr lvl="1" algn="just">
              <a:spcBef>
                <a:spcPct val="20000"/>
              </a:spcBef>
              <a:buFontTx/>
              <a:buChar char="•"/>
            </a:pPr>
            <a:r>
              <a:rPr lang="en-US" sz="1400" dirty="0"/>
              <a:t>11-20-1393 </a:t>
            </a:r>
            <a:r>
              <a:rPr lang="en-US" sz="1400" dirty="0" err="1"/>
              <a:t>Misc</a:t>
            </a:r>
            <a:r>
              <a:rPr lang="en-US" sz="1400" dirty="0"/>
              <a:t> CR for Clause 9  (Dibakar Das)  (15minutes)</a:t>
            </a:r>
          </a:p>
          <a:p>
            <a:pPr lvl="1" algn="just">
              <a:spcBef>
                <a:spcPct val="20000"/>
              </a:spcBef>
              <a:buFontTx/>
              <a:buChar char="•"/>
            </a:pPr>
            <a:r>
              <a:rPr lang="en-US" altLang="en-US" sz="1400" b="0" dirty="0"/>
              <a:t>11-20-1502 </a:t>
            </a:r>
            <a:r>
              <a:rPr lang="en-US" sz="1400" dirty="0"/>
              <a:t>Some LB 249 Passive TB Ranging CR – Part III </a:t>
            </a:r>
          </a:p>
          <a:p>
            <a:pPr lvl="1" algn="just">
              <a:spcBef>
                <a:spcPct val="20000"/>
              </a:spcBef>
              <a:buFontTx/>
              <a:buChar char="•"/>
            </a:pPr>
            <a:endParaRPr lang="en-US" altLang="en-US" sz="1400" b="0" dirty="0"/>
          </a:p>
          <a:p>
            <a:pPr algn="just">
              <a:spcBef>
                <a:spcPct val="20000"/>
              </a:spcBef>
              <a:buFontTx/>
              <a:buChar char="•"/>
            </a:pPr>
            <a:r>
              <a:rPr lang="en-US" sz="1600" b="0" dirty="0"/>
              <a:t>Review Submission Pipeline – 2min</a:t>
            </a:r>
          </a:p>
          <a:p>
            <a:pPr algn="just">
              <a:spcBef>
                <a:spcPct val="20000"/>
              </a:spcBef>
              <a:buFontTx/>
              <a:buChar char="•"/>
            </a:pPr>
            <a:r>
              <a:rPr lang="en-US" sz="1600" b="0" dirty="0"/>
              <a:t>Telecons reminder– 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57674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7289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13D0-2F87-4DFF-873C-FBE2DA57B18A}"/>
              </a:ext>
            </a:extLst>
          </p:cNvPr>
          <p:cNvSpPr>
            <a:spLocks noGrp="1"/>
          </p:cNvSpPr>
          <p:nvPr>
            <p:ph type="title"/>
          </p:nvPr>
        </p:nvSpPr>
        <p:spPr/>
        <p:txBody>
          <a:bodyPr/>
          <a:lstStyle/>
          <a:p>
            <a:r>
              <a:rPr lang="en-US" dirty="0" err="1"/>
              <a:t>Strawpoll</a:t>
            </a:r>
            <a:endParaRPr lang="en-US" dirty="0"/>
          </a:p>
        </p:txBody>
      </p:sp>
      <p:sp>
        <p:nvSpPr>
          <p:cNvPr id="3" name="Content Placeholder 2">
            <a:extLst>
              <a:ext uri="{FF2B5EF4-FFF2-40B4-BE49-F238E27FC236}">
                <a16:creationId xmlns:a16="http://schemas.microsoft.com/office/drawing/2014/main" id="{233B3602-80AF-46AE-8A96-16BF45BFCD68}"/>
              </a:ext>
            </a:extLst>
          </p:cNvPr>
          <p:cNvSpPr>
            <a:spLocks noGrp="1"/>
          </p:cNvSpPr>
          <p:nvPr>
            <p:ph idx="1"/>
          </p:nvPr>
        </p:nvSpPr>
        <p:spPr/>
        <p:txBody>
          <a:bodyPr/>
          <a:lstStyle/>
          <a:p>
            <a:r>
              <a:rPr lang="en-US" dirty="0"/>
              <a:t>Which resolution do you prefer for CID 3599</a:t>
            </a:r>
          </a:p>
          <a:p>
            <a:pPr>
              <a:buFont typeface="Arial" panose="020B0604020202020204" pitchFamily="34" charset="0"/>
              <a:buChar char="•"/>
            </a:pPr>
            <a:r>
              <a:rPr lang="en-US" dirty="0"/>
              <a:t>Accept </a:t>
            </a:r>
          </a:p>
          <a:p>
            <a:pPr>
              <a:buFont typeface="Arial" panose="020B0604020202020204" pitchFamily="34" charset="0"/>
              <a:buChar char="•"/>
            </a:pPr>
            <a:r>
              <a:rPr lang="en-US" dirty="0"/>
              <a:t>Reject</a:t>
            </a:r>
          </a:p>
          <a:p>
            <a:pPr>
              <a:buFont typeface="Arial" panose="020B0604020202020204" pitchFamily="34" charset="0"/>
              <a:buChar char="•"/>
            </a:pPr>
            <a:r>
              <a:rPr lang="en-US" dirty="0"/>
              <a:t>Revise – with </a:t>
            </a:r>
            <a:r>
              <a:rPr lang="en-US" dirty="0" err="1"/>
              <a:t>Dibakar’s</a:t>
            </a:r>
            <a:r>
              <a:rPr lang="en-US" dirty="0"/>
              <a:t> changes in 11-20-1392</a:t>
            </a:r>
          </a:p>
          <a:p>
            <a:pPr>
              <a:buFont typeface="Arial" panose="020B0604020202020204" pitchFamily="34" charset="0"/>
              <a:buChar char="•"/>
            </a:pPr>
            <a:r>
              <a:rPr lang="en-US" dirty="0"/>
              <a:t>Revise – with changing “may” to “might”</a:t>
            </a:r>
          </a:p>
          <a:p>
            <a:pPr>
              <a:buFont typeface="Arial" panose="020B0604020202020204" pitchFamily="34" charset="0"/>
              <a:buChar char="•"/>
            </a:pPr>
            <a:r>
              <a:rPr lang="en-US" dirty="0"/>
              <a:t>Results: (2/1/1/9)</a:t>
            </a:r>
          </a:p>
        </p:txBody>
      </p:sp>
      <p:sp>
        <p:nvSpPr>
          <p:cNvPr id="4" name="Slide Number Placeholder 3">
            <a:extLst>
              <a:ext uri="{FF2B5EF4-FFF2-40B4-BE49-F238E27FC236}">
                <a16:creationId xmlns:a16="http://schemas.microsoft.com/office/drawing/2014/main" id="{9A96C2E6-0954-41FA-B0E0-12542A409B3B}"/>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D93D4DC-3AED-4310-936C-730602E3B2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4503938-9BDF-4E09-BF11-03A6B544900F}"/>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8511437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B7DB4794-2B53-4889-BF2B-4BF13F6667F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4028417027"/>
              </p:ext>
            </p:extLst>
          </p:nvPr>
        </p:nvGraphicFramePr>
        <p:xfrm>
          <a:off x="493114" y="2347016"/>
          <a:ext cx="11305256" cy="2468752"/>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2589099509"/>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bl>
          </a:graphicData>
        </a:graphic>
      </p:graphicFrame>
    </p:spTree>
    <p:extLst>
      <p:ext uri="{BB962C8B-B14F-4D97-AF65-F5344CB8AC3E}">
        <p14:creationId xmlns:p14="http://schemas.microsoft.com/office/powerpoint/2010/main" val="1689760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24 		(Thu.),  	10:00 ET – 12:00 ET extended (joint </a:t>
            </a:r>
            <a:r>
              <a:rPr lang="en-US" altLang="en-US" sz="1600" b="0" kern="0" dirty="0" err="1"/>
              <a:t>TGaz</a:t>
            </a:r>
            <a:r>
              <a:rPr lang="en-US" altLang="en-US" sz="1600" b="0" kern="0" dirty="0"/>
              <a:t> plenary/technical)</a:t>
            </a:r>
          </a:p>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32578217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9548068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683431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nn-NO" altLang="en-US" sz="1400" dirty="0"/>
              <a:t>11-20-1392 CR for 11.22.6.3.3 (Dibakar Das) </a:t>
            </a:r>
            <a:r>
              <a:rPr lang="en-US" sz="1400" dirty="0"/>
              <a:t>- for completion</a:t>
            </a:r>
            <a:endParaRPr lang="en-US" altLang="en-US" sz="1400" dirty="0"/>
          </a:p>
          <a:p>
            <a:pPr lvl="1" algn="just">
              <a:spcBef>
                <a:spcPct val="20000"/>
              </a:spcBef>
              <a:buFontTx/>
              <a:buChar char="•"/>
            </a:pPr>
            <a:r>
              <a:rPr lang="en-US" sz="1400" dirty="0"/>
              <a:t>11-20-1393 </a:t>
            </a:r>
            <a:r>
              <a:rPr lang="en-US" sz="1400" dirty="0" err="1"/>
              <a:t>Misc</a:t>
            </a:r>
            <a:r>
              <a:rPr lang="en-US" sz="1400" dirty="0"/>
              <a:t> CR for Clause 9  (Dibakar Das)</a:t>
            </a:r>
          </a:p>
          <a:p>
            <a:pPr lvl="1" algn="just">
              <a:spcBef>
                <a:spcPct val="20000"/>
              </a:spcBef>
              <a:buFontTx/>
              <a:buChar char="•"/>
            </a:pPr>
            <a:r>
              <a:rPr lang="en-US" sz="1400" dirty="0"/>
              <a:t>11-20-1502 Some LB 249 Passive TB Ranging CR – Part III (Erik Lindskog)  (as time permits)</a:t>
            </a:r>
            <a:endParaRPr lang="en-US" altLang="en-US" sz="1400" b="0" dirty="0"/>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3986117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11-20-1392r1.</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41050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11-20-1393</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3896, 3999 as</a:t>
            </a:r>
            <a:r>
              <a:rPr lang="en-GB" b="0" dirty="0"/>
              <a:t> </a:t>
            </a:r>
            <a:r>
              <a:rPr lang="en-US" b="0" dirty="0"/>
              <a:t>depicted in document 11-20-1393r1.</a:t>
            </a:r>
          </a:p>
          <a:p>
            <a:endParaRPr lang="en-US" b="0" dirty="0"/>
          </a:p>
          <a:p>
            <a:r>
              <a:rPr lang="en-US" b="0" dirty="0"/>
              <a:t>Results (Y/N/A): (7/0/1)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142286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nvGraphicFramePr>
        <p:xfrm>
          <a:off x="442315" y="1628800"/>
          <a:ext cx="11305256" cy="368788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11-20-1392</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11.22.6.3.3</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6"/>
                  </a:ext>
                </a:extLst>
              </a:tr>
              <a:tr h="0">
                <a:tc>
                  <a:txBody>
                    <a:bodyPr/>
                    <a:lstStyle/>
                    <a:p>
                      <a:r>
                        <a:rPr lang="en-US" sz="1400" dirty="0"/>
                        <a:t>11-20-1393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Misc</a:t>
                      </a:r>
                      <a:r>
                        <a:rPr lang="en-US" sz="1400" dirty="0"/>
                        <a:t> CR for Clause 9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11-20-1410</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80 Editorial CIDs</a:t>
                      </a:r>
                    </a:p>
                  </a:txBody>
                  <a:tcPr marT="45712" marB="45712"/>
                </a:tc>
                <a:tc>
                  <a:txBody>
                    <a:bodyPr/>
                    <a:lstStyle/>
                    <a:p>
                      <a:r>
                        <a:rPr lang="en-US" sz="1400" dirty="0"/>
                        <a:t>CR</a:t>
                      </a:r>
                    </a:p>
                  </a:txBody>
                  <a:tcPr marT="45712" marB="45712"/>
                </a:tc>
                <a:extLst>
                  <a:ext uri="{0D108BD9-81ED-4DB2-BD59-A6C34878D82A}">
                    <a16:rowId xmlns:a16="http://schemas.microsoft.com/office/drawing/2014/main" val="3785611777"/>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b="0" dirty="0"/>
                        <a:t>11-20-1245</a:t>
                      </a:r>
                      <a:endParaRPr lang="en-US" sz="1400" dirty="0"/>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Tx Power control for Non-TB Ranging</a:t>
                      </a:r>
                      <a:endParaRPr lang="en-US" sz="1400" dirty="0"/>
                    </a:p>
                  </a:txBody>
                  <a:tcPr marT="45712" marB="45712"/>
                </a:tc>
                <a:tc>
                  <a:txBody>
                    <a:bodyPr/>
                    <a:lstStyle/>
                    <a:p>
                      <a:r>
                        <a:rPr lang="en-US" sz="1400" dirty="0"/>
                        <a:t>CR – follow up</a:t>
                      </a:r>
                    </a:p>
                  </a:txBody>
                  <a:tcPr marT="45712" marB="45712"/>
                </a:tc>
                <a:extLst>
                  <a:ext uri="{0D108BD9-81ED-4DB2-BD59-A6C34878D82A}">
                    <a16:rowId xmlns:a16="http://schemas.microsoft.com/office/drawing/2014/main" val="296098273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994471977"/>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67633686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389949820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28800"/>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29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27357199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535628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6507245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29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11-20-1410 80 Editorial CIDs (15 min)</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600" b="0" dirty="0"/>
          </a:p>
          <a:p>
            <a:pPr lvl="1" algn="just">
              <a:spcBef>
                <a:spcPct val="20000"/>
              </a:spcBef>
              <a:buFontTx/>
              <a:buChar char="•"/>
            </a:pPr>
            <a:r>
              <a:rPr lang="en-US" sz="1400" dirty="0"/>
              <a:t>11-20-1245 Tx Power control for Non-TB Ranging (Christian Berger) (20min) </a:t>
            </a:r>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46305835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11-20-1410 Editorial CIDs</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editorial CID resolutions as depicted in document 11-20-1410r0.</a:t>
            </a:r>
          </a:p>
          <a:p>
            <a:endParaRPr lang="en-US" dirty="0"/>
          </a:p>
          <a:p>
            <a:r>
              <a:rPr lang="en-US" dirty="0"/>
              <a:t>Results (Y/N/A): 10/0/1 </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543311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8A8CE-62E7-4723-B78D-4BC7BB3968BF}"/>
              </a:ext>
            </a:extLst>
          </p:cNvPr>
          <p:cNvSpPr>
            <a:spLocks noGrp="1"/>
          </p:cNvSpPr>
          <p:nvPr>
            <p:ph type="title"/>
          </p:nvPr>
        </p:nvSpPr>
        <p:spPr/>
        <p:txBody>
          <a:bodyPr/>
          <a:lstStyle/>
          <a:p>
            <a:r>
              <a:rPr lang="en-US" dirty="0"/>
              <a:t>11-20-1245 Tx Power control for Non-TB Ranging </a:t>
            </a:r>
          </a:p>
        </p:txBody>
      </p:sp>
      <p:sp>
        <p:nvSpPr>
          <p:cNvPr id="3" name="Content Placeholder 2">
            <a:extLst>
              <a:ext uri="{FF2B5EF4-FFF2-40B4-BE49-F238E27FC236}">
                <a16:creationId xmlns:a16="http://schemas.microsoft.com/office/drawing/2014/main" id="{A6DB2FE8-949E-4C24-A560-235AE0DDBC2C}"/>
              </a:ext>
            </a:extLst>
          </p:cNvPr>
          <p:cNvSpPr>
            <a:spLocks noGrp="1"/>
          </p:cNvSpPr>
          <p:nvPr>
            <p:ph idx="1"/>
          </p:nvPr>
        </p:nvSpPr>
        <p:spPr/>
        <p:txBody>
          <a:bodyPr/>
          <a:lstStyle/>
          <a:p>
            <a:r>
              <a:rPr lang="en-US" dirty="0" err="1"/>
              <a:t>Strawpoll</a:t>
            </a:r>
            <a:endParaRPr lang="en-US" dirty="0"/>
          </a:p>
          <a:p>
            <a:r>
              <a:rPr lang="en-US" dirty="0"/>
              <a:t>We agree to the resolution of CID 3883 as depicted in document 11-20-1245r3.</a:t>
            </a:r>
          </a:p>
          <a:p>
            <a:endParaRPr lang="en-US" dirty="0"/>
          </a:p>
          <a:p>
            <a:r>
              <a:rPr lang="en-US" dirty="0"/>
              <a:t>Results (Y/N/A): 14/6/5</a:t>
            </a:r>
          </a:p>
        </p:txBody>
      </p:sp>
      <p:sp>
        <p:nvSpPr>
          <p:cNvPr id="4" name="Slide Number Placeholder 3">
            <a:extLst>
              <a:ext uri="{FF2B5EF4-FFF2-40B4-BE49-F238E27FC236}">
                <a16:creationId xmlns:a16="http://schemas.microsoft.com/office/drawing/2014/main" id="{E7B1CA2B-1BA3-4A72-AE9D-91B2EB65E3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2DD3765F-A27C-47A3-95F1-F08A51A47BB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5672540-5909-4E18-8A28-CC567AB4184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148985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714700267"/>
              </p:ext>
            </p:extLst>
          </p:nvPr>
        </p:nvGraphicFramePr>
        <p:xfrm>
          <a:off x="442315" y="1628800"/>
          <a:ext cx="11305256" cy="1859184"/>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11-20-1502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Some LB 249 Passive TB Ranging CR – Part III </a:t>
                      </a:r>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890855876"/>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201078079"/>
                  </a:ext>
                </a:extLst>
              </a:tr>
            </a:tbl>
          </a:graphicData>
        </a:graphic>
      </p:graphicFrame>
    </p:spTree>
    <p:extLst>
      <p:ext uri="{BB962C8B-B14F-4D97-AF65-F5344CB8AC3E}">
        <p14:creationId xmlns:p14="http://schemas.microsoft.com/office/powerpoint/2010/main" val="287625359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Sep. 30 		(Wed.), 	13:00 ET – 15:00 ET</a:t>
            </a:r>
            <a:r>
              <a:rPr lang="en-US" altLang="en-US" sz="1600" b="0" kern="0" baseline="30000" dirty="0"/>
              <a:t> + </a:t>
            </a:r>
            <a:r>
              <a:rPr lang="en-US" altLang="en-US" sz="1600" b="0" kern="0" dirty="0"/>
              <a:t>	</a:t>
            </a:r>
            <a:endParaRPr lang="en-US" altLang="en-US" sz="1600" b="0" kern="0" baseline="30000" dirty="0"/>
          </a:p>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4045690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03703822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449641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Sep. 30</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Clarify on previous SP from Sep. 24</a:t>
            </a:r>
            <a:r>
              <a:rPr lang="en-US" altLang="en-US" sz="1600" b="0" baseline="30000" dirty="0"/>
              <a:t>th</a:t>
            </a:r>
            <a:r>
              <a:rPr lang="en-US" altLang="en-US" sz="1600" b="0" dirty="0"/>
              <a:t> – 7min (Roy Want)</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11-20-1502 Some LB 249 Passive TB Ranging CR – Part III (Erik Lindskog) – 1hr</a:t>
            </a:r>
          </a:p>
          <a:p>
            <a:pPr lvl="1" algn="just">
              <a:spcBef>
                <a:spcPct val="20000"/>
              </a:spcBef>
              <a:buFontTx/>
              <a:buChar char="•"/>
            </a:pPr>
            <a:r>
              <a:rPr lang="en-US" sz="1400" b="0" dirty="0"/>
              <a:t>11-20-1501 </a:t>
            </a:r>
            <a:r>
              <a:rPr lang="en-US" sz="1400" dirty="0"/>
              <a:t>LMR Time Stamps (Erik Lindskog) – 30min </a:t>
            </a:r>
          </a:p>
          <a:p>
            <a:pPr lvl="1" algn="just">
              <a:spcBef>
                <a:spcPct val="20000"/>
              </a:spcBef>
              <a:buFontTx/>
              <a:buChar char="•"/>
            </a:pPr>
            <a:r>
              <a:rPr lang="en-US" sz="1400" b="0" dirty="0"/>
              <a:t>11-20-1553 LB 249 some DMG CIDs part 1 (Assaf Kasher) –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4858733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11-20-1392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3594, 3599, 3600, 3904, 3601, 3603, 3605, 3608, 3621, 3622, 3624, 3628, 3683, 3813, 3815, 3861 as</a:t>
            </a:r>
            <a:r>
              <a:rPr lang="en-GB" b="0" dirty="0"/>
              <a:t> </a:t>
            </a:r>
            <a:r>
              <a:rPr lang="en-US" b="0" dirty="0"/>
              <a:t>depicted in document 11-20-1392r2.</a:t>
            </a:r>
          </a:p>
          <a:p>
            <a:endParaRPr lang="en-US" b="0" dirty="0"/>
          </a:p>
          <a:p>
            <a:r>
              <a:rPr lang="en-US" b="0" dirty="0"/>
              <a:t>Results (Y/N/A): 10/0/1</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40379630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Submission 11-20-1502</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err="1"/>
              <a:t>Strawpoll</a:t>
            </a:r>
            <a:endParaRPr lang="en-US" dirty="0"/>
          </a:p>
          <a:p>
            <a:r>
              <a:rPr lang="en-US" b="0" dirty="0"/>
              <a:t>We agree to the resolutions of CIDs 3052, 3053, 3874, 3557, 3656, 3804, 3301, 3152, 3841, 3310 as</a:t>
            </a:r>
            <a:r>
              <a:rPr lang="en-GB" b="0" dirty="0"/>
              <a:t> </a:t>
            </a:r>
            <a:r>
              <a:rPr lang="en-US" b="0" dirty="0"/>
              <a:t>depicted in document 11-20-1502r3</a:t>
            </a:r>
          </a:p>
          <a:p>
            <a:endParaRPr lang="en-US" b="0" dirty="0"/>
          </a:p>
          <a:p>
            <a:r>
              <a:rPr lang="en-US" b="0" dirty="0"/>
              <a:t>Results (Y/N/A): 10/0/0</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28730547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3323749012"/>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994471977"/>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676336868"/>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1890855876"/>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2201078079"/>
                  </a:ext>
                </a:extLst>
              </a:tr>
              <a:tr h="0">
                <a:tc>
                  <a:txBody>
                    <a:bodyPr/>
                    <a:lstStyle/>
                    <a:p>
                      <a:r>
                        <a:rPr lang="en-US" sz="1400" dirty="0"/>
                        <a:t>11-20-340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a:t>
                      </a:r>
                    </a:p>
                  </a:txBody>
                  <a:tcPr marT="45712" marB="45712"/>
                </a:tc>
                <a:extLst>
                  <a:ext uri="{0D108BD9-81ED-4DB2-BD59-A6C34878D82A}">
                    <a16:rowId xmlns:a16="http://schemas.microsoft.com/office/drawing/2014/main" val="356366238"/>
                  </a:ext>
                </a:extLst>
              </a:tr>
            </a:tbl>
          </a:graphicData>
        </a:graphic>
      </p:graphicFrame>
    </p:spTree>
    <p:extLst>
      <p:ext uri="{BB962C8B-B14F-4D97-AF65-F5344CB8AC3E}">
        <p14:creationId xmlns:p14="http://schemas.microsoft.com/office/powerpoint/2010/main" val="112014112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20606-E826-422B-B337-C90E9B3D22E3}"/>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B3DFDD0E-85AE-4904-95D3-ACE32B93684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94E62A-EEC4-48DD-904D-485004544788}"/>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B76B231E-226D-4317-9558-2B887541ABB1}"/>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E9051CD-CB03-464F-861B-1CCE8163967B}"/>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5718255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1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243207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419910487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597226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Oct. 1</a:t>
            </a:r>
            <a:r>
              <a:rPr lang="en-US" altLang="en-US" baseline="30000" dirty="0">
                <a:solidFill>
                  <a:schemeClr val="tx2"/>
                </a:solidFill>
              </a:rPr>
              <a:t>st</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(5 min).</a:t>
            </a:r>
          </a:p>
          <a:p>
            <a:pPr algn="just">
              <a:spcBef>
                <a:spcPct val="20000"/>
              </a:spcBef>
              <a:buFontTx/>
              <a:buChar char="•"/>
            </a:pPr>
            <a:r>
              <a:rPr lang="en-US" altLang="en-US" sz="1600" b="0" dirty="0"/>
              <a:t>Review submissions:</a:t>
            </a:r>
          </a:p>
          <a:p>
            <a:pPr lvl="1" algn="just">
              <a:spcBef>
                <a:spcPct val="20000"/>
              </a:spcBef>
              <a:buFontTx/>
              <a:buChar char="•"/>
            </a:pPr>
            <a:r>
              <a:rPr lang="en-US" sz="1400" dirty="0"/>
              <a:t>11-20-0340 LB249_FTM_negotiation_and_exchange (Girish Madpuwar) – as needed (1hr)</a:t>
            </a:r>
          </a:p>
          <a:p>
            <a:pPr lvl="1" algn="just">
              <a:spcBef>
                <a:spcPct val="20000"/>
              </a:spcBef>
              <a:buFontTx/>
              <a:buChar char="•"/>
            </a:pPr>
            <a:r>
              <a:rPr lang="en-US" sz="1400" dirty="0"/>
              <a:t>11-20-1553 LB 249 some DMG CIDs part 1 (Assaf Kasher) – 1hr (as time permits)</a:t>
            </a:r>
          </a:p>
          <a:p>
            <a:pPr algn="just">
              <a:spcBef>
                <a:spcPct val="20000"/>
              </a:spcBef>
              <a:buFontTx/>
              <a:buChar char="•"/>
            </a:pPr>
            <a:r>
              <a:rPr lang="en-US" sz="1600" b="0" dirty="0"/>
              <a:t>Review Submission Pipeline – 2min (special order)</a:t>
            </a:r>
          </a:p>
          <a:p>
            <a:pPr algn="just">
              <a:spcBef>
                <a:spcPct val="20000"/>
              </a:spcBef>
              <a:buFontTx/>
              <a:buChar char="•"/>
            </a:pPr>
            <a:r>
              <a:rPr lang="en-US" sz="1600" b="0" dirty="0"/>
              <a:t>Telecons reminder– 3 min (special order)</a:t>
            </a:r>
          </a:p>
          <a:p>
            <a:pPr algn="just">
              <a:spcBef>
                <a:spcPct val="20000"/>
              </a:spcBef>
              <a:buFontTx/>
              <a:buChar char="•"/>
            </a:pPr>
            <a:r>
              <a:rPr lang="en-US" sz="1600" b="0" dirty="0" err="1"/>
              <a:t>AoB</a:t>
            </a:r>
            <a:endParaRPr lang="en-US" sz="140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87146770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F19F3-0603-4753-855D-603ADC444BA4}"/>
              </a:ext>
            </a:extLst>
          </p:cNvPr>
          <p:cNvSpPr>
            <a:spLocks noGrp="1"/>
          </p:cNvSpPr>
          <p:nvPr>
            <p:ph type="title"/>
          </p:nvPr>
        </p:nvSpPr>
        <p:spPr/>
        <p:txBody>
          <a:bodyPr/>
          <a:lstStyle/>
          <a:p>
            <a:r>
              <a:rPr lang="en-US" dirty="0"/>
              <a:t>Submission pipeline</a:t>
            </a:r>
          </a:p>
        </p:txBody>
      </p:sp>
      <p:sp>
        <p:nvSpPr>
          <p:cNvPr id="4" name="Slide Number Placeholder 3">
            <a:extLst>
              <a:ext uri="{FF2B5EF4-FFF2-40B4-BE49-F238E27FC236}">
                <a16:creationId xmlns:a16="http://schemas.microsoft.com/office/drawing/2014/main" id="{773B6F0F-11AC-47E2-BB63-2ADAC95D791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712F923E-5EEB-4B0A-8C9A-C88945BEE8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825FFDC-4667-4FE5-BAE3-44874175FC1C}"/>
              </a:ext>
            </a:extLst>
          </p:cNvPr>
          <p:cNvSpPr>
            <a:spLocks noGrp="1"/>
          </p:cNvSpPr>
          <p:nvPr>
            <p:ph type="dt" idx="15"/>
          </p:nvPr>
        </p:nvSpPr>
        <p:spPr/>
        <p:txBody>
          <a:bodyPr/>
          <a:lstStyle/>
          <a:p>
            <a:r>
              <a:rPr lang="en-US"/>
              <a:t>Oct. 2020</a:t>
            </a:r>
            <a:endParaRPr lang="en-GB" dirty="0"/>
          </a:p>
        </p:txBody>
      </p:sp>
      <p:graphicFrame>
        <p:nvGraphicFramePr>
          <p:cNvPr id="7" name="Content Placeholder 6">
            <a:extLst>
              <a:ext uri="{FF2B5EF4-FFF2-40B4-BE49-F238E27FC236}">
                <a16:creationId xmlns:a16="http://schemas.microsoft.com/office/drawing/2014/main" id="{FDE9F0CE-36C0-4C10-988C-F939D3B827FB}"/>
              </a:ext>
            </a:extLst>
          </p:cNvPr>
          <p:cNvGraphicFramePr>
            <a:graphicFrameLocks/>
          </p:cNvGraphicFramePr>
          <p:nvPr>
            <p:extLst>
              <p:ext uri="{D42A27DB-BD31-4B8C-83A1-F6EECF244321}">
                <p14:modId xmlns:p14="http://schemas.microsoft.com/office/powerpoint/2010/main" val="2638822667"/>
              </p:ext>
            </p:extLst>
          </p:nvPr>
        </p:nvGraphicFramePr>
        <p:xfrm>
          <a:off x="442315" y="1628800"/>
          <a:ext cx="11305256" cy="2377328"/>
        </p:xfrm>
        <a:graphic>
          <a:graphicData uri="http://schemas.openxmlformats.org/drawingml/2006/table">
            <a:tbl>
              <a:tblPr firstRow="1" bandRow="1">
                <a:tableStyleId>{21E4AEA4-8DFA-4A89-87EB-49C32662AFE0}</a:tableStyleId>
              </a:tblPr>
              <a:tblGrid>
                <a:gridCol w="1319768">
                  <a:extLst>
                    <a:ext uri="{9D8B030D-6E8A-4147-A177-3AD203B41FA5}">
                      <a16:colId xmlns:a16="http://schemas.microsoft.com/office/drawing/2014/main" val="20000"/>
                    </a:ext>
                  </a:extLst>
                </a:gridCol>
                <a:gridCol w="2023389">
                  <a:extLst>
                    <a:ext uri="{9D8B030D-6E8A-4147-A177-3AD203B41FA5}">
                      <a16:colId xmlns:a16="http://schemas.microsoft.com/office/drawing/2014/main" val="20001"/>
                    </a:ext>
                  </a:extLst>
                </a:gridCol>
                <a:gridCol w="5225795">
                  <a:extLst>
                    <a:ext uri="{9D8B030D-6E8A-4147-A177-3AD203B41FA5}">
                      <a16:colId xmlns:a16="http://schemas.microsoft.com/office/drawing/2014/main" val="20002"/>
                    </a:ext>
                  </a:extLst>
                </a:gridCol>
                <a:gridCol w="2736304">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dirty="0"/>
                        <a:t>1</a:t>
                      </a:r>
                      <a:r>
                        <a:rPr lang="en-US" sz="1400" b="0" dirty="0"/>
                        <a:t>1-20-1553</a:t>
                      </a:r>
                      <a:endParaRPr lang="en-US" sz="1400" dirty="0"/>
                    </a:p>
                  </a:txBody>
                  <a:tcPr marT="45712" marB="45712"/>
                </a:tc>
                <a:tc>
                  <a:txBody>
                    <a:bodyPr/>
                    <a:lstStyle/>
                    <a:p>
                      <a:r>
                        <a:rPr lang="en-US" sz="1400"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 249 some DMG CIDs part 1</a:t>
                      </a:r>
                      <a:endParaRPr lang="en-US" sz="1400" dirty="0"/>
                    </a:p>
                  </a:txBody>
                  <a:tcPr marT="45712" marB="45712"/>
                </a:tc>
                <a:tc>
                  <a:txBody>
                    <a:bodyPr/>
                    <a:lstStyle/>
                    <a:p>
                      <a:r>
                        <a:rPr lang="en-US" sz="1400" dirty="0"/>
                        <a:t>CR</a:t>
                      </a:r>
                    </a:p>
                  </a:txBody>
                  <a:tcPr marT="45712" marB="45712"/>
                </a:tc>
                <a:extLst>
                  <a:ext uri="{0D108BD9-81ED-4DB2-BD59-A6C34878D82A}">
                    <a16:rowId xmlns:a16="http://schemas.microsoft.com/office/drawing/2014/main" val="3333563755"/>
                  </a:ext>
                </a:extLst>
              </a:tr>
              <a:tr h="0">
                <a:tc>
                  <a:txBody>
                    <a:bodyPr/>
                    <a:lstStyle/>
                    <a:p>
                      <a:r>
                        <a:rPr lang="en-US" sz="1400" b="0" dirty="0"/>
                        <a:t>11-20-1373</a:t>
                      </a:r>
                      <a:endParaRPr lang="en-US" sz="1400" dirty="0"/>
                    </a:p>
                  </a:txBody>
                  <a:tcPr marT="45712" marB="45712"/>
                </a:tc>
                <a:tc>
                  <a:txBody>
                    <a:bodyPr/>
                    <a:lstStyle/>
                    <a:p>
                      <a:r>
                        <a:rPr lang="en-US" sz="1400" dirty="0"/>
                        <a:t>Qinghua Li</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Attacks to Fully Random OFDM Sounding Signal </a:t>
                      </a:r>
                      <a:endParaRPr lang="en-US" sz="1400" dirty="0"/>
                    </a:p>
                  </a:txBody>
                  <a:tcPr marT="45712" marB="45712"/>
                </a:tc>
                <a:tc>
                  <a:txBody>
                    <a:bodyPr/>
                    <a:lstStyle/>
                    <a:p>
                      <a:r>
                        <a:rPr lang="en-US" sz="1400" dirty="0"/>
                        <a:t>Technical</a:t>
                      </a:r>
                    </a:p>
                  </a:txBody>
                  <a:tcPr marT="45712" marB="45712"/>
                </a:tc>
                <a:extLst>
                  <a:ext uri="{0D108BD9-81ED-4DB2-BD59-A6C34878D82A}">
                    <a16:rowId xmlns:a16="http://schemas.microsoft.com/office/drawing/2014/main" val="1114117265"/>
                  </a:ext>
                </a:extLst>
              </a:tr>
              <a:tr h="0">
                <a:tc>
                  <a:txBody>
                    <a:bodyPr/>
                    <a:lstStyle/>
                    <a:p>
                      <a:r>
                        <a:rPr lang="en-US" sz="1400" dirty="0"/>
                        <a:t>11-20-0340</a:t>
                      </a:r>
                    </a:p>
                  </a:txBody>
                  <a:tcPr marT="45712" marB="45712"/>
                </a:tc>
                <a:tc>
                  <a:txBody>
                    <a:bodyPr/>
                    <a:lstStyle/>
                    <a:p>
                      <a:r>
                        <a:rPr lang="en-US" sz="1400" dirty="0"/>
                        <a:t>Girish Madpuwar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LB249_FTM_negotiation_and_exchange</a:t>
                      </a:r>
                    </a:p>
                  </a:txBody>
                  <a:tcPr marT="45712" marB="45712"/>
                </a:tc>
                <a:tc>
                  <a:txBody>
                    <a:bodyPr/>
                    <a:lstStyle/>
                    <a:p>
                      <a:r>
                        <a:rPr lang="en-US" sz="1400" dirty="0"/>
                        <a:t>CR – for completion </a:t>
                      </a:r>
                    </a:p>
                  </a:txBody>
                  <a:tcPr marT="45712" marB="45712"/>
                </a:tc>
                <a:extLst>
                  <a:ext uri="{0D108BD9-81ED-4DB2-BD59-A6C34878D82A}">
                    <a16:rowId xmlns:a16="http://schemas.microsoft.com/office/drawing/2014/main" val="1890855876"/>
                  </a:ext>
                </a:extLst>
              </a:tr>
              <a:tr h="0">
                <a:tc>
                  <a:txBody>
                    <a:bodyPr/>
                    <a:lstStyle/>
                    <a:p>
                      <a:r>
                        <a:rPr lang="en-US" sz="1400" dirty="0"/>
                        <a:t>11-20-1501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 Stamps </a:t>
                      </a:r>
                    </a:p>
                  </a:txBody>
                  <a:tcPr marT="45712" marB="45712"/>
                </a:tc>
                <a:tc>
                  <a:txBody>
                    <a:bodyPr/>
                    <a:lstStyle/>
                    <a:p>
                      <a:r>
                        <a:rPr lang="en-US" sz="1400" dirty="0"/>
                        <a:t>CR</a:t>
                      </a:r>
                    </a:p>
                  </a:txBody>
                  <a:tcPr marT="45712" marB="45712"/>
                </a:tc>
                <a:extLst>
                  <a:ext uri="{0D108BD9-81ED-4DB2-BD59-A6C34878D82A}">
                    <a16:rowId xmlns:a16="http://schemas.microsoft.com/office/drawing/2014/main" val="2201078079"/>
                  </a:ext>
                </a:extLst>
              </a:tr>
              <a:tr h="0">
                <a:tc>
                  <a:txBody>
                    <a:bodyPr/>
                    <a:lstStyle/>
                    <a:p>
                      <a:r>
                        <a:rPr lang="en-US" sz="1400" dirty="0"/>
                        <a:t>11-20-1556</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a:t>
                      </a:r>
                    </a:p>
                  </a:txBody>
                  <a:tcPr marT="45712" marB="45712"/>
                </a:tc>
                <a:tc>
                  <a:txBody>
                    <a:bodyPr/>
                    <a:lstStyle/>
                    <a:p>
                      <a:r>
                        <a:rPr lang="en-US" sz="1400" dirty="0"/>
                        <a:t>CR</a:t>
                      </a:r>
                    </a:p>
                  </a:txBody>
                  <a:tcPr marT="45712" marB="45712"/>
                </a:tc>
                <a:extLst>
                  <a:ext uri="{0D108BD9-81ED-4DB2-BD59-A6C34878D82A}">
                    <a16:rowId xmlns:a16="http://schemas.microsoft.com/office/drawing/2014/main" val="224120238"/>
                  </a:ext>
                </a:extLst>
              </a:tr>
              <a:tr h="0">
                <a:tc>
                  <a:txBody>
                    <a:bodyPr/>
                    <a:lstStyle/>
                    <a:p>
                      <a:r>
                        <a:rPr lang="en-US" sz="1400" dirty="0"/>
                        <a:t>11-20-1555</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Wi-Fi FTM timestamp optimization</a:t>
                      </a:r>
                    </a:p>
                  </a:txBody>
                  <a:tcPr marT="45712" marB="45712"/>
                </a:tc>
                <a:tc>
                  <a:txBody>
                    <a:bodyPr/>
                    <a:lstStyle/>
                    <a:p>
                      <a:r>
                        <a:rPr lang="en-US" sz="1400" dirty="0"/>
                        <a:t>Supportive material 11-20-1501 Technical</a:t>
                      </a:r>
                    </a:p>
                  </a:txBody>
                  <a:tcPr marT="45712" marB="45712"/>
                </a:tc>
                <a:extLst>
                  <a:ext uri="{0D108BD9-81ED-4DB2-BD59-A6C34878D82A}">
                    <a16:rowId xmlns:a16="http://schemas.microsoft.com/office/drawing/2014/main" val="3695875848"/>
                  </a:ext>
                </a:extLst>
              </a:tr>
            </a:tbl>
          </a:graphicData>
        </a:graphic>
      </p:graphicFrame>
    </p:spTree>
    <p:extLst>
      <p:ext uri="{BB962C8B-B14F-4D97-AF65-F5344CB8AC3E}">
        <p14:creationId xmlns:p14="http://schemas.microsoft.com/office/powerpoint/2010/main" val="75217075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dirty="0"/>
              <a:t>Scheduled telecon</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Oct. 2020</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384424"/>
            <a:ext cx="11014247" cy="476723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b="0" kern="0" dirty="0"/>
              <a:t>Oct. 6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7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8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13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14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15		(Thu.), 	12:00 ET – 14:00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20		(Tue.),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21 		(Wed.), 	13:00 ET – 15:00 ET</a:t>
            </a:r>
            <a:r>
              <a:rPr lang="en-US" altLang="en-US" sz="1600" b="0" kern="0" baseline="30000" dirty="0"/>
              <a:t> +</a:t>
            </a:r>
            <a:endParaRPr lang="en-US" altLang="en-US" sz="1600" b="0" kern="0" dirty="0"/>
          </a:p>
          <a:p>
            <a:pPr>
              <a:buFont typeface="Arial" panose="020B0604020202020204" pitchFamily="34" charset="0"/>
              <a:buChar char="•"/>
            </a:pPr>
            <a:r>
              <a:rPr lang="en-US" altLang="en-US" sz="1600" b="0" kern="0" dirty="0"/>
              <a:t>Oct. 28 		(Thu.),  	10:00 ET – 12:00 ET extended (joint </a:t>
            </a:r>
            <a:r>
              <a:rPr lang="en-US" altLang="en-US" sz="1600" b="0" kern="0" dirty="0" err="1"/>
              <a:t>TGaz</a:t>
            </a:r>
            <a:r>
              <a:rPr lang="en-US" altLang="en-US" sz="1600" b="0" kern="0" dirty="0"/>
              <a:t> plenary/technical)</a:t>
            </a:r>
            <a:r>
              <a:rPr lang="en-US" altLang="en-US" sz="1600" b="0" kern="0" baseline="30000" dirty="0"/>
              <a:t> +</a:t>
            </a:r>
            <a:endParaRPr lang="en-US" altLang="en-US" sz="1600" b="0" kern="0" dirty="0"/>
          </a:p>
          <a:p>
            <a:pPr marL="0" indent="0"/>
            <a:endParaRPr lang="en-US" altLang="en-US" sz="1600" b="0" kern="0" baseline="30000" dirty="0"/>
          </a:p>
          <a:p>
            <a:pPr marL="0" indent="0"/>
            <a:r>
              <a:rPr lang="en-US" altLang="en-US" sz="1600" b="0" kern="0" baseline="30000" dirty="0"/>
              <a:t>+ </a:t>
            </a:r>
            <a:r>
              <a:rPr lang="en-US" altLang="en-US" sz="1600" b="0" kern="0" dirty="0"/>
              <a:t>- newly announced, telecons will be 2hr long.</a:t>
            </a:r>
          </a:p>
          <a:p>
            <a:pPr marL="0" indent="0"/>
            <a:endParaRPr lang="en-US" altLang="en-US" sz="1600" b="0" kern="0" dirty="0"/>
          </a:p>
        </p:txBody>
      </p:sp>
    </p:spTree>
    <p:extLst>
      <p:ext uri="{BB962C8B-B14F-4D97-AF65-F5344CB8AC3E}">
        <p14:creationId xmlns:p14="http://schemas.microsoft.com/office/powerpoint/2010/main" val="197041925"/>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9651741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a:t>Adjourn</a:t>
            </a:r>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rgbClr val="FF0000"/>
                </a:solidFill>
              </a:rPr>
              <a:t>Thank you</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3049112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Oct.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95</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Oct.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98072</TotalTime>
  <Words>8602</Words>
  <Application>Microsoft Office PowerPoint</Application>
  <PresentationFormat>Widescreen</PresentationFormat>
  <Paragraphs>1364</Paragraphs>
  <Slides>96</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96</vt:i4>
      </vt:variant>
    </vt:vector>
  </HeadingPairs>
  <TitlesOfParts>
    <vt:vector size="104" baseType="lpstr">
      <vt:lpstr>Arial</vt:lpstr>
      <vt:lpstr>Calibri</vt:lpstr>
      <vt:lpstr>Monotype Sorts</vt:lpstr>
      <vt:lpstr>Montserrat</vt:lpstr>
      <vt:lpstr>Times</vt:lpstr>
      <vt:lpstr>Times New Roman</vt:lpstr>
      <vt:lpstr>Office Theme</vt:lpstr>
      <vt:lpstr>Document</vt:lpstr>
      <vt:lpstr>TGaz Next Generation Positioning  Sep.-Nov. Meetings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Sep. IEEE  Electronic Meeting Week Agenda</vt:lpstr>
      <vt:lpstr>Submission List for the week</vt:lpstr>
      <vt:lpstr>IEEE Electronic Meeting Week - Sep. 15th</vt:lpstr>
      <vt:lpstr>Submission List for the Tue. meeting</vt:lpstr>
      <vt:lpstr>Submissions Awaiting Motions</vt:lpstr>
      <vt:lpstr>Vice Chair Affirmation</vt:lpstr>
      <vt:lpstr>Review Submissions</vt:lpstr>
      <vt:lpstr>Submission 11-20-1020</vt:lpstr>
      <vt:lpstr>PowerPoint Presentation</vt:lpstr>
      <vt:lpstr>IEEE Electronic Meeting Week - Sep. 16th</vt:lpstr>
      <vt:lpstr>Submission List for the Tue. meeting</vt:lpstr>
      <vt:lpstr>Review Submissions</vt:lpstr>
      <vt:lpstr>PowerPoint Presentation</vt:lpstr>
      <vt:lpstr>IEEE Electronic Meeting slot - Sep. 17th</vt:lpstr>
      <vt:lpstr>Submission List for this meeting slot</vt:lpstr>
      <vt:lpstr>Achievement this week and Comment Resolution status</vt:lpstr>
      <vt:lpstr>Timelines - current</vt:lpstr>
      <vt:lpstr>Timelines - proposed</vt:lpstr>
      <vt:lpstr>TGaz Timeline</vt:lpstr>
      <vt:lpstr>Targets Towards Next Meeting</vt:lpstr>
      <vt:lpstr>Scheduled Telecons</vt:lpstr>
      <vt:lpstr>Review Submission Pipeline</vt:lpstr>
      <vt:lpstr>Submission 11-20-1487</vt:lpstr>
      <vt:lpstr>Submission 11-20-1308</vt:lpstr>
      <vt:lpstr>Submission 11-20-1209</vt:lpstr>
      <vt:lpstr>Submission 11-20-1394</vt:lpstr>
      <vt:lpstr>Review Submissions</vt:lpstr>
      <vt:lpstr>PowerPoint Presentation</vt:lpstr>
      <vt:lpstr>Progress Made During This Week</vt:lpstr>
      <vt:lpstr>AOB?</vt:lpstr>
      <vt:lpstr>Adjourn</vt:lpstr>
      <vt:lpstr>IEEE Electronic Meeting slot - Sep. 23rd</vt:lpstr>
      <vt:lpstr>Review Submissions</vt:lpstr>
      <vt:lpstr>Strawpoll</vt:lpstr>
      <vt:lpstr>Submission pipeline</vt:lpstr>
      <vt:lpstr>Scheduled telecon</vt:lpstr>
      <vt:lpstr>AOB?</vt:lpstr>
      <vt:lpstr>Adjourn</vt:lpstr>
      <vt:lpstr>IEEE Electronic Meeting slot - Sep. 24th </vt:lpstr>
      <vt:lpstr>Submission 11-20-1392</vt:lpstr>
      <vt:lpstr>Submission 11-20-1393</vt:lpstr>
      <vt:lpstr>Submission pipeline</vt:lpstr>
      <vt:lpstr>Scheduled telecon</vt:lpstr>
      <vt:lpstr>AOB?</vt:lpstr>
      <vt:lpstr>Adjourn</vt:lpstr>
      <vt:lpstr>IEEE Electronic Meeting slot - Sep. 29th </vt:lpstr>
      <vt:lpstr>11-20-1410 Editorial CIDs</vt:lpstr>
      <vt:lpstr>11-20-1245 Tx Power control for Non-TB Ranging </vt:lpstr>
      <vt:lpstr>Submission pipeline</vt:lpstr>
      <vt:lpstr>Scheduled telecon</vt:lpstr>
      <vt:lpstr>AOB?</vt:lpstr>
      <vt:lpstr>Adjourn</vt:lpstr>
      <vt:lpstr>IEEE Electronic Meeting slot - Sep. 30th </vt:lpstr>
      <vt:lpstr>Submission 11-20-1392</vt:lpstr>
      <vt:lpstr>Submission 11-20-1502</vt:lpstr>
      <vt:lpstr>Submission pipeline</vt:lpstr>
      <vt:lpstr>Review Submissions</vt:lpstr>
      <vt:lpstr>Scheduled telecon</vt:lpstr>
      <vt:lpstr>AOB?</vt:lpstr>
      <vt:lpstr>Adjourn</vt:lpstr>
      <vt:lpstr>IEEE Electronic Meeting slot - Oct. 1st </vt:lpstr>
      <vt:lpstr>Submission pipeline</vt:lpstr>
      <vt:lpstr>Scheduled telecon</vt:lpstr>
      <vt:lpstr>AOB?</vt:lpstr>
      <vt:lpstr>Adjourn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647</cp:revision>
  <cp:lastPrinted>1601-01-01T00:00:00Z</cp:lastPrinted>
  <dcterms:created xsi:type="dcterms:W3CDTF">2018-08-06T10:28:59Z</dcterms:created>
  <dcterms:modified xsi:type="dcterms:W3CDTF">2020-10-04T02:09:08Z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