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4"/>
  </p:notesMasterIdLst>
  <p:handoutMasterIdLst>
    <p:handoutMasterId r:id="rId65"/>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74" r:id="rId28"/>
    <p:sldId id="665" r:id="rId29"/>
    <p:sldId id="675" r:id="rId30"/>
    <p:sldId id="657" r:id="rId31"/>
    <p:sldId id="656" r:id="rId32"/>
    <p:sldId id="676" r:id="rId33"/>
    <p:sldId id="664" r:id="rId34"/>
    <p:sldId id="659" r:id="rId35"/>
    <p:sldId id="660" r:id="rId36"/>
    <p:sldId id="677" r:id="rId37"/>
    <p:sldId id="590" r:id="rId38"/>
    <p:sldId id="670" r:id="rId39"/>
    <p:sldId id="671" r:id="rId40"/>
    <p:sldId id="399" r:id="rId41"/>
    <p:sldId id="668" r:id="rId42"/>
    <p:sldId id="661" r:id="rId43"/>
    <p:sldId id="679" r:id="rId44"/>
    <p:sldId id="678" r:id="rId45"/>
    <p:sldId id="680" r:id="rId46"/>
    <p:sldId id="681" r:id="rId47"/>
    <p:sldId id="682" r:id="rId48"/>
    <p:sldId id="663" r:id="rId49"/>
    <p:sldId id="672" r:id="rId50"/>
    <p:sldId id="662" r:id="rId51"/>
    <p:sldId id="574" r:id="rId52"/>
    <p:sldId id="575" r:id="rId53"/>
    <p:sldId id="315" r:id="rId54"/>
    <p:sldId id="312" r:id="rId55"/>
    <p:sldId id="318" r:id="rId56"/>
    <p:sldId id="472" r:id="rId57"/>
    <p:sldId id="473" r:id="rId58"/>
    <p:sldId id="474" r:id="rId59"/>
    <p:sldId id="480" r:id="rId60"/>
    <p:sldId id="259" r:id="rId61"/>
    <p:sldId id="260" r:id="rId62"/>
    <p:sldId id="261" r:id="rId6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Sep 15 - Sep. IEEE Electronic Meeting" id="{6EF0D20E-9CD3-4981-8AC2-171F84531D0D}">
          <p14:sldIdLst>
            <p14:sldId id="658"/>
            <p14:sldId id="673"/>
            <p14:sldId id="669"/>
            <p14:sldId id="674"/>
            <p14:sldId id="665"/>
            <p14:sldId id="675"/>
            <p14:sldId id="657"/>
          </p14:sldIdLst>
        </p14:section>
        <p14:section name="Sep 16 - Sep. IEEE Electronic meeting" id="{CAF49197-A9CA-4D60-A248-EC97EE23FED7}">
          <p14:sldIdLst>
            <p14:sldId id="656"/>
            <p14:sldId id="676"/>
            <p14:sldId id="664"/>
            <p14:sldId id="659"/>
          </p14:sldIdLst>
        </p14:section>
        <p14:section name="Sep 17 - Sep. IEEE Electronic meeting" id="{9C4DD2E7-E2D1-47B3-B60E-BD99107742CF}">
          <p14:sldIdLst>
            <p14:sldId id="660"/>
            <p14:sldId id="677"/>
            <p14:sldId id="590"/>
            <p14:sldId id="670"/>
            <p14:sldId id="671"/>
            <p14:sldId id="399"/>
            <p14:sldId id="668"/>
            <p14:sldId id="661"/>
            <p14:sldId id="679"/>
            <p14:sldId id="678"/>
            <p14:sldId id="680"/>
            <p14:sldId id="681"/>
            <p14:sldId id="682"/>
            <p14:sldId id="663"/>
            <p14:sldId id="672"/>
            <p14:sldId id="662"/>
            <p14:sldId id="574"/>
            <p14:sldId id="575"/>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06" autoAdjust="0"/>
    <p:restoredTop sz="96807" autoAdjust="0"/>
  </p:normalViewPr>
  <p:slideViewPr>
    <p:cSldViewPr>
      <p:cViewPr>
        <p:scale>
          <a:sx n="125" d="100"/>
          <a:sy n="125" d="100"/>
        </p:scale>
        <p:origin x="402" y="9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9/16/2020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40185831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2225273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19193840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37811974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802.11-20/1370r7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Sep.-Nov.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2020-09-17</a:t>
            </a:r>
          </a:p>
        </p:txBody>
      </p:sp>
      <p:sp>
        <p:nvSpPr>
          <p:cNvPr id="6" name="Date Placeholder 3"/>
          <p:cNvSpPr>
            <a:spLocks noGrp="1"/>
          </p:cNvSpPr>
          <p:nvPr>
            <p:ph type="dt" idx="10"/>
          </p:nvPr>
        </p:nvSpPr>
        <p:spPr/>
        <p:txBody>
          <a:bodyPr/>
          <a:lstStyle/>
          <a:p>
            <a:r>
              <a:rPr lang="en-US"/>
              <a:t>Sep.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439"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a:cs typeface="Times New Roman" panose="02020603050405020304" pitchFamily="18" charset="0"/>
              </a:rPr>
              <a:t>Sep. Electronic Meeting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Electronic Meeting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09323500"/>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motions that met SP threshold from earlier meetings (submission 11-20-771r7).</a:t>
            </a:r>
          </a:p>
          <a:p>
            <a:pPr algn="just">
              <a:spcBef>
                <a:spcPct val="20000"/>
              </a:spcBef>
              <a:buFontTx/>
              <a:buChar char="•"/>
            </a:pPr>
            <a:r>
              <a:rPr lang="en-US" altLang="en-US" sz="1800" b="0" dirty="0"/>
              <a:t>Hold vice-chair affirmation vote – 7 min special order.</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56670949"/>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Review Submission 11-20-771r7.</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055F6-A7FC-4942-BCE4-3675F1EF531B}"/>
              </a:ext>
            </a:extLst>
          </p:cNvPr>
          <p:cNvSpPr>
            <a:spLocks noGrp="1"/>
          </p:cNvSpPr>
          <p:nvPr>
            <p:ph type="title"/>
          </p:nvPr>
        </p:nvSpPr>
        <p:spPr/>
        <p:txBody>
          <a:bodyPr/>
          <a:lstStyle/>
          <a:p>
            <a:r>
              <a:rPr lang="en-US" dirty="0"/>
              <a:t>Vice Chair Affirmation</a:t>
            </a:r>
          </a:p>
        </p:txBody>
      </p:sp>
      <p:sp>
        <p:nvSpPr>
          <p:cNvPr id="3" name="Content Placeholder 2">
            <a:extLst>
              <a:ext uri="{FF2B5EF4-FFF2-40B4-BE49-F238E27FC236}">
                <a16:creationId xmlns:a16="http://schemas.microsoft.com/office/drawing/2014/main" id="{F9C994F8-626D-4CD0-AD90-9DC78FECA53F}"/>
              </a:ext>
            </a:extLst>
          </p:cNvPr>
          <p:cNvSpPr>
            <a:spLocks noGrp="1"/>
          </p:cNvSpPr>
          <p:nvPr>
            <p:ph idx="1"/>
          </p:nvPr>
        </p:nvSpPr>
        <p:spPr/>
        <p:txBody>
          <a:bodyPr/>
          <a:lstStyle/>
          <a:p>
            <a:r>
              <a:rPr lang="en-US" dirty="0"/>
              <a:t>Motion </a:t>
            </a:r>
            <a:r>
              <a:rPr lang="en-US" sz="2000" b="0" dirty="0"/>
              <a:t>(202009-09)</a:t>
            </a:r>
            <a:r>
              <a:rPr lang="en-US" dirty="0"/>
              <a:t>:</a:t>
            </a:r>
          </a:p>
          <a:p>
            <a:r>
              <a:rPr lang="en-US" b="0" dirty="0"/>
              <a:t>Move to affirm Assaf Kasher (Qualcomm) for the position of </a:t>
            </a:r>
            <a:r>
              <a:rPr lang="en-US" b="0" dirty="0" err="1"/>
              <a:t>TGaz</a:t>
            </a:r>
            <a:r>
              <a:rPr lang="en-US" b="0" dirty="0"/>
              <a:t> vice chair.</a:t>
            </a:r>
          </a:p>
          <a:p>
            <a:endParaRPr lang="en-US" dirty="0"/>
          </a:p>
          <a:p>
            <a:r>
              <a:rPr lang="en-US" dirty="0"/>
              <a:t>Moved: </a:t>
            </a:r>
            <a:r>
              <a:rPr lang="en-US" b="0" dirty="0"/>
              <a:t>Roy Want</a:t>
            </a:r>
          </a:p>
          <a:p>
            <a:r>
              <a:rPr lang="en-US" dirty="0"/>
              <a:t>Second: </a:t>
            </a:r>
            <a:r>
              <a:rPr lang="en-US" b="0" dirty="0"/>
              <a:t>Jon Rosdahl </a:t>
            </a:r>
          </a:p>
          <a:p>
            <a:endParaRPr lang="en-US" b="0" dirty="0"/>
          </a:p>
          <a:p>
            <a:r>
              <a:rPr lang="en-US" dirty="0"/>
              <a:t>Results (Y/N/A)</a:t>
            </a:r>
            <a:r>
              <a:rPr lang="en-US" b="0" dirty="0"/>
              <a:t>: unanimous approval. </a:t>
            </a:r>
            <a:endParaRPr lang="en-US" dirty="0"/>
          </a:p>
        </p:txBody>
      </p:sp>
      <p:sp>
        <p:nvSpPr>
          <p:cNvPr id="4" name="Slide Number Placeholder 3">
            <a:extLst>
              <a:ext uri="{FF2B5EF4-FFF2-40B4-BE49-F238E27FC236}">
                <a16:creationId xmlns:a16="http://schemas.microsoft.com/office/drawing/2014/main" id="{0690C631-5A5F-4631-9970-BE9D5913A09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8433BA-526D-4CAA-BDBF-F11E0035C5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D3240A0-F837-4758-B5C4-C0A36287C43E}"/>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0965206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11-20-1020</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(202009-10)</a:t>
            </a:r>
            <a:r>
              <a:rPr lang="en-US" sz="2000" dirty="0"/>
              <a:t>:</a:t>
            </a:r>
          </a:p>
          <a:p>
            <a:pPr marL="0" indent="0"/>
            <a:r>
              <a:rPr lang="en-US" sz="2000" b="0" dirty="0"/>
              <a:t>Move to adopt the resolutions depicted by document 11-20-1020r8 for CIDs 3103, 3020, 3830, 3336, 3045, 3143, 3857 and 3337, instruct the technical editor to incorporate it in the P802.11az draft and grant the editor editorial license. </a:t>
            </a:r>
          </a:p>
          <a:p>
            <a:endParaRPr lang="en-US" sz="2000" b="0" dirty="0"/>
          </a:p>
          <a:p>
            <a:r>
              <a:rPr lang="en-US" sz="2000" b="0" dirty="0"/>
              <a:t>Moved: Erik Lindskog </a:t>
            </a:r>
          </a:p>
          <a:p>
            <a:r>
              <a:rPr lang="en-US" sz="2000" b="0" dirty="0"/>
              <a:t>Second: Qi Wang </a:t>
            </a:r>
          </a:p>
          <a:p>
            <a:r>
              <a:rPr lang="en-US" sz="2000" b="0" dirty="0"/>
              <a:t>Results (Y/N/A): unanimous consent </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156724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 Electronic meeting and teleconferences running between the Sep. 15 till the November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78388546"/>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Reminder on D2.3 – incorporation of accepted resolutions. (3min) – Roy</a:t>
            </a:r>
          </a:p>
          <a:p>
            <a:pPr algn="just">
              <a:spcBef>
                <a:spcPct val="20000"/>
              </a:spcBef>
              <a:buFontTx/>
              <a:buChar char="•"/>
            </a:pPr>
            <a:r>
              <a:rPr lang="en-US" sz="1600" b="0" dirty="0"/>
              <a:t>Review progress made during the week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5min</a:t>
            </a:r>
          </a:p>
          <a:p>
            <a:pPr algn="just">
              <a:spcBef>
                <a:spcPct val="20000"/>
              </a:spcBef>
              <a:buFontTx/>
              <a:buChar char="•"/>
            </a:pPr>
            <a:r>
              <a:rPr lang="en-US" sz="1600" b="0" dirty="0"/>
              <a:t>Review Submission Pipeline – 2min</a:t>
            </a:r>
          </a:p>
          <a:p>
            <a:pPr algn="just">
              <a:spcBef>
                <a:spcPct val="20000"/>
              </a:spcBef>
              <a:buFontTx/>
              <a:buChar char="•"/>
            </a:pPr>
            <a:r>
              <a:rPr lang="en-US" sz="1600" b="0" dirty="0"/>
              <a:t>Set targets towards next meeting – 5min</a:t>
            </a:r>
          </a:p>
          <a:p>
            <a:pPr algn="just">
              <a:spcBef>
                <a:spcPct val="20000"/>
              </a:spcBef>
              <a:buFontTx/>
              <a:buChar char="•"/>
            </a:pPr>
            <a:r>
              <a:rPr lang="en-US" altLang="en-US" sz="1600" b="0" dirty="0"/>
              <a:t>Motion of 11-20-1437r4 (completion of motion) – 5min</a:t>
            </a:r>
          </a:p>
          <a:p>
            <a:pPr algn="just">
              <a:spcBef>
                <a:spcPct val="20000"/>
              </a:spcBef>
              <a:buFontTx/>
              <a:buChar char="•"/>
            </a:pPr>
            <a:r>
              <a:rPr lang="en-US" altLang="en-US" sz="1600" b="0" dirty="0"/>
              <a:t>Review submissions – as time permits (&lt;1hr)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4630583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this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54252017"/>
              </p:ext>
            </p:extLst>
          </p:nvPr>
        </p:nvGraphicFramePr>
        <p:xfrm>
          <a:off x="479376" y="1260086"/>
          <a:ext cx="11305256" cy="423654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6070165">
                  <a:extLst>
                    <a:ext uri="{9D8B030D-6E8A-4147-A177-3AD203B41FA5}">
                      <a16:colId xmlns:a16="http://schemas.microsoft.com/office/drawing/2014/main" val="20002"/>
                    </a:ext>
                  </a:extLst>
                </a:gridCol>
                <a:gridCol w="189193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motion – 5min</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 – 15min</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 – 15min</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 – moved to telecon</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 – 15min (moved to telecon)</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 –</a:t>
                      </a:r>
                      <a:r>
                        <a:rPr lang="en-US" sz="1400" b="1" dirty="0"/>
                        <a:t> as time permits</a:t>
                      </a:r>
                    </a:p>
                  </a:txBody>
                  <a:tcPr marT="45712" marB="45712"/>
                </a:tc>
                <a:extLst>
                  <a:ext uri="{0D108BD9-81ED-4DB2-BD59-A6C34878D82A}">
                    <a16:rowId xmlns:a16="http://schemas.microsoft.com/office/drawing/2014/main" val="10008"/>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bl>
          </a:graphicData>
        </a:graphic>
      </p:graphicFrame>
    </p:spTree>
    <p:extLst>
      <p:ext uri="{BB962C8B-B14F-4D97-AF65-F5344CB8AC3E}">
        <p14:creationId xmlns:p14="http://schemas.microsoft.com/office/powerpoint/2010/main" val="35083171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Achievement this week and 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 resolved during this session: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~30 comments reviewed and ready for motion, 48 motioned.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Overall LB249 CR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~270 out of 460 technical comments with ~190 remaining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520 out of 540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488397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current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9977177" y="2394342"/>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61" name="Oval Callout 60"/>
          <p:cNvSpPr/>
          <p:nvPr/>
        </p:nvSpPr>
        <p:spPr bwMode="auto">
          <a:xfrm>
            <a:off x="4439816" y="3784355"/>
            <a:ext cx="477213" cy="284087"/>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94" name="Oval Callout 93"/>
          <p:cNvSpPr/>
          <p:nvPr/>
        </p:nvSpPr>
        <p:spPr bwMode="auto">
          <a:xfrm>
            <a:off x="6559500" y="3763292"/>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62" name="Oval Callout 61"/>
          <p:cNvSpPr/>
          <p:nvPr/>
        </p:nvSpPr>
        <p:spPr bwMode="auto">
          <a:xfrm>
            <a:off x="5646545" y="3763293"/>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478299"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696400"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0" name="Rectangle 99">
            <a:extLst>
              <a:ext uri="{FF2B5EF4-FFF2-40B4-BE49-F238E27FC236}">
                <a16:creationId xmlns:a16="http://schemas.microsoft.com/office/drawing/2014/main" id="{F4982A47-E99B-49CA-A660-4F021A502C32}"/>
              </a:ext>
            </a:extLst>
          </p:cNvPr>
          <p:cNvSpPr/>
          <p:nvPr/>
        </p:nvSpPr>
        <p:spPr>
          <a:xfrm>
            <a:off x="8572996" y="3171615"/>
            <a:ext cx="756000"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Recirc.</a:t>
            </a:r>
          </a:p>
        </p:txBody>
      </p:sp>
      <p:sp>
        <p:nvSpPr>
          <p:cNvPr id="16" name="Text Box 29"/>
          <p:cNvSpPr txBox="1">
            <a:spLocks noChangeArrowheads="1"/>
          </p:cNvSpPr>
          <p:nvPr/>
        </p:nvSpPr>
        <p:spPr bwMode="auto">
          <a:xfrm flipH="1">
            <a:off x="9835065" y="2589111"/>
            <a:ext cx="1022967"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 3-2021</a:t>
            </a:r>
          </a:p>
        </p:txBody>
      </p:sp>
      <p:sp>
        <p:nvSpPr>
          <p:cNvPr id="103" name="Oval Callout 93">
            <a:extLst>
              <a:ext uri="{FF2B5EF4-FFF2-40B4-BE49-F238E27FC236}">
                <a16:creationId xmlns:a16="http://schemas.microsoft.com/office/drawing/2014/main" id="{2852B466-DA01-438F-A4E1-5DDAD5E27370}"/>
              </a:ext>
            </a:extLst>
          </p:cNvPr>
          <p:cNvSpPr/>
          <p:nvPr/>
        </p:nvSpPr>
        <p:spPr bwMode="auto">
          <a:xfrm>
            <a:off x="7540621" y="3763291"/>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04" name="Straight Connector 103">
            <a:extLst>
              <a:ext uri="{FF2B5EF4-FFF2-40B4-BE49-F238E27FC236}">
                <a16:creationId xmlns:a16="http://schemas.microsoft.com/office/drawing/2014/main" id="{0ECB9879-3C25-4C2C-A1A1-4EB88534B463}"/>
              </a:ext>
            </a:extLst>
          </p:cNvPr>
          <p:cNvCxnSpPr/>
          <p:nvPr/>
        </p:nvCxnSpPr>
        <p:spPr bwMode="auto">
          <a:xfrm>
            <a:off x="8580296" y="3384647"/>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Oval Callout 93">
            <a:extLst>
              <a:ext uri="{FF2B5EF4-FFF2-40B4-BE49-F238E27FC236}">
                <a16:creationId xmlns:a16="http://schemas.microsoft.com/office/drawing/2014/main" id="{2C5F41AE-3424-4B8D-B827-16FD57F168EF}"/>
              </a:ext>
            </a:extLst>
          </p:cNvPr>
          <p:cNvSpPr/>
          <p:nvPr/>
        </p:nvSpPr>
        <p:spPr bwMode="auto">
          <a:xfrm>
            <a:off x="9249000" y="3788621"/>
            <a:ext cx="1006530" cy="487541"/>
          </a:xfrm>
          <a:prstGeom prst="wedgeEllipseCallout">
            <a:avLst>
              <a:gd name="adj1" fmla="val -39809"/>
              <a:gd name="adj2" fmla="val -132565"/>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3688826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 - proposed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594992" cy="245673"/>
          </a:xfrm>
          <a:prstGeom prst="rect">
            <a:avLst/>
          </a:prstGeom>
          <a:gradFill flip="none" rotWithShape="1">
            <a:gsLst>
              <a:gs pos="0">
                <a:srgbClr val="FFFF00"/>
              </a:gs>
              <a:gs pos="15000">
                <a:srgbClr val="FFFF00"/>
              </a:gs>
              <a:gs pos="32000">
                <a:srgbClr val="FFFF00"/>
              </a:gs>
              <a:gs pos="41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967187"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11-2020</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158599"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376700"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696879"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9-2021</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20" y="3554728"/>
            <a:ext cx="97208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39357"/>
              <a:gd name="adj2" fmla="val -12684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68" name="Rectangle 167">
            <a:extLst>
              <a:ext uri="{FF2B5EF4-FFF2-40B4-BE49-F238E27FC236}">
                <a16:creationId xmlns:a16="http://schemas.microsoft.com/office/drawing/2014/main" id="{A6609AD8-0BD0-4DE6-98A2-627D5F941659}"/>
              </a:ext>
            </a:extLst>
          </p:cNvPr>
          <p:cNvSpPr/>
          <p:nvPr/>
        </p:nvSpPr>
        <p:spPr>
          <a:xfrm>
            <a:off x="6734700" y="3263096"/>
            <a:ext cx="841070"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69" name="Rectangle 168">
            <a:extLst>
              <a:ext uri="{FF2B5EF4-FFF2-40B4-BE49-F238E27FC236}">
                <a16:creationId xmlns:a16="http://schemas.microsoft.com/office/drawing/2014/main" id="{8200F9A2-67E5-4987-9546-12211A6042BD}"/>
              </a:ext>
            </a:extLst>
          </p:cNvPr>
          <p:cNvSpPr/>
          <p:nvPr/>
        </p:nvSpPr>
        <p:spPr>
          <a:xfrm>
            <a:off x="7558975" y="3262946"/>
            <a:ext cx="523977"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170" name="Rectangle 169">
            <a:extLst>
              <a:ext uri="{FF2B5EF4-FFF2-40B4-BE49-F238E27FC236}">
                <a16:creationId xmlns:a16="http://schemas.microsoft.com/office/drawing/2014/main" id="{67AF27AE-0EAD-4603-A050-028DEEF65666}"/>
              </a:ext>
            </a:extLst>
          </p:cNvPr>
          <p:cNvSpPr/>
          <p:nvPr/>
        </p:nvSpPr>
        <p:spPr>
          <a:xfrm>
            <a:off x="8080494" y="3255484"/>
            <a:ext cx="799587" cy="25074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73" name="Rectangle 172">
            <a:extLst>
              <a:ext uri="{FF2B5EF4-FFF2-40B4-BE49-F238E27FC236}">
                <a16:creationId xmlns:a16="http://schemas.microsoft.com/office/drawing/2014/main" id="{F4CFBCF5-0562-4CD1-8BE5-1D5BE737664D}"/>
              </a:ext>
            </a:extLst>
          </p:cNvPr>
          <p:cNvSpPr/>
          <p:nvPr/>
        </p:nvSpPr>
        <p:spPr>
          <a:xfrm>
            <a:off x="8867491" y="3260249"/>
            <a:ext cx="646913" cy="24344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Tree>
    <p:extLst>
      <p:ext uri="{BB962C8B-B14F-4D97-AF65-F5344CB8AC3E}">
        <p14:creationId xmlns:p14="http://schemas.microsoft.com/office/powerpoint/2010/main" val="1477687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202009-11</a:t>
            </a:r>
          </a:p>
          <a:p>
            <a:pPr marL="0" indent="0"/>
            <a:r>
              <a:rPr lang="en-US" b="0" dirty="0"/>
              <a:t>We commit to the </a:t>
            </a:r>
            <a:r>
              <a:rPr lang="en-US" b="0" dirty="0" err="1"/>
              <a:t>TGaz</a:t>
            </a:r>
            <a:r>
              <a:rPr lang="en-US" b="0" dirty="0"/>
              <a:t> proposed timeline as depicted in the previous slide 39 of submission 11-20-1370r7?</a:t>
            </a:r>
          </a:p>
          <a:p>
            <a:pPr marL="0" indent="0"/>
            <a:endParaRPr lang="en-US" b="0" dirty="0"/>
          </a:p>
          <a:p>
            <a:pPr marL="0" indent="0"/>
            <a:r>
              <a:rPr lang="en-US" b="0" dirty="0"/>
              <a:t>Moved: Qinghua Li </a:t>
            </a:r>
          </a:p>
          <a:p>
            <a:pPr marL="0" indent="0"/>
            <a:r>
              <a:rPr lang="en-US" b="0" dirty="0"/>
              <a:t>Second: Roy Want </a:t>
            </a:r>
          </a:p>
          <a:p>
            <a:pPr marL="0" indent="0"/>
            <a:r>
              <a:rPr lang="en-US" b="0" dirty="0"/>
              <a:t>Results (Y/N/A): unanimous approval.</a:t>
            </a:r>
          </a:p>
          <a:p>
            <a:pPr marL="0" indent="0"/>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6079986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6F793-1D73-4208-BA4C-CE9BE0B5E512}"/>
              </a:ext>
            </a:extLst>
          </p:cNvPr>
          <p:cNvSpPr>
            <a:spLocks noGrp="1"/>
          </p:cNvSpPr>
          <p:nvPr>
            <p:ph type="title"/>
          </p:nvPr>
        </p:nvSpPr>
        <p:spPr/>
        <p:txBody>
          <a:bodyPr/>
          <a:lstStyle/>
          <a:p>
            <a:r>
              <a:rPr lang="en-US" dirty="0"/>
              <a:t>Targets Towards Next Meeting</a:t>
            </a:r>
          </a:p>
        </p:txBody>
      </p:sp>
      <p:sp>
        <p:nvSpPr>
          <p:cNvPr id="3" name="Content Placeholder 2">
            <a:extLst>
              <a:ext uri="{FF2B5EF4-FFF2-40B4-BE49-F238E27FC236}">
                <a16:creationId xmlns:a16="http://schemas.microsoft.com/office/drawing/2014/main" id="{4A7DDA42-0FB3-4396-A317-452D449C0DB9}"/>
              </a:ext>
            </a:extLst>
          </p:cNvPr>
          <p:cNvSpPr>
            <a:spLocks noGrp="1"/>
          </p:cNvSpPr>
          <p:nvPr>
            <p:ph idx="1"/>
          </p:nvPr>
        </p:nvSpPr>
        <p:spPr/>
        <p:txBody>
          <a:bodyPr/>
          <a:lstStyle/>
          <a:p>
            <a:pPr>
              <a:buFont typeface="Arial" panose="020B0604020202020204" pitchFamily="34" charset="0"/>
              <a:buChar char="•"/>
            </a:pPr>
            <a:r>
              <a:rPr lang="en-US" b="0" dirty="0"/>
              <a:t>Complete LB 249 comment resolution</a:t>
            </a:r>
          </a:p>
          <a:p>
            <a:pPr>
              <a:buFont typeface="Arial" panose="020B0604020202020204" pitchFamily="34" charset="0"/>
              <a:buChar char="•"/>
            </a:pPr>
            <a:r>
              <a:rPr lang="en-US" b="0" dirty="0"/>
              <a:t>D3.0 recirculation ballot out of the Nov. meeting. </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C92B09CF-C6D6-4534-A53E-4B4E096040D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FD6EE03-597C-4A22-9441-BC5DABE41EC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EFAB0B-42E9-49CC-BAA6-97BD7FD06269}"/>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990942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0"/>
            <a:ext cx="11014247" cy="4457127"/>
          </a:xfrm>
        </p:spPr>
        <p:txBody>
          <a:bodyPr/>
          <a:lstStyle/>
          <a:p>
            <a:pPr>
              <a:buFont typeface="Arial" panose="020B0604020202020204" pitchFamily="34" charset="0"/>
              <a:buChar char="•"/>
            </a:pPr>
            <a:r>
              <a:rPr lang="en-US" altLang="en-US" sz="1600" b="0" dirty="0"/>
              <a:t>Sep. 23  		(Wed.), 	13:00 ET – 14:30 ET</a:t>
            </a:r>
          </a:p>
          <a:p>
            <a:pPr>
              <a:buFont typeface="Arial" panose="020B0604020202020204" pitchFamily="34" charset="0"/>
              <a:buChar char="•"/>
            </a:pPr>
            <a:r>
              <a:rPr lang="en-US" altLang="en-US" sz="1600" b="0" dirty="0"/>
              <a:t>Sep. 24 		(Thu.),  	10:00 ET – 12:00 ET extended (joint </a:t>
            </a:r>
            <a:r>
              <a:rPr lang="en-US" altLang="en-US" sz="1600" b="0" dirty="0" err="1"/>
              <a:t>TGaz</a:t>
            </a:r>
            <a:r>
              <a:rPr lang="en-US" altLang="en-US" sz="1600" b="0" dirty="0"/>
              <a:t> plenary/technical)</a:t>
            </a:r>
          </a:p>
          <a:p>
            <a:pPr>
              <a:buFont typeface="Arial" panose="020B0604020202020204" pitchFamily="34" charset="0"/>
              <a:buChar char="•"/>
            </a:pPr>
            <a:r>
              <a:rPr lang="en-US" altLang="en-US" sz="1600" b="0" dirty="0"/>
              <a:t>Sep. 29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Sep. 30 		(Wed.), 	13:00 ET – 15:00 ET</a:t>
            </a:r>
            <a:r>
              <a:rPr lang="en-US" altLang="en-US" sz="1600" b="0" baseline="30000" dirty="0"/>
              <a:t> + </a:t>
            </a:r>
            <a:r>
              <a:rPr lang="en-US" altLang="en-US" sz="1600" b="0" dirty="0"/>
              <a:t>	</a:t>
            </a:r>
            <a:endParaRPr lang="en-US" altLang="en-US" sz="1600" b="0" baseline="30000" dirty="0"/>
          </a:p>
          <a:p>
            <a:pPr>
              <a:buFont typeface="Arial" panose="020B0604020202020204" pitchFamily="34" charset="0"/>
              <a:buChar char="•"/>
            </a:pPr>
            <a:r>
              <a:rPr lang="en-US" altLang="en-US" sz="1600" b="0" dirty="0"/>
              <a:t>Oct. 1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6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7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8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13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14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15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20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21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28 		(Thu.),  	10:00 ET – 12:00 ET extended (joint </a:t>
            </a:r>
            <a:r>
              <a:rPr lang="en-US" altLang="en-US" sz="1600" b="0" dirty="0" err="1"/>
              <a:t>TGaz</a:t>
            </a:r>
            <a:r>
              <a:rPr lang="en-US" altLang="en-US" sz="1600" b="0" dirty="0"/>
              <a:t> plenary/technical)</a:t>
            </a:r>
            <a:r>
              <a:rPr lang="en-US" altLang="en-US" sz="1600" b="0" baseline="30000" dirty="0"/>
              <a:t> +</a:t>
            </a:r>
            <a:endParaRPr lang="en-US" altLang="en-US" sz="1600" b="0" dirty="0"/>
          </a:p>
          <a:p>
            <a:pPr marL="0" indent="0"/>
            <a:endParaRPr lang="en-US" altLang="en-US" sz="1600" b="0" baseline="30000" dirty="0"/>
          </a:p>
          <a:p>
            <a:pPr marL="0" indent="0"/>
            <a:r>
              <a:rPr lang="en-US" altLang="en-US" sz="1600" b="0" baseline="30000" dirty="0"/>
              <a:t>+ </a:t>
            </a:r>
            <a:r>
              <a:rPr lang="en-US" altLang="en-US" sz="1600" b="0" dirty="0"/>
              <a:t>- newly announced, telecons will be 2hr long.</a:t>
            </a:r>
          </a:p>
          <a:p>
            <a:pPr marL="0" indent="0"/>
            <a:endParaRPr lang="en-US" alt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9961548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Review 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43147948"/>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bl>
          </a:graphicData>
        </a:graphic>
      </p:graphicFrame>
    </p:spTree>
    <p:extLst>
      <p:ext uri="{BB962C8B-B14F-4D97-AF65-F5344CB8AC3E}">
        <p14:creationId xmlns:p14="http://schemas.microsoft.com/office/powerpoint/2010/main" val="24005161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11-20-1487</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(202009-12)</a:t>
            </a:r>
            <a:r>
              <a:rPr lang="en-US" sz="2000" dirty="0"/>
              <a:t>:</a:t>
            </a:r>
          </a:p>
          <a:p>
            <a:pPr marL="0" indent="0"/>
            <a:r>
              <a:rPr lang="en-US" sz="2000" b="0" dirty="0"/>
              <a:t>Move to adopt the resolutions depicted by document 11-20-1487r4 for CIDs 3858, 3307, 3052, 3053, 3874, 3558, 3554, 3555, 3556, 3655, 3654, 3659, 3800, 3801, 3808, 3165, 3166, 3890, 3891, 3308, 3309, 3547, 3548, 3789, 3790 and 3791 (26 in total), instruct the technical editor to incorporate it in the P802.11az draft and grant the editor editorial license. </a:t>
            </a:r>
          </a:p>
          <a:p>
            <a:endParaRPr lang="en-US" sz="2000" b="0" dirty="0"/>
          </a:p>
          <a:p>
            <a:r>
              <a:rPr lang="en-US" sz="2000" b="0" dirty="0"/>
              <a:t>Moved: Erik Lindskog</a:t>
            </a:r>
          </a:p>
          <a:p>
            <a:r>
              <a:rPr lang="en-US" sz="2000" b="0" dirty="0"/>
              <a:t>Second: Qinghua Li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385491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84959-8CDE-4D3C-934F-0B9D1B96E828}"/>
              </a:ext>
            </a:extLst>
          </p:cNvPr>
          <p:cNvSpPr>
            <a:spLocks noGrp="1"/>
          </p:cNvSpPr>
          <p:nvPr>
            <p:ph type="title"/>
          </p:nvPr>
        </p:nvSpPr>
        <p:spPr/>
        <p:txBody>
          <a:bodyPr/>
          <a:lstStyle/>
          <a:p>
            <a:r>
              <a:rPr lang="en-US" dirty="0"/>
              <a:t>Submission 11-20-1308</a:t>
            </a:r>
          </a:p>
        </p:txBody>
      </p:sp>
      <p:sp>
        <p:nvSpPr>
          <p:cNvPr id="3" name="Content Placeholder 2">
            <a:extLst>
              <a:ext uri="{FF2B5EF4-FFF2-40B4-BE49-F238E27FC236}">
                <a16:creationId xmlns:a16="http://schemas.microsoft.com/office/drawing/2014/main" id="{5A3EC1A0-68E4-4AB0-9E4F-BA26712F34FA}"/>
              </a:ext>
            </a:extLst>
          </p:cNvPr>
          <p:cNvSpPr>
            <a:spLocks noGrp="1"/>
          </p:cNvSpPr>
          <p:nvPr>
            <p:ph idx="1"/>
          </p:nvPr>
        </p:nvSpPr>
        <p:spPr/>
        <p:txBody>
          <a:bodyPr/>
          <a:lstStyle/>
          <a:p>
            <a:r>
              <a:rPr lang="en-US" sz="2000" dirty="0"/>
              <a:t>Motion </a:t>
            </a:r>
            <a:r>
              <a:rPr lang="en-US" sz="2000" b="0" dirty="0"/>
              <a:t>(202009-13):</a:t>
            </a:r>
          </a:p>
          <a:p>
            <a:r>
              <a:rPr lang="en-US" sz="2000" b="0" dirty="0"/>
              <a:t>Move to adopt the text changes as depicted in document 11-20-1308r0 instruct the technical editor to incorporate it in the P802.11az draft and grant the editor editorial license. </a:t>
            </a:r>
          </a:p>
          <a:p>
            <a:endParaRPr lang="en-US" sz="2000" b="0" dirty="0"/>
          </a:p>
          <a:p>
            <a:r>
              <a:rPr lang="en-US" sz="2000" b="0" dirty="0"/>
              <a:t>Moved: Qinghua Li </a:t>
            </a:r>
          </a:p>
          <a:p>
            <a:r>
              <a:rPr lang="en-US" sz="2000" b="0" dirty="0"/>
              <a:t>Second: Nehru Bhandaru </a:t>
            </a:r>
          </a:p>
          <a:p>
            <a:r>
              <a:rPr lang="en-US" sz="2000" b="0" dirty="0"/>
              <a:t>Results: unanimous approval</a:t>
            </a:r>
          </a:p>
        </p:txBody>
      </p:sp>
      <p:sp>
        <p:nvSpPr>
          <p:cNvPr id="4" name="Slide Number Placeholder 3">
            <a:extLst>
              <a:ext uri="{FF2B5EF4-FFF2-40B4-BE49-F238E27FC236}">
                <a16:creationId xmlns:a16="http://schemas.microsoft.com/office/drawing/2014/main" id="{A3A75F8E-EA07-4FA6-AFB1-D489794714E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3ADDD45-AB9A-4930-89A8-1D7036157BF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BCE572C-99E0-4971-B690-708326BD8DB4}"/>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43195455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11-20-1209</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(202009-14)</a:t>
            </a:r>
            <a:r>
              <a:rPr lang="en-US" sz="2000" dirty="0"/>
              <a:t>:</a:t>
            </a:r>
          </a:p>
          <a:p>
            <a:pPr marL="0" indent="0"/>
            <a:r>
              <a:rPr lang="en-US" sz="2000" b="0" dirty="0"/>
              <a:t>Move to adopt the resolutions depicted by document 11-20-1209r3 for CIDs 3266 and 3895 (total of 2), instruct the technical editor to incorporate it in the P802.11az draft and grant the editor editorial license. </a:t>
            </a:r>
          </a:p>
          <a:p>
            <a:endParaRPr lang="en-US" sz="2000" b="0" dirty="0"/>
          </a:p>
          <a:p>
            <a:r>
              <a:rPr lang="en-US" sz="2000" b="0" dirty="0"/>
              <a:t>Moved: Qinghua Li</a:t>
            </a:r>
          </a:p>
          <a:p>
            <a:r>
              <a:rPr lang="en-US" sz="2000" b="0" dirty="0"/>
              <a:t>Second: Ali Raissinia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2672946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11-20-1394</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(202009-15)</a:t>
            </a:r>
            <a:r>
              <a:rPr lang="en-US" sz="2000" dirty="0"/>
              <a:t>:</a:t>
            </a:r>
          </a:p>
          <a:p>
            <a:pPr marL="0" indent="0"/>
            <a:r>
              <a:rPr lang="en-US" sz="2000" b="0" dirty="0"/>
              <a:t>Move to adopt the resolutions depicted by document 11-20-1394r1 for CIDs 3127, 3299, 3814, 3816, 3116, 3543, 3544, 3537 (total of 8), instruct the technical editor to incorporate it in the P802.11az draft and grant the editor editorial license. </a:t>
            </a:r>
          </a:p>
          <a:p>
            <a:endParaRPr lang="en-US" sz="2000" b="0" dirty="0"/>
          </a:p>
          <a:p>
            <a:r>
              <a:rPr lang="en-US" sz="2000" b="0" dirty="0"/>
              <a:t>Moved: Assaf Kasher</a:t>
            </a:r>
          </a:p>
          <a:p>
            <a:r>
              <a:rPr lang="en-US" sz="2000" b="0" dirty="0"/>
              <a:t>Second: Qinghua Li</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6099100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2122607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B4B7D-AB1D-4CF7-BF29-9A2C72DEF9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A57F96B-29EC-4443-8C2A-B8C9205318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B0D664C-BBA1-408E-926A-FA665FE12091}"/>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FDA38D6-FEA6-407F-B8B5-0D79F21FDE7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9F32B0-FFC1-41E5-86E3-1670D1141B9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233826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068FF-2883-47AC-B9FF-23B09C34118D}"/>
              </a:ext>
            </a:extLst>
          </p:cNvPr>
          <p:cNvSpPr>
            <a:spLocks noGrp="1"/>
          </p:cNvSpPr>
          <p:nvPr>
            <p:ph type="title"/>
          </p:nvPr>
        </p:nvSpPr>
        <p:spPr/>
        <p:txBody>
          <a:bodyPr/>
          <a:lstStyle/>
          <a:p>
            <a:r>
              <a:rPr lang="en-US" dirty="0"/>
              <a:t>Progress Made During This Week</a:t>
            </a:r>
          </a:p>
        </p:txBody>
      </p:sp>
      <p:sp>
        <p:nvSpPr>
          <p:cNvPr id="3" name="Content Placeholder 2">
            <a:extLst>
              <a:ext uri="{FF2B5EF4-FFF2-40B4-BE49-F238E27FC236}">
                <a16:creationId xmlns:a16="http://schemas.microsoft.com/office/drawing/2014/main" id="{64FD3840-AAF8-4FAF-BCC3-102A1938CB1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713DAD7-C360-4317-8507-1581A3D09D1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D398E548-4108-43C0-B0AD-9BA47A35B8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200481-512C-46AC-B7B4-7A7F48D9CF0F}"/>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4773932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90234</TotalTime>
  <Words>5966</Words>
  <Application>Microsoft Office PowerPoint</Application>
  <PresentationFormat>Widescreen</PresentationFormat>
  <Paragraphs>910</Paragraphs>
  <Slides>62</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62</vt:i4>
      </vt:variant>
    </vt:vector>
  </HeadingPairs>
  <TitlesOfParts>
    <vt:vector size="70" baseType="lpstr">
      <vt:lpstr>Arial</vt:lpstr>
      <vt:lpstr>Calibri</vt:lpstr>
      <vt:lpstr>Monotype Sorts</vt:lpstr>
      <vt:lpstr>Montserrat</vt:lpstr>
      <vt:lpstr>Times</vt:lpstr>
      <vt:lpstr>Times New Roman</vt:lpstr>
      <vt:lpstr>Office Theme</vt:lpstr>
      <vt:lpstr>Document</vt:lpstr>
      <vt:lpstr>TGaz Next Generation Positioning  Sep.-Nov.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Sep. IEEE  Electronic Meeting Week Agenda</vt:lpstr>
      <vt:lpstr>Submission List for the week</vt:lpstr>
      <vt:lpstr>IEEE Electronic Meeting Week - Sep. 15th</vt:lpstr>
      <vt:lpstr>Submission List for the Tue. meeting</vt:lpstr>
      <vt:lpstr>Submissions Awaiting Motions</vt:lpstr>
      <vt:lpstr>Vice Chair Affirmation</vt:lpstr>
      <vt:lpstr>Review Submissions</vt:lpstr>
      <vt:lpstr>Submission 11-20-1020</vt:lpstr>
      <vt:lpstr>PowerPoint Presentation</vt:lpstr>
      <vt:lpstr>IEEE Electronic Meeting Week - Sep. 16th</vt:lpstr>
      <vt:lpstr>Submission List for the Tue. meeting</vt:lpstr>
      <vt:lpstr>Review Submissions</vt:lpstr>
      <vt:lpstr>PowerPoint Presentation</vt:lpstr>
      <vt:lpstr>IEEE Electronic Meeting slot - Sep. 17th</vt:lpstr>
      <vt:lpstr>Submission List for this meeting slot</vt:lpstr>
      <vt:lpstr>Achievement this week and Comment Resolution status</vt:lpstr>
      <vt:lpstr>Timelines - current</vt:lpstr>
      <vt:lpstr>Timelines - proposed</vt:lpstr>
      <vt:lpstr>TGaz Timeline</vt:lpstr>
      <vt:lpstr>Targets Towards Next Meeting</vt:lpstr>
      <vt:lpstr>Scheduled Telecons</vt:lpstr>
      <vt:lpstr>Review Submission Pipeline</vt:lpstr>
      <vt:lpstr>Submission 11-20-1487</vt:lpstr>
      <vt:lpstr>Submission 11-20-1308</vt:lpstr>
      <vt:lpstr>Submission 11-20-1209</vt:lpstr>
      <vt:lpstr>Submission 11-20-1394</vt:lpstr>
      <vt:lpstr>Review Submissions</vt:lpstr>
      <vt:lpstr>PowerPoint Presentation</vt:lpstr>
      <vt:lpstr>Progress Made During This Week</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581</cp:revision>
  <cp:lastPrinted>1601-01-01T00:00:00Z</cp:lastPrinted>
  <dcterms:created xsi:type="dcterms:W3CDTF">2018-08-06T10:28:59Z</dcterms:created>
  <dcterms:modified xsi:type="dcterms:W3CDTF">2020-09-17T19:29:52Z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