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2"/>
  </p:notesMasterIdLst>
  <p:handoutMasterIdLst>
    <p:handoutMasterId r:id="rId63"/>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74" r:id="rId28"/>
    <p:sldId id="665" r:id="rId29"/>
    <p:sldId id="675" r:id="rId30"/>
    <p:sldId id="657" r:id="rId31"/>
    <p:sldId id="656" r:id="rId32"/>
    <p:sldId id="676" r:id="rId33"/>
    <p:sldId id="664" r:id="rId34"/>
    <p:sldId id="659" r:id="rId35"/>
    <p:sldId id="660" r:id="rId36"/>
    <p:sldId id="677" r:id="rId37"/>
    <p:sldId id="678" r:id="rId38"/>
    <p:sldId id="663" r:id="rId39"/>
    <p:sldId id="670" r:id="rId40"/>
    <p:sldId id="671" r:id="rId41"/>
    <p:sldId id="399" r:id="rId42"/>
    <p:sldId id="672" r:id="rId43"/>
    <p:sldId id="661" r:id="rId44"/>
    <p:sldId id="666" r:id="rId45"/>
    <p:sldId id="662" r:id="rId46"/>
    <p:sldId id="667" r:id="rId47"/>
    <p:sldId id="590" r:id="rId48"/>
    <p:sldId id="668" r:id="rId49"/>
    <p:sldId id="574" r:id="rId50"/>
    <p:sldId id="575" r:id="rId51"/>
    <p:sldId id="315" r:id="rId52"/>
    <p:sldId id="312" r:id="rId53"/>
    <p:sldId id="318" r:id="rId54"/>
    <p:sldId id="472" r:id="rId55"/>
    <p:sldId id="473" r:id="rId56"/>
    <p:sldId id="474" r:id="rId57"/>
    <p:sldId id="480" r:id="rId58"/>
    <p:sldId id="259" r:id="rId59"/>
    <p:sldId id="260" r:id="rId60"/>
    <p:sldId id="261" r:id="rId6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Sep 15 - Sep. IEEE Electronic Meeting" id="{6EF0D20E-9CD3-4981-8AC2-171F84531D0D}">
          <p14:sldIdLst>
            <p14:sldId id="658"/>
            <p14:sldId id="673"/>
            <p14:sldId id="669"/>
            <p14:sldId id="674"/>
            <p14:sldId id="665"/>
            <p14:sldId id="675"/>
            <p14:sldId id="657"/>
          </p14:sldIdLst>
        </p14:section>
        <p14:section name="Sep 16 - Sep. IEEE Electronic meeting" id="{CAF49197-A9CA-4D60-A248-EC97EE23FED7}">
          <p14:sldIdLst>
            <p14:sldId id="656"/>
            <p14:sldId id="676"/>
            <p14:sldId id="664"/>
            <p14:sldId id="659"/>
          </p14:sldIdLst>
        </p14:section>
        <p14:section name="Sep 17 - Sep. IEEE Electronic meeting" id="{9C4DD2E7-E2D1-47B3-B60E-BD99107742CF}">
          <p14:sldIdLst>
            <p14:sldId id="660"/>
            <p14:sldId id="677"/>
            <p14:sldId id="678"/>
            <p14:sldId id="663"/>
            <p14:sldId id="670"/>
            <p14:sldId id="671"/>
            <p14:sldId id="399"/>
            <p14:sldId id="672"/>
            <p14:sldId id="661"/>
            <p14:sldId id="666"/>
            <p14:sldId id="662"/>
            <p14:sldId id="667"/>
            <p14:sldId id="590"/>
            <p14:sldId id="668"/>
            <p14:sldId id="574"/>
            <p14:sldId id="57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06" autoAdjust="0"/>
    <p:restoredTop sz="96807" autoAdjust="0"/>
  </p:normalViewPr>
  <p:slideViewPr>
    <p:cSldViewPr>
      <p:cViewPr>
        <p:scale>
          <a:sx n="125" d="100"/>
          <a:sy n="125" d="100"/>
        </p:scale>
        <p:origin x="402" y="-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40185831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919384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3781197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802.11-20/1370r5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Sep.-Nov.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2020-09-16</a:t>
            </a:r>
          </a:p>
        </p:txBody>
      </p:sp>
      <p:sp>
        <p:nvSpPr>
          <p:cNvPr id="6" name="Date Placeholder 3"/>
          <p:cNvSpPr>
            <a:spLocks noGrp="1"/>
          </p:cNvSpPr>
          <p:nvPr>
            <p:ph type="dt" idx="10"/>
          </p:nvPr>
        </p:nvSpPr>
        <p:spPr/>
        <p:txBody>
          <a:bodyPr/>
          <a:lstStyle/>
          <a:p>
            <a:r>
              <a:rPr lang="en-US"/>
              <a:t>Sep.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422"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Sep. Electronic Meeting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932350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motions that met SP threshold from earlier meetings (submission 11-20-771r7).</a:t>
            </a:r>
          </a:p>
          <a:p>
            <a:pPr algn="just">
              <a:spcBef>
                <a:spcPct val="20000"/>
              </a:spcBef>
              <a:buFontTx/>
              <a:buChar char="•"/>
            </a:pPr>
            <a:r>
              <a:rPr lang="en-US" altLang="en-US" sz="1800" b="0" dirty="0"/>
              <a:t>Hold vice-chair affirmation vote – 7 min special order.</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667094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Review Submission 11-20-771r7.</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55F6-A7FC-4942-BCE4-3675F1EF531B}"/>
              </a:ext>
            </a:extLst>
          </p:cNvPr>
          <p:cNvSpPr>
            <a:spLocks noGrp="1"/>
          </p:cNvSpPr>
          <p:nvPr>
            <p:ph type="title"/>
          </p:nvPr>
        </p:nvSpPr>
        <p:spPr/>
        <p:txBody>
          <a:bodyPr/>
          <a:lstStyle/>
          <a:p>
            <a:r>
              <a:rPr lang="en-US" dirty="0"/>
              <a:t>Vice Chair Affirmation</a:t>
            </a:r>
          </a:p>
        </p:txBody>
      </p:sp>
      <p:sp>
        <p:nvSpPr>
          <p:cNvPr id="3" name="Content Placeholder 2">
            <a:extLst>
              <a:ext uri="{FF2B5EF4-FFF2-40B4-BE49-F238E27FC236}">
                <a16:creationId xmlns:a16="http://schemas.microsoft.com/office/drawing/2014/main" id="{F9C994F8-626D-4CD0-AD90-9DC78FECA53F}"/>
              </a:ext>
            </a:extLst>
          </p:cNvPr>
          <p:cNvSpPr>
            <a:spLocks noGrp="1"/>
          </p:cNvSpPr>
          <p:nvPr>
            <p:ph idx="1"/>
          </p:nvPr>
        </p:nvSpPr>
        <p:spPr/>
        <p:txBody>
          <a:bodyPr/>
          <a:lstStyle/>
          <a:p>
            <a:r>
              <a:rPr lang="en-US" dirty="0"/>
              <a:t>Motion </a:t>
            </a:r>
            <a:r>
              <a:rPr lang="en-US" sz="2000" b="0" dirty="0"/>
              <a:t>(202009-09)</a:t>
            </a:r>
            <a:r>
              <a:rPr lang="en-US" dirty="0"/>
              <a:t>:</a:t>
            </a:r>
          </a:p>
          <a:p>
            <a:r>
              <a:rPr lang="en-US" b="0" dirty="0"/>
              <a:t>Move to affirm Assaf Kasher (Qualcomm) for the position of </a:t>
            </a:r>
            <a:r>
              <a:rPr lang="en-US" b="0" dirty="0" err="1"/>
              <a:t>TGaz</a:t>
            </a:r>
            <a:r>
              <a:rPr lang="en-US" b="0" dirty="0"/>
              <a:t> vice chair.</a:t>
            </a:r>
          </a:p>
          <a:p>
            <a:endParaRPr lang="en-US" dirty="0"/>
          </a:p>
          <a:p>
            <a:r>
              <a:rPr lang="en-US" dirty="0"/>
              <a:t>Moved: </a:t>
            </a:r>
            <a:r>
              <a:rPr lang="en-US" b="0" dirty="0"/>
              <a:t>Roy Want</a:t>
            </a:r>
          </a:p>
          <a:p>
            <a:r>
              <a:rPr lang="en-US" dirty="0"/>
              <a:t>Second: </a:t>
            </a:r>
            <a:r>
              <a:rPr lang="en-US" b="0" dirty="0"/>
              <a:t>Jon Rosdahl </a:t>
            </a:r>
          </a:p>
          <a:p>
            <a:endParaRPr lang="en-US" b="0" dirty="0"/>
          </a:p>
          <a:p>
            <a:r>
              <a:rPr lang="en-US" dirty="0"/>
              <a:t>Results (Y/N/A)</a:t>
            </a:r>
            <a:r>
              <a:rPr lang="en-US" b="0" dirty="0"/>
              <a:t>: unanimous approval. </a:t>
            </a:r>
            <a:endParaRPr lang="en-US" dirty="0"/>
          </a:p>
        </p:txBody>
      </p:sp>
      <p:sp>
        <p:nvSpPr>
          <p:cNvPr id="4" name="Slide Number Placeholder 3">
            <a:extLst>
              <a:ext uri="{FF2B5EF4-FFF2-40B4-BE49-F238E27FC236}">
                <a16:creationId xmlns:a16="http://schemas.microsoft.com/office/drawing/2014/main" id="{0690C631-5A5F-4631-9970-BE9D5913A09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8433BA-526D-4CAA-BDBF-F11E0035C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3240A0-F837-4758-B5C4-C0A36287C43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96520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11-20-1020</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(202009-10)</a:t>
            </a:r>
            <a:r>
              <a:rPr lang="en-US" sz="2000" dirty="0"/>
              <a:t>:</a:t>
            </a:r>
          </a:p>
          <a:p>
            <a:pPr marL="0" indent="0"/>
            <a:r>
              <a:rPr lang="en-US" sz="2000" b="0" dirty="0"/>
              <a:t>Move to adopt the resolutions depicted by document 11-20-1020r8 for CIDs 3103, 3020, 3830, 3336, 3045, 3143, 3857 and 3337, instruct the technical editor to incorporate it in the P802.11az draft and grant the editor editorial license. </a:t>
            </a:r>
          </a:p>
          <a:p>
            <a:endParaRPr lang="en-US" sz="2000" b="0" dirty="0"/>
          </a:p>
          <a:p>
            <a:r>
              <a:rPr lang="en-US" sz="2000" b="0" dirty="0"/>
              <a:t>Moved: Erik Lindskog </a:t>
            </a:r>
          </a:p>
          <a:p>
            <a:r>
              <a:rPr lang="en-US" sz="2000" b="0" dirty="0"/>
              <a:t>Second: Qi Wang </a:t>
            </a:r>
          </a:p>
          <a:p>
            <a:r>
              <a:rPr lang="en-US" sz="2000" b="0" dirty="0"/>
              <a:t>Results (Y/N/A): unanimous consent </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15672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 Electronic meeting and teleconferences running between the Sep. 15 till the November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7838854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Motion of 11-20-1437r4 (completion of motion).</a:t>
            </a:r>
          </a:p>
          <a:p>
            <a:pPr algn="just">
              <a:spcBef>
                <a:spcPct val="20000"/>
              </a:spcBef>
              <a:buFontTx/>
              <a:buChar char="•"/>
            </a:pPr>
            <a:r>
              <a:rPr lang="en-US" altLang="en-US" sz="1800" b="0" dirty="0"/>
              <a:t>Review submissions.</a:t>
            </a:r>
          </a:p>
          <a:p>
            <a:pPr algn="just">
              <a:spcBef>
                <a:spcPct val="20000"/>
              </a:spcBef>
              <a:buFontTx/>
              <a:buChar char="•"/>
            </a:pPr>
            <a:r>
              <a:rPr lang="en-US" sz="1800" b="0" dirty="0"/>
              <a:t>Review and setup telecons.</a:t>
            </a:r>
          </a:p>
          <a:p>
            <a:pPr algn="just">
              <a:spcBef>
                <a:spcPct val="20000"/>
              </a:spcBef>
              <a:buFontTx/>
              <a:buChar char="•"/>
            </a:pPr>
            <a:r>
              <a:rPr lang="en-US" sz="1800" b="0" dirty="0"/>
              <a:t>Review Submission Pipeline</a:t>
            </a:r>
          </a:p>
          <a:p>
            <a:pPr algn="just">
              <a:spcBef>
                <a:spcPct val="20000"/>
              </a:spcBef>
              <a:buFontTx/>
              <a:buChar char="•"/>
            </a:pPr>
            <a:r>
              <a:rPr lang="en-US" sz="1800" b="0" dirty="0"/>
              <a:t>Review progress made during the week.</a:t>
            </a:r>
          </a:p>
          <a:p>
            <a:pPr algn="just">
              <a:spcBef>
                <a:spcPct val="20000"/>
              </a:spcBef>
              <a:buFontTx/>
              <a:buChar char="•"/>
            </a:pPr>
            <a:r>
              <a:rPr lang="en-US" sz="1800" b="0" dirty="0"/>
              <a:t>Review LB249 CR status</a:t>
            </a:r>
          </a:p>
          <a:p>
            <a:pPr algn="just">
              <a:spcBef>
                <a:spcPct val="20000"/>
              </a:spcBef>
              <a:buFontTx/>
              <a:buChar char="•"/>
            </a:pPr>
            <a:r>
              <a:rPr lang="en-US" sz="1800" b="0" dirty="0"/>
              <a:t>Review program timelines.</a:t>
            </a:r>
          </a:p>
          <a:p>
            <a:pPr algn="just">
              <a:spcBef>
                <a:spcPct val="20000"/>
              </a:spcBef>
              <a:buFontTx/>
              <a:buChar char="•"/>
            </a:pPr>
            <a:r>
              <a:rPr lang="en-US" sz="1800" b="0" dirty="0"/>
              <a:t>Set targets towards next meeting.</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3824475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11-20-1437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motion</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5083171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11-20-1487</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(202009-11)</a:t>
            </a:r>
            <a:r>
              <a:rPr lang="en-US" sz="2000" dirty="0"/>
              <a:t>:</a:t>
            </a:r>
          </a:p>
          <a:p>
            <a:pPr marL="0" indent="0"/>
            <a:r>
              <a:rPr lang="en-US" sz="2000" b="0" dirty="0"/>
              <a:t>Move to adopt the resolutions depicted by document 11-20-1487r4 for CIDs 3858, 3307, 3052, 3053, 3874, 3558, 3554, 3555, 3556, 3655, 3654, 3659, 3800, 3801, 3808, 3165, 3166, 3890, 3891, 3308, 3309, 3547, 3548, 3789, 3790 and 3791 (26 in total), instruct the technical editor to incorporate it in the P802.11az draft and grant the editor editorial license. </a:t>
            </a:r>
          </a:p>
          <a:p>
            <a:endParaRPr lang="en-US" sz="2000" b="0" dirty="0"/>
          </a:p>
          <a:p>
            <a:r>
              <a:rPr lang="en-US" sz="2000" b="0" dirty="0"/>
              <a:t>Moved: not taken </a:t>
            </a:r>
          </a:p>
          <a:p>
            <a:r>
              <a:rPr lang="en-US" sz="2000" b="0" dirty="0"/>
              <a:t>Second:</a:t>
            </a:r>
          </a:p>
          <a:p>
            <a:r>
              <a:rPr lang="en-US" sz="2000" b="0" dirty="0"/>
              <a:t>Results (Y/N/A):</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385491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212260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current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61" name="Oval Callout 60"/>
          <p:cNvSpPr/>
          <p:nvPr/>
        </p:nvSpPr>
        <p:spPr bwMode="auto">
          <a:xfrm>
            <a:off x="4439816" y="3784355"/>
            <a:ext cx="477213" cy="284087"/>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94" name="Oval Callout 93"/>
          <p:cNvSpPr/>
          <p:nvPr/>
        </p:nvSpPr>
        <p:spPr bwMode="auto">
          <a:xfrm>
            <a:off x="6559500" y="3763292"/>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62" name="Oval Callout 61"/>
          <p:cNvSpPr/>
          <p:nvPr/>
        </p:nvSpPr>
        <p:spPr bwMode="auto">
          <a:xfrm>
            <a:off x="5646545" y="3763293"/>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
        <p:nvSpPr>
          <p:cNvPr id="103" name="Oval Callout 93">
            <a:extLst>
              <a:ext uri="{FF2B5EF4-FFF2-40B4-BE49-F238E27FC236}">
                <a16:creationId xmlns:a16="http://schemas.microsoft.com/office/drawing/2014/main" id="{2852B466-DA01-438F-A4E1-5DDAD5E27370}"/>
              </a:ext>
            </a:extLst>
          </p:cNvPr>
          <p:cNvSpPr/>
          <p:nvPr/>
        </p:nvSpPr>
        <p:spPr bwMode="auto">
          <a:xfrm>
            <a:off x="7540621" y="3763291"/>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04" name="Straight Connector 103">
            <a:extLst>
              <a:ext uri="{FF2B5EF4-FFF2-40B4-BE49-F238E27FC236}">
                <a16:creationId xmlns:a16="http://schemas.microsoft.com/office/drawing/2014/main" id="{0ECB9879-3C25-4C2C-A1A1-4EB88534B463}"/>
              </a:ext>
            </a:extLst>
          </p:cNvPr>
          <p:cNvCxnSpPr/>
          <p:nvPr/>
        </p:nvCxnSpPr>
        <p:spPr bwMode="auto">
          <a:xfrm>
            <a:off x="8580296" y="3384647"/>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Oval Callout 93">
            <a:extLst>
              <a:ext uri="{FF2B5EF4-FFF2-40B4-BE49-F238E27FC236}">
                <a16:creationId xmlns:a16="http://schemas.microsoft.com/office/drawing/2014/main" id="{2C5F41AE-3424-4B8D-B827-16FD57F168EF}"/>
              </a:ext>
            </a:extLst>
          </p:cNvPr>
          <p:cNvSpPr/>
          <p:nvPr/>
        </p:nvSpPr>
        <p:spPr bwMode="auto">
          <a:xfrm>
            <a:off x="9249000" y="3788621"/>
            <a:ext cx="1006530" cy="487541"/>
          </a:xfrm>
          <a:prstGeom prst="wedgeEllipseCallout">
            <a:avLst>
              <a:gd name="adj1" fmla="val -39809"/>
              <a:gd name="adj2" fmla="val -132565"/>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68882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proposed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15000">
                <a:srgbClr val="FFFF00"/>
              </a:gs>
              <a:gs pos="32000">
                <a:srgbClr val="FFFF00"/>
              </a:gs>
              <a:gs pos="41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a:t>
            </a:r>
          </a:p>
          <a:p>
            <a:r>
              <a:rPr lang="en-US" altLang="en-US" sz="500" b="0" dirty="0"/>
              <a:t> 3-2021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97208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14776877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a:t>
            </a:r>
          </a:p>
          <a:p>
            <a:pPr marL="0" indent="0"/>
            <a:r>
              <a:rPr lang="en-US" b="0" dirty="0"/>
              <a:t>We commit to the </a:t>
            </a:r>
            <a:r>
              <a:rPr lang="en-US" b="0" dirty="0" err="1"/>
              <a:t>TGaz</a:t>
            </a:r>
            <a:r>
              <a:rPr lang="en-US" b="0" dirty="0"/>
              <a:t> proposed timeline as depicted in the previous slide of submission 11-20-1370r?</a:t>
            </a:r>
          </a:p>
          <a:p>
            <a:pPr marL="0" indent="0"/>
            <a:endParaRPr lang="en-US" b="0" dirty="0"/>
          </a:p>
          <a:p>
            <a:pPr marL="0" indent="0"/>
            <a:r>
              <a:rPr lang="en-US" b="0" dirty="0"/>
              <a:t>Moved:</a:t>
            </a:r>
          </a:p>
          <a:p>
            <a:pPr marL="0" indent="0"/>
            <a:r>
              <a:rPr lang="en-US" b="0" dirty="0"/>
              <a:t>Second:</a:t>
            </a:r>
          </a:p>
          <a:p>
            <a:pPr marL="0" indent="0"/>
            <a:r>
              <a:rPr lang="en-US" b="0" dirty="0"/>
              <a:t>Results (Y/N/A):</a:t>
            </a:r>
          </a:p>
          <a:p>
            <a:pPr marL="0" indent="0"/>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079986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4B7D-AB1D-4CF7-BF29-9A2C72DEF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7F96B-29EC-4443-8C2A-B8C9205318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0D664C-BBA1-408E-926A-FA665FE12091}"/>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5FDA38D6-FEA6-407F-B8B5-0D79F21FDE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9F32B0-FFC1-41E5-86E3-1670D1141B9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2338265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0"/>
            <a:ext cx="11014247" cy="4457127"/>
          </a:xfrm>
        </p:spPr>
        <p:txBody>
          <a:bodyPr/>
          <a:lstStyle/>
          <a:p>
            <a:pPr>
              <a:buFont typeface="Arial" panose="020B0604020202020204" pitchFamily="34" charset="0"/>
              <a:buChar char="•"/>
            </a:pPr>
            <a:r>
              <a:rPr lang="en-US" altLang="en-US" sz="2000" b="0" dirty="0"/>
              <a:t>Sep. 23  		(Wed.), 	13:00 ET – 14:30 ET</a:t>
            </a:r>
          </a:p>
          <a:p>
            <a:pPr>
              <a:buFont typeface="Arial" panose="020B0604020202020204" pitchFamily="34" charset="0"/>
              <a:buChar char="•"/>
            </a:pPr>
            <a:r>
              <a:rPr lang="en-US" altLang="en-US" sz="2000" b="0" dirty="0"/>
              <a:t>Sep. 24 		(Thu.),  	10:00 ET – 12:00 ET extended (joint </a:t>
            </a:r>
            <a:r>
              <a:rPr lang="en-US" altLang="en-US" sz="2000" b="0" dirty="0" err="1"/>
              <a:t>TGaz</a:t>
            </a:r>
            <a:r>
              <a:rPr lang="en-US" altLang="en-US" sz="2000" b="0" dirty="0"/>
              <a:t> plenary/technical)</a:t>
            </a:r>
          </a:p>
          <a:p>
            <a:pPr>
              <a:buFont typeface="Arial" panose="020B0604020202020204" pitchFamily="34" charset="0"/>
              <a:buChar char="•"/>
            </a:pPr>
            <a:r>
              <a:rPr lang="en-US" altLang="en-US" sz="2000" b="0" dirty="0"/>
              <a:t>Sep. 30 		(Wed.), 	13:00 ET – 15:00 ET</a:t>
            </a:r>
            <a:r>
              <a:rPr lang="en-US" altLang="en-US" sz="2000" b="0" baseline="30000" dirty="0"/>
              <a:t> + </a:t>
            </a:r>
            <a:r>
              <a:rPr lang="en-US" altLang="en-US" sz="2000" b="0" dirty="0"/>
              <a:t>	</a:t>
            </a:r>
            <a:endParaRPr lang="en-US" altLang="en-US" sz="2000" b="0" baseline="30000" dirty="0"/>
          </a:p>
          <a:p>
            <a:pPr>
              <a:buFont typeface="Arial" panose="020B0604020202020204" pitchFamily="34" charset="0"/>
              <a:buChar char="•"/>
            </a:pPr>
            <a:r>
              <a:rPr lang="en-US" altLang="en-US" sz="2000" b="0" dirty="0"/>
              <a:t>Oct. 1		(Thu.), 	12:00 ET – 14:00 ET</a:t>
            </a:r>
            <a:r>
              <a:rPr lang="en-US" altLang="en-US" sz="2000" b="0" baseline="30000" dirty="0"/>
              <a:t> +</a:t>
            </a:r>
            <a:endParaRPr lang="en-US" altLang="en-US" sz="2000" b="0" dirty="0"/>
          </a:p>
          <a:p>
            <a:pPr>
              <a:buFont typeface="Arial" panose="020B0604020202020204" pitchFamily="34" charset="0"/>
              <a:buChar char="•"/>
            </a:pPr>
            <a:r>
              <a:rPr lang="en-US" altLang="en-US" sz="2000" b="0" dirty="0"/>
              <a:t>Oct. 7 		(Wed.), 	13:00 ET – 15:00 ET</a:t>
            </a:r>
            <a:r>
              <a:rPr lang="en-US" altLang="en-US" sz="2000" b="0" baseline="30000" dirty="0"/>
              <a:t> +</a:t>
            </a:r>
            <a:endParaRPr lang="en-US" altLang="en-US" sz="2000" b="0" dirty="0"/>
          </a:p>
          <a:p>
            <a:pPr>
              <a:buFont typeface="Arial" panose="020B0604020202020204" pitchFamily="34" charset="0"/>
              <a:buChar char="•"/>
            </a:pPr>
            <a:r>
              <a:rPr lang="en-US" altLang="en-US" sz="2000" b="0" dirty="0"/>
              <a:t>Oct. 8		(Thu.), 	12:00 ET – 14:00 ET</a:t>
            </a:r>
            <a:r>
              <a:rPr lang="en-US" altLang="en-US" sz="2000" b="0" baseline="30000" dirty="0"/>
              <a:t> +</a:t>
            </a:r>
            <a:endParaRPr lang="en-US" altLang="en-US" sz="2000" b="0" dirty="0"/>
          </a:p>
          <a:p>
            <a:pPr>
              <a:buFont typeface="Arial" panose="020B0604020202020204" pitchFamily="34" charset="0"/>
              <a:buChar char="•"/>
            </a:pPr>
            <a:r>
              <a:rPr lang="en-US" altLang="en-US" sz="2000" b="0" dirty="0"/>
              <a:t>Oct. 14 		(Wed.), 	13:00 ET – 15:00 ET</a:t>
            </a:r>
            <a:r>
              <a:rPr lang="en-US" altLang="en-US" sz="2000" b="0" baseline="30000" dirty="0"/>
              <a:t> +</a:t>
            </a:r>
            <a:endParaRPr lang="en-US" altLang="en-US" sz="2000" b="0" dirty="0"/>
          </a:p>
          <a:p>
            <a:pPr>
              <a:buFont typeface="Arial" panose="020B0604020202020204" pitchFamily="34" charset="0"/>
              <a:buChar char="•"/>
            </a:pPr>
            <a:r>
              <a:rPr lang="en-US" altLang="en-US" sz="2000" b="0" dirty="0"/>
              <a:t>Oct. 15		(Thu.), 	12:00 ET – 14:00 ET</a:t>
            </a:r>
            <a:r>
              <a:rPr lang="en-US" altLang="en-US" sz="2000" b="0" baseline="30000" dirty="0"/>
              <a:t> +</a:t>
            </a:r>
            <a:endParaRPr lang="en-US" altLang="en-US" sz="2000" b="0" dirty="0"/>
          </a:p>
          <a:p>
            <a:pPr>
              <a:buFont typeface="Arial" panose="020B0604020202020204" pitchFamily="34" charset="0"/>
              <a:buChar char="•"/>
            </a:pPr>
            <a:r>
              <a:rPr lang="en-US" altLang="en-US" sz="2000" b="0" dirty="0"/>
              <a:t>Oct. 21 		(Wed.), 	13:00 ET – 15:00 ET</a:t>
            </a:r>
            <a:r>
              <a:rPr lang="en-US" altLang="en-US" sz="2000" b="0" baseline="30000" dirty="0"/>
              <a:t> +</a:t>
            </a:r>
            <a:endParaRPr lang="en-US" altLang="en-US" sz="2000" b="0" dirty="0"/>
          </a:p>
          <a:p>
            <a:pPr>
              <a:buFont typeface="Arial" panose="020B0604020202020204" pitchFamily="34" charset="0"/>
              <a:buChar char="•"/>
            </a:pPr>
            <a:r>
              <a:rPr lang="en-US" altLang="en-US" sz="2000" b="0" dirty="0"/>
              <a:t>Oct. 28 		(Thu.),  	10:00 ET – 12:00 ET extended (joint </a:t>
            </a:r>
            <a:r>
              <a:rPr lang="en-US" altLang="en-US" sz="2000" b="0" dirty="0" err="1"/>
              <a:t>TGaz</a:t>
            </a:r>
            <a:r>
              <a:rPr lang="en-US" altLang="en-US" sz="2000" b="0" dirty="0"/>
              <a:t> plenary/technical)</a:t>
            </a:r>
            <a:r>
              <a:rPr lang="en-US" altLang="en-US" sz="2000" b="0" baseline="30000" dirty="0"/>
              <a:t> +</a:t>
            </a:r>
            <a:endParaRPr lang="en-US" altLang="en-US" sz="2000" b="0" dirty="0"/>
          </a:p>
          <a:p>
            <a:pPr marL="0" indent="0"/>
            <a:endParaRPr lang="en-US" altLang="en-US" sz="2000" b="0" baseline="30000" dirty="0"/>
          </a:p>
          <a:p>
            <a:pPr marL="0" indent="0"/>
            <a:r>
              <a:rPr lang="en-US" altLang="en-US" sz="2000" b="0" baseline="30000" dirty="0"/>
              <a:t>+ </a:t>
            </a:r>
            <a:r>
              <a:rPr lang="en-US" altLang="en-US" sz="2000" b="0" dirty="0"/>
              <a:t>- newly announced, telecons will be 2hr long.</a:t>
            </a:r>
          </a:p>
          <a:p>
            <a:pPr marL="0" indent="0"/>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9961548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B38A6-7CC6-4CC1-8B98-812CBCF6C01B}"/>
              </a:ext>
            </a:extLst>
          </p:cNvPr>
          <p:cNvSpPr>
            <a:spLocks noGrp="1"/>
          </p:cNvSpPr>
          <p:nvPr>
            <p:ph type="title"/>
          </p:nvPr>
        </p:nvSpPr>
        <p:spPr/>
        <p:txBody>
          <a:bodyPr/>
          <a:lstStyle/>
          <a:p>
            <a:r>
              <a:rPr lang="en-US" dirty="0"/>
              <a:t>Review Submission Pipeline</a:t>
            </a:r>
          </a:p>
        </p:txBody>
      </p:sp>
      <p:sp>
        <p:nvSpPr>
          <p:cNvPr id="3" name="Content Placeholder 2">
            <a:extLst>
              <a:ext uri="{FF2B5EF4-FFF2-40B4-BE49-F238E27FC236}">
                <a16:creationId xmlns:a16="http://schemas.microsoft.com/office/drawing/2014/main" id="{2C9428FA-F204-40EB-8191-7C60CB159F9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5143DBF-890E-4C1A-B3F6-9187D2FEBB4B}"/>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EB37C27F-334B-440A-94F6-686596988C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8DC8EBC-B357-45A2-9128-A496C51BF2D6}"/>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5403905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68FF-2883-47AC-B9FF-23B09C34118D}"/>
              </a:ext>
            </a:extLst>
          </p:cNvPr>
          <p:cNvSpPr>
            <a:spLocks noGrp="1"/>
          </p:cNvSpPr>
          <p:nvPr>
            <p:ph type="title"/>
          </p:nvPr>
        </p:nvSpPr>
        <p:spPr/>
        <p:txBody>
          <a:bodyPr/>
          <a:lstStyle/>
          <a:p>
            <a:r>
              <a:rPr lang="en-US" dirty="0" err="1"/>
              <a:t>Propress</a:t>
            </a:r>
            <a:r>
              <a:rPr lang="en-US" dirty="0"/>
              <a:t> Made During This Week</a:t>
            </a:r>
          </a:p>
        </p:txBody>
      </p:sp>
      <p:sp>
        <p:nvSpPr>
          <p:cNvPr id="3" name="Content Placeholder 2">
            <a:extLst>
              <a:ext uri="{FF2B5EF4-FFF2-40B4-BE49-F238E27FC236}">
                <a16:creationId xmlns:a16="http://schemas.microsoft.com/office/drawing/2014/main" id="{64FD3840-AAF8-4FAF-BCC3-102A1938CB1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13DAD7-C360-4317-8507-1581A3D09D17}"/>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D398E548-4108-43C0-B0AD-9BA47A35B8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200481-512C-46AC-B7B4-7A7F48D9CF0F}"/>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4773932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607A4-BE33-4F81-9530-D4AD385B89A9}"/>
              </a:ext>
            </a:extLst>
          </p:cNvPr>
          <p:cNvSpPr>
            <a:spLocks noGrp="1"/>
          </p:cNvSpPr>
          <p:nvPr>
            <p:ph type="title"/>
          </p:nvPr>
        </p:nvSpPr>
        <p:spPr/>
        <p:txBody>
          <a:bodyPr/>
          <a:lstStyle/>
          <a:p>
            <a:r>
              <a:rPr lang="en-US" dirty="0"/>
              <a:t>Review Program Timelines</a:t>
            </a:r>
          </a:p>
        </p:txBody>
      </p:sp>
      <p:sp>
        <p:nvSpPr>
          <p:cNvPr id="3" name="Content Placeholder 2">
            <a:extLst>
              <a:ext uri="{FF2B5EF4-FFF2-40B4-BE49-F238E27FC236}">
                <a16:creationId xmlns:a16="http://schemas.microsoft.com/office/drawing/2014/main" id="{06488527-45B5-42C5-8203-CB2FA88CEE2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CEC16B-530C-4E7A-8020-3531ACF80ED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B1CCD6F2-7B6C-461B-BC65-65FC7AC56B0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56D12E4-4BAB-4F44-8AA0-4D1406D9EC80}"/>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1307125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Achievement this week and 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XXX</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&lt;250 out of 460 Technical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520 out of 540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488397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93-1D73-4208-BA4C-CE9BE0B5E512}"/>
              </a:ext>
            </a:extLst>
          </p:cNvPr>
          <p:cNvSpPr>
            <a:spLocks noGrp="1"/>
          </p:cNvSpPr>
          <p:nvPr>
            <p:ph type="title"/>
          </p:nvPr>
        </p:nvSpPr>
        <p:spPr/>
        <p:txBody>
          <a:bodyPr/>
          <a:lstStyle/>
          <a:p>
            <a:r>
              <a:rPr lang="en-US" dirty="0"/>
              <a:t>Targets Towards Next Meeting</a:t>
            </a:r>
          </a:p>
        </p:txBody>
      </p:sp>
      <p:sp>
        <p:nvSpPr>
          <p:cNvPr id="3" name="Content Placeholder 2">
            <a:extLst>
              <a:ext uri="{FF2B5EF4-FFF2-40B4-BE49-F238E27FC236}">
                <a16:creationId xmlns:a16="http://schemas.microsoft.com/office/drawing/2014/main" id="{4A7DDA42-0FB3-4396-A317-452D449C0DB9}"/>
              </a:ext>
            </a:extLst>
          </p:cNvPr>
          <p:cNvSpPr>
            <a:spLocks noGrp="1"/>
          </p:cNvSpPr>
          <p:nvPr>
            <p:ph idx="1"/>
          </p:nvPr>
        </p:nvSpPr>
        <p:spPr/>
        <p:txBody>
          <a:bodyPr/>
          <a:lstStyle/>
          <a:p>
            <a:pPr>
              <a:buFont typeface="Arial" panose="020B0604020202020204" pitchFamily="34" charset="0"/>
              <a:buChar char="•"/>
            </a:pPr>
            <a:r>
              <a:rPr lang="en-US" b="0" dirty="0"/>
              <a:t>Complete LB 249 comment resolution</a:t>
            </a:r>
          </a:p>
          <a:p>
            <a:pPr>
              <a:buFont typeface="Arial" panose="020B0604020202020204" pitchFamily="34" charset="0"/>
              <a:buChar char="•"/>
            </a:pPr>
            <a:r>
              <a:rPr lang="en-US" b="0" dirty="0"/>
              <a:t>D3.0 recirculation ballot out of the Nov. meeting.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C92B09CF-C6D6-4534-A53E-4B4E096040DE}"/>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FD6EE03-597C-4A22-9441-BC5DABE41EC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EFAB0B-42E9-49CC-BAA6-97BD7FD0626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990942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89057</TotalTime>
  <Words>5489</Words>
  <Application>Microsoft Office PowerPoint</Application>
  <PresentationFormat>Widescreen</PresentationFormat>
  <Paragraphs>828</Paragraphs>
  <Slides>60</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8" baseType="lpstr">
      <vt:lpstr>Arial</vt:lpstr>
      <vt:lpstr>Calibri</vt:lpstr>
      <vt:lpstr>Monotype Sorts</vt:lpstr>
      <vt:lpstr>Montserrat</vt:lpstr>
      <vt:lpstr>Times</vt:lpstr>
      <vt:lpstr>Times New Roman</vt:lpstr>
      <vt:lpstr>Office Theme</vt:lpstr>
      <vt:lpstr>Document</vt:lpstr>
      <vt:lpstr>TGaz Next Generation Positioning  Sep.-Nov.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Sep. IEEE  Electronic Meeting Week Agenda</vt:lpstr>
      <vt:lpstr>Submission List for the week</vt:lpstr>
      <vt:lpstr>IEEE Electronic Meeting Week - Sep. 15th</vt:lpstr>
      <vt:lpstr>Submission List for the Tue. meeting</vt:lpstr>
      <vt:lpstr>Submissions Awaiting Motions</vt:lpstr>
      <vt:lpstr>Vice Chair Affirmation</vt:lpstr>
      <vt:lpstr>Review Submissions</vt:lpstr>
      <vt:lpstr>Submission 11-20-1020</vt:lpstr>
      <vt:lpstr>PowerPoint Presentation</vt:lpstr>
      <vt:lpstr>IEEE Electronic Meeting Week - Sep. 16th</vt:lpstr>
      <vt:lpstr>Submission List for the Tue. meeting</vt:lpstr>
      <vt:lpstr>Review Submissions</vt:lpstr>
      <vt:lpstr>PowerPoint Presentation</vt:lpstr>
      <vt:lpstr>IEEE Electronic Meeting Week - Sep. 17th</vt:lpstr>
      <vt:lpstr>Submission List for the week</vt:lpstr>
      <vt:lpstr>Submission 11-20-1487</vt:lpstr>
      <vt:lpstr>Review Submissions</vt:lpstr>
      <vt:lpstr>Timelines - current</vt:lpstr>
      <vt:lpstr>Timelines - proposed</vt:lpstr>
      <vt:lpstr>TGaz Timeline</vt:lpstr>
      <vt:lpstr>PowerPoint Presentation</vt:lpstr>
      <vt:lpstr>Scheduled Telecons</vt:lpstr>
      <vt:lpstr>Review Submission Pipeline</vt:lpstr>
      <vt:lpstr>Propress Made During This Week</vt:lpstr>
      <vt:lpstr>Review Program Timelines</vt:lpstr>
      <vt:lpstr>Achievement this week and Comment Resolution status</vt:lpstr>
      <vt:lpstr>Targets Towards Next Meeting</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553</cp:revision>
  <cp:lastPrinted>1601-01-01T00:00:00Z</cp:lastPrinted>
  <dcterms:created xsi:type="dcterms:W3CDTF">2018-08-06T10:28:59Z</dcterms:created>
  <dcterms:modified xsi:type="dcterms:W3CDTF">2020-09-16T23:52:42Z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