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1"/>
  </p:notesMasterIdLst>
  <p:handoutMasterIdLst>
    <p:handoutMasterId r:id="rId42"/>
  </p:handoutMasterIdLst>
  <p:sldIdLst>
    <p:sldId id="256" r:id="rId5"/>
    <p:sldId id="257" r:id="rId6"/>
    <p:sldId id="357" r:id="rId7"/>
    <p:sldId id="2350" r:id="rId8"/>
    <p:sldId id="265" r:id="rId9"/>
    <p:sldId id="266" r:id="rId10"/>
    <p:sldId id="2368" r:id="rId11"/>
    <p:sldId id="1573" r:id="rId12"/>
    <p:sldId id="1574" r:id="rId13"/>
    <p:sldId id="287" r:id="rId14"/>
    <p:sldId id="2353" r:id="rId15"/>
    <p:sldId id="2354" r:id="rId16"/>
    <p:sldId id="1576" r:id="rId17"/>
    <p:sldId id="2355" r:id="rId18"/>
    <p:sldId id="647" r:id="rId19"/>
    <p:sldId id="2356" r:id="rId20"/>
    <p:sldId id="262" r:id="rId21"/>
    <p:sldId id="2357" r:id="rId22"/>
    <p:sldId id="263" r:id="rId23"/>
    <p:sldId id="2358" r:id="rId24"/>
    <p:sldId id="273" r:id="rId25"/>
    <p:sldId id="283" r:id="rId26"/>
    <p:sldId id="298" r:id="rId27"/>
    <p:sldId id="299" r:id="rId28"/>
    <p:sldId id="301" r:id="rId29"/>
    <p:sldId id="2361" r:id="rId30"/>
    <p:sldId id="2362" r:id="rId31"/>
    <p:sldId id="1575" r:id="rId32"/>
    <p:sldId id="1577" r:id="rId33"/>
    <p:sldId id="2363" r:id="rId34"/>
    <p:sldId id="2364" r:id="rId35"/>
    <p:sldId id="258" r:id="rId36"/>
    <p:sldId id="2365" r:id="rId37"/>
    <p:sldId id="264" r:id="rId38"/>
    <p:sldId id="2366" r:id="rId39"/>
    <p:sldId id="2367" r:id="rId4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DF7792-01CE-4D2D-A98C-788E06B3CFB0}" v="71" dt="2020-09-11T17:21:49.8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02" y="7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handoutMaster" Target="handoutMasters/handout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48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, Robert" userId="8f61b79c-1993-4b76-a5c5-6bb0e2071c28" providerId="ADAL" clId="{5BDF7792-01CE-4D2D-A98C-788E06B3CFB0}"/>
    <pc:docChg chg="addSld delSld modSld">
      <pc:chgData name="Stacey, Robert" userId="8f61b79c-1993-4b76-a5c5-6bb0e2071c28" providerId="ADAL" clId="{5BDF7792-01CE-4D2D-A98C-788E06B3CFB0}" dt="2020-09-11T17:21:46.668" v="245" actId="14100"/>
      <pc:docMkLst>
        <pc:docMk/>
      </pc:docMkLst>
      <pc:sldChg chg="modSp">
        <pc:chgData name="Stacey, Robert" userId="8f61b79c-1993-4b76-a5c5-6bb0e2071c28" providerId="ADAL" clId="{5BDF7792-01CE-4D2D-A98C-788E06B3CFB0}" dt="2020-09-11T16:32:53.717" v="0" actId="14100"/>
        <pc:sldMkLst>
          <pc:docMk/>
          <pc:sldMk cId="0" sldId="257"/>
        </pc:sldMkLst>
        <pc:spChg chg="mod">
          <ac:chgData name="Stacey, Robert" userId="8f61b79c-1993-4b76-a5c5-6bb0e2071c28" providerId="ADAL" clId="{5BDF7792-01CE-4D2D-A98C-788E06B3CFB0}" dt="2020-09-11T16:32:53.717" v="0" actId="14100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21:46.668" v="245" actId="14100"/>
        <pc:sldMkLst>
          <pc:docMk/>
          <pc:sldMk cId="1144901168" sldId="264"/>
        </pc:sldMkLst>
        <pc:spChg chg="mod">
          <ac:chgData name="Stacey, Robert" userId="8f61b79c-1993-4b76-a5c5-6bb0e2071c28" providerId="ADAL" clId="{5BDF7792-01CE-4D2D-A98C-788E06B3CFB0}" dt="2020-09-11T17:21:41.542" v="244" actId="20577"/>
          <ac:spMkLst>
            <pc:docMk/>
            <pc:sldMk cId="1144901168" sldId="264"/>
            <ac:spMk id="2" creationId="{00000000-0000-0000-0000-000000000000}"/>
          </ac:spMkLst>
        </pc:spChg>
        <pc:spChg chg="mod">
          <ac:chgData name="Stacey, Robert" userId="8f61b79c-1993-4b76-a5c5-6bb0e2071c28" providerId="ADAL" clId="{5BDF7792-01CE-4D2D-A98C-788E06B3CFB0}" dt="2020-09-11T17:21:46.668" v="245" actId="14100"/>
          <ac:spMkLst>
            <pc:docMk/>
            <pc:sldMk cId="1144901168" sldId="264"/>
            <ac:spMk id="9218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17:17.934" v="86" actId="20577"/>
        <pc:sldMkLst>
          <pc:docMk/>
          <pc:sldMk cId="1066356236" sldId="265"/>
        </pc:sldMkLst>
        <pc:spChg chg="mod">
          <ac:chgData name="Stacey, Robert" userId="8f61b79c-1993-4b76-a5c5-6bb0e2071c28" providerId="ADAL" clId="{5BDF7792-01CE-4D2D-A98C-788E06B3CFB0}" dt="2020-09-11T17:17:17.934" v="86" actId="20577"/>
          <ac:spMkLst>
            <pc:docMk/>
            <pc:sldMk cId="1066356236" sldId="265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6:55:53.529" v="8" actId="20577"/>
        <pc:sldMkLst>
          <pc:docMk/>
          <pc:sldMk cId="487206645" sldId="273"/>
        </pc:sldMkLst>
        <pc:spChg chg="mod">
          <ac:chgData name="Stacey, Robert" userId="8f61b79c-1993-4b76-a5c5-6bb0e2071c28" providerId="ADAL" clId="{5BDF7792-01CE-4D2D-A98C-788E06B3CFB0}" dt="2020-09-11T16:55:53.529" v="8" actId="20577"/>
          <ac:spMkLst>
            <pc:docMk/>
            <pc:sldMk cId="487206645" sldId="273"/>
            <ac:spMk id="15363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19:35.543" v="140" actId="20577"/>
        <pc:sldMkLst>
          <pc:docMk/>
          <pc:sldMk cId="440303126" sldId="283"/>
        </pc:sldMkLst>
        <pc:spChg chg="mod">
          <ac:chgData name="Stacey, Robert" userId="8f61b79c-1993-4b76-a5c5-6bb0e2071c28" providerId="ADAL" clId="{5BDF7792-01CE-4D2D-A98C-788E06B3CFB0}" dt="2020-09-11T17:19:35.543" v="140" actId="20577"/>
          <ac:spMkLst>
            <pc:docMk/>
            <pc:sldMk cId="440303126" sldId="283"/>
            <ac:spMk id="4097" creationId="{00000000-0000-0000-0000-000000000000}"/>
          </ac:spMkLst>
        </pc:spChg>
      </pc:sldChg>
      <pc:sldChg chg="modSp add">
        <pc:chgData name="Stacey, Robert" userId="8f61b79c-1993-4b76-a5c5-6bb0e2071c28" providerId="ADAL" clId="{5BDF7792-01CE-4D2D-A98C-788E06B3CFB0}" dt="2020-09-11T17:13:31.663" v="17"/>
        <pc:sldMkLst>
          <pc:docMk/>
          <pc:sldMk cId="822775208" sldId="287"/>
        </pc:sldMkLst>
        <pc:spChg chg="mod">
          <ac:chgData name="Stacey, Robert" userId="8f61b79c-1993-4b76-a5c5-6bb0e2071c28" providerId="ADAL" clId="{5BDF7792-01CE-4D2D-A98C-788E06B3CFB0}" dt="2020-09-11T17:13:31.663" v="17"/>
          <ac:spMkLst>
            <pc:docMk/>
            <pc:sldMk cId="822775208" sldId="287"/>
            <ac:spMk id="4" creationId="{F50E3A87-C269-48A3-8E92-ECFE8A46A6EB}"/>
          </ac:spMkLst>
        </pc:spChg>
        <pc:spChg chg="mod">
          <ac:chgData name="Stacey, Robert" userId="8f61b79c-1993-4b76-a5c5-6bb0e2071c28" providerId="ADAL" clId="{5BDF7792-01CE-4D2D-A98C-788E06B3CFB0}" dt="2020-09-11T17:13:31.663" v="17"/>
          <ac:spMkLst>
            <pc:docMk/>
            <pc:sldMk cId="822775208" sldId="287"/>
            <ac:spMk id="5" creationId="{94711B1D-FCDD-4755-9D99-2CA74ED21E19}"/>
          </ac:spMkLst>
        </pc:spChg>
      </pc:sldChg>
      <pc:sldChg chg="modSp">
        <pc:chgData name="Stacey, Robert" userId="8f61b79c-1993-4b76-a5c5-6bb0e2071c28" providerId="ADAL" clId="{5BDF7792-01CE-4D2D-A98C-788E06B3CFB0}" dt="2020-09-11T17:19:47.169" v="145" actId="20577"/>
        <pc:sldMkLst>
          <pc:docMk/>
          <pc:sldMk cId="108734643" sldId="298"/>
        </pc:sldMkLst>
        <pc:spChg chg="mod">
          <ac:chgData name="Stacey, Robert" userId="8f61b79c-1993-4b76-a5c5-6bb0e2071c28" providerId="ADAL" clId="{5BDF7792-01CE-4D2D-A98C-788E06B3CFB0}" dt="2020-09-11T17:19:47.169" v="145" actId="20577"/>
          <ac:spMkLst>
            <pc:docMk/>
            <pc:sldMk cId="108734643" sldId="298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20:00.084" v="150" actId="20577"/>
        <pc:sldMkLst>
          <pc:docMk/>
          <pc:sldMk cId="3782914743" sldId="299"/>
        </pc:sldMkLst>
        <pc:spChg chg="mod">
          <ac:chgData name="Stacey, Robert" userId="8f61b79c-1993-4b76-a5c5-6bb0e2071c28" providerId="ADAL" clId="{5BDF7792-01CE-4D2D-A98C-788E06B3CFB0}" dt="2020-09-11T17:20:00.084" v="150" actId="20577"/>
          <ac:spMkLst>
            <pc:docMk/>
            <pc:sldMk cId="3782914743" sldId="299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20:12.383" v="155" actId="20577"/>
        <pc:sldMkLst>
          <pc:docMk/>
          <pc:sldMk cId="4226038664" sldId="301"/>
        </pc:sldMkLst>
        <pc:spChg chg="mod">
          <ac:chgData name="Stacey, Robert" userId="8f61b79c-1993-4b76-a5c5-6bb0e2071c28" providerId="ADAL" clId="{5BDF7792-01CE-4D2D-A98C-788E06B3CFB0}" dt="2020-09-11T17:20:12.383" v="155" actId="20577"/>
          <ac:spMkLst>
            <pc:docMk/>
            <pc:sldMk cId="4226038664" sldId="301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16:32.394" v="79" actId="20577"/>
        <pc:sldMkLst>
          <pc:docMk/>
          <pc:sldMk cId="68384292" sldId="647"/>
        </pc:sldMkLst>
        <pc:spChg chg="mod">
          <ac:chgData name="Stacey, Robert" userId="8f61b79c-1993-4b76-a5c5-6bb0e2071c28" providerId="ADAL" clId="{5BDF7792-01CE-4D2D-A98C-788E06B3CFB0}" dt="2020-09-11T17:16:32.394" v="79" actId="20577"/>
          <ac:spMkLst>
            <pc:docMk/>
            <pc:sldMk cId="68384292" sldId="647"/>
            <ac:spMk id="9222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20:45.480" v="173" actId="6549"/>
        <pc:sldMkLst>
          <pc:docMk/>
          <pc:sldMk cId="827554421" sldId="1575"/>
        </pc:sldMkLst>
        <pc:spChg chg="mod">
          <ac:chgData name="Stacey, Robert" userId="8f61b79c-1993-4b76-a5c5-6bb0e2071c28" providerId="ADAL" clId="{5BDF7792-01CE-4D2D-A98C-788E06B3CFB0}" dt="2020-09-11T17:20:45.480" v="173" actId="6549"/>
          <ac:spMkLst>
            <pc:docMk/>
            <pc:sldMk cId="827554421" sldId="1575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20:50.956" v="174" actId="6549"/>
        <pc:sldMkLst>
          <pc:docMk/>
          <pc:sldMk cId="3286945026" sldId="1577"/>
        </pc:sldMkLst>
        <pc:spChg chg="mod">
          <ac:chgData name="Stacey, Robert" userId="8f61b79c-1993-4b76-a5c5-6bb0e2071c28" providerId="ADAL" clId="{5BDF7792-01CE-4D2D-A98C-788E06B3CFB0}" dt="2020-09-11T17:20:50.956" v="174" actId="6549"/>
          <ac:spMkLst>
            <pc:docMk/>
            <pc:sldMk cId="3286945026" sldId="1577"/>
            <ac:spMk id="2" creationId="{00000000-0000-0000-0000-000000000000}"/>
          </ac:spMkLst>
        </pc:spChg>
      </pc:sldChg>
      <pc:sldChg chg="addSp delSp del">
        <pc:chgData name="Stacey, Robert" userId="8f61b79c-1993-4b76-a5c5-6bb0e2071c28" providerId="ADAL" clId="{5BDF7792-01CE-4D2D-A98C-788E06B3CFB0}" dt="2020-09-11T17:12:48.541" v="16" actId="2696"/>
        <pc:sldMkLst>
          <pc:docMk/>
          <pc:sldMk cId="2482858810" sldId="2351"/>
        </pc:sldMkLst>
        <pc:spChg chg="add">
          <ac:chgData name="Stacey, Robert" userId="8f61b79c-1993-4b76-a5c5-6bb0e2071c28" providerId="ADAL" clId="{5BDF7792-01CE-4D2D-A98C-788E06B3CFB0}" dt="2020-09-11T17:12:00.337" v="11"/>
          <ac:spMkLst>
            <pc:docMk/>
            <pc:sldMk cId="2482858810" sldId="2351"/>
            <ac:spMk id="4" creationId="{BCBCB318-2917-413F-875F-954D752FA43A}"/>
          </ac:spMkLst>
        </pc:spChg>
        <pc:spChg chg="add">
          <ac:chgData name="Stacey, Robert" userId="8f61b79c-1993-4b76-a5c5-6bb0e2071c28" providerId="ADAL" clId="{5BDF7792-01CE-4D2D-A98C-788E06B3CFB0}" dt="2020-09-11T17:12:02.907" v="12"/>
          <ac:spMkLst>
            <pc:docMk/>
            <pc:sldMk cId="2482858810" sldId="2351"/>
            <ac:spMk id="5" creationId="{2A5611CE-3CF7-4D06-92D7-1D9B50454C99}"/>
          </ac:spMkLst>
        </pc:spChg>
        <pc:spChg chg="add del">
          <ac:chgData name="Stacey, Robert" userId="8f61b79c-1993-4b76-a5c5-6bb0e2071c28" providerId="ADAL" clId="{5BDF7792-01CE-4D2D-A98C-788E06B3CFB0}" dt="2020-09-11T17:12:10.317" v="14"/>
          <ac:spMkLst>
            <pc:docMk/>
            <pc:sldMk cId="2482858810" sldId="2351"/>
            <ac:spMk id="6" creationId="{88BCDC0F-637C-434F-8C9E-1C418654F0B2}"/>
          </ac:spMkLst>
        </pc:spChg>
      </pc:sldChg>
      <pc:sldChg chg="del">
        <pc:chgData name="Stacey, Robert" userId="8f61b79c-1993-4b76-a5c5-6bb0e2071c28" providerId="ADAL" clId="{5BDF7792-01CE-4D2D-A98C-788E06B3CFB0}" dt="2020-09-11T17:14:14.995" v="18" actId="2696"/>
        <pc:sldMkLst>
          <pc:docMk/>
          <pc:sldMk cId="2234776479" sldId="2352"/>
        </pc:sldMkLst>
      </pc:sldChg>
      <pc:sldChg chg="modSp">
        <pc:chgData name="Stacey, Robert" userId="8f61b79c-1993-4b76-a5c5-6bb0e2071c28" providerId="ADAL" clId="{5BDF7792-01CE-4D2D-A98C-788E06B3CFB0}" dt="2020-09-11T17:16:21.401" v="63" actId="14100"/>
        <pc:sldMkLst>
          <pc:docMk/>
          <pc:sldMk cId="330779720" sldId="2356"/>
        </pc:sldMkLst>
        <pc:spChg chg="mod">
          <ac:chgData name="Stacey, Robert" userId="8f61b79c-1993-4b76-a5c5-6bb0e2071c28" providerId="ADAL" clId="{5BDF7792-01CE-4D2D-A98C-788E06B3CFB0}" dt="2020-09-11T17:16:21.401" v="63" actId="14100"/>
          <ac:spMkLst>
            <pc:docMk/>
            <pc:sldMk cId="330779720" sldId="2356"/>
            <ac:spMk id="3077" creationId="{00000000-0000-0000-0000-000000000000}"/>
          </ac:spMkLst>
        </pc:spChg>
        <pc:spChg chg="mod">
          <ac:chgData name="Stacey, Robert" userId="8f61b79c-1993-4b76-a5c5-6bb0e2071c28" providerId="ADAL" clId="{5BDF7792-01CE-4D2D-A98C-788E06B3CFB0}" dt="2020-09-11T17:16:18.207" v="62" actId="14100"/>
          <ac:spMkLst>
            <pc:docMk/>
            <pc:sldMk cId="330779720" sldId="2356"/>
            <ac:spMk id="3078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6:54:18.990" v="2" actId="20577"/>
        <pc:sldMkLst>
          <pc:docMk/>
          <pc:sldMk cId="3898365113" sldId="2357"/>
        </pc:sldMkLst>
        <pc:graphicFrameChg chg="modGraphic">
          <ac:chgData name="Stacey, Robert" userId="8f61b79c-1993-4b76-a5c5-6bb0e2071c28" providerId="ADAL" clId="{5BDF7792-01CE-4D2D-A98C-788E06B3CFB0}" dt="2020-09-11T16:54:18.990" v="2" actId="20577"/>
          <ac:graphicFrameMkLst>
            <pc:docMk/>
            <pc:sldMk cId="3898365113" sldId="2357"/>
            <ac:graphicFrameMk id="9" creationId="{00000000-0000-0000-0000-000000000000}"/>
          </ac:graphicFrameMkLst>
        </pc:graphicFrameChg>
      </pc:sldChg>
      <pc:sldChg chg="modSp">
        <pc:chgData name="Stacey, Robert" userId="8f61b79c-1993-4b76-a5c5-6bb0e2071c28" providerId="ADAL" clId="{5BDF7792-01CE-4D2D-A98C-788E06B3CFB0}" dt="2020-09-11T17:19:17.979" v="116" actId="20577"/>
        <pc:sldMkLst>
          <pc:docMk/>
          <pc:sldMk cId="946899555" sldId="2358"/>
        </pc:sldMkLst>
        <pc:spChg chg="mod">
          <ac:chgData name="Stacey, Robert" userId="8f61b79c-1993-4b76-a5c5-6bb0e2071c28" providerId="ADAL" clId="{5BDF7792-01CE-4D2D-A98C-788E06B3CFB0}" dt="2020-09-11T17:19:17.979" v="116" actId="20577"/>
          <ac:spMkLst>
            <pc:docMk/>
            <pc:sldMk cId="946899555" sldId="2358"/>
            <ac:spMk id="4097" creationId="{00000000-0000-0000-0000-000000000000}"/>
          </ac:spMkLst>
        </pc:spChg>
      </pc:sldChg>
      <pc:sldChg chg="del">
        <pc:chgData name="Stacey, Robert" userId="8f61b79c-1993-4b76-a5c5-6bb0e2071c28" providerId="ADAL" clId="{5BDF7792-01CE-4D2D-A98C-788E06B3CFB0}" dt="2020-09-11T16:56:23.815" v="9" actId="2696"/>
        <pc:sldMkLst>
          <pc:docMk/>
          <pc:sldMk cId="4041021138" sldId="2359"/>
        </pc:sldMkLst>
      </pc:sldChg>
      <pc:sldChg chg="del">
        <pc:chgData name="Stacey, Robert" userId="8f61b79c-1993-4b76-a5c5-6bb0e2071c28" providerId="ADAL" clId="{5BDF7792-01CE-4D2D-A98C-788E06B3CFB0}" dt="2020-09-11T16:56:25.081" v="10" actId="2696"/>
        <pc:sldMkLst>
          <pc:docMk/>
          <pc:sldMk cId="2706435501" sldId="2360"/>
        </pc:sldMkLst>
      </pc:sldChg>
      <pc:sldChg chg="modSp">
        <pc:chgData name="Stacey, Robert" userId="8f61b79c-1993-4b76-a5c5-6bb0e2071c28" providerId="ADAL" clId="{5BDF7792-01CE-4D2D-A98C-788E06B3CFB0}" dt="2020-09-11T17:20:36.955" v="172" actId="20577"/>
        <pc:sldMkLst>
          <pc:docMk/>
          <pc:sldMk cId="1605967586" sldId="2361"/>
        </pc:sldMkLst>
        <pc:spChg chg="mod">
          <ac:chgData name="Stacey, Robert" userId="8f61b79c-1993-4b76-a5c5-6bb0e2071c28" providerId="ADAL" clId="{5BDF7792-01CE-4D2D-A98C-788E06B3CFB0}" dt="2020-09-11T17:20:36.955" v="172" actId="20577"/>
          <ac:spMkLst>
            <pc:docMk/>
            <pc:sldMk cId="1605967586" sldId="2361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21:33.866" v="227" actId="14100"/>
        <pc:sldMkLst>
          <pc:docMk/>
          <pc:sldMk cId="3388122222" sldId="2365"/>
        </pc:sldMkLst>
        <pc:spChg chg="mod">
          <ac:chgData name="Stacey, Robert" userId="8f61b79c-1993-4b76-a5c5-6bb0e2071c28" providerId="ADAL" clId="{5BDF7792-01CE-4D2D-A98C-788E06B3CFB0}" dt="2020-09-11T17:21:31.594" v="226" actId="14100"/>
          <ac:spMkLst>
            <pc:docMk/>
            <pc:sldMk cId="3388122222" sldId="2365"/>
            <ac:spMk id="81" creationId="{00000000-0000-0000-0000-000000000000}"/>
          </ac:spMkLst>
        </pc:spChg>
        <pc:spChg chg="mod">
          <ac:chgData name="Stacey, Robert" userId="8f61b79c-1993-4b76-a5c5-6bb0e2071c28" providerId="ADAL" clId="{5BDF7792-01CE-4D2D-A98C-788E06B3CFB0}" dt="2020-09-11T17:21:33.866" v="227" actId="14100"/>
          <ac:spMkLst>
            <pc:docMk/>
            <pc:sldMk cId="3388122222" sldId="2365"/>
            <ac:spMk id="82" creationId="{00000000-0000-0000-0000-000000000000}"/>
          </ac:spMkLst>
        </pc:spChg>
      </pc:sldChg>
      <pc:sldChg chg="add">
        <pc:chgData name="Stacey, Robert" userId="8f61b79c-1993-4b76-a5c5-6bb0e2071c28" providerId="ADAL" clId="{5BDF7792-01CE-4D2D-A98C-788E06B3CFB0}" dt="2020-09-11T17:12:22.342" v="15"/>
        <pc:sldMkLst>
          <pc:docMk/>
          <pc:sldMk cId="0" sldId="2368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711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103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22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1134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404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016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684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008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92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/>
              <a:t>Robert Stacey, Intel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550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190583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2C24798-CA35-44B9-A82C-514028ACD9B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749C9FD-52A0-4CCE-B62C-6AE6D67F1FF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D61077F4-649D-43BE-A049-9614F8031D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A3CC9160-E51C-427C-A2E0-F09B1CAAB4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72EE933A-9E2F-4B1E-A98F-77F7162D2CF9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F177AD2E-9F8D-48B1-ADF0-4501B26113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751FB2EF-622E-4E2F-9D04-6B37CE30C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37481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A6FE008-9AF6-4354-A7D9-DF7BCAB1E8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CE63366-50A5-443E-B812-B0083657ABF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CEB3346-507E-4619-91BB-1D9519CB18C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CBAA89B7-13C5-46DC-BF48-D0E606B5CD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85771F6B-1E07-406E-8DBB-864DBEB045EC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8438" name="Rectangle 2">
            <a:extLst>
              <a:ext uri="{FF2B5EF4-FFF2-40B4-BE49-F238E27FC236}">
                <a16:creationId xmlns:a16="http://schemas.microsoft.com/office/drawing/2014/main" id="{81DBC892-FA29-41D6-9AD6-A543C8858B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>
            <a:extLst>
              <a:ext uri="{FF2B5EF4-FFF2-40B4-BE49-F238E27FC236}">
                <a16:creationId xmlns:a16="http://schemas.microsoft.com/office/drawing/2014/main" id="{CD76744A-8872-424D-8C8D-9FB088F757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574845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C20BD3A-C964-4605-886F-FB2AF76562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970AC0-B714-400C-B087-26BA4D3A6BF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D8B68239-3472-464D-9523-4EB20EB7264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678C84B4-EACF-447D-9882-87EDFAF20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72747330-5B9D-4802-9746-B4FD9C1D2DA4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E810431D-043E-414A-A5F9-885093E393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33D8A323-1333-4FA4-BFE4-8841DC71ED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92059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295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802.11-20/1368r0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169-16-00ax-tgax-crc-teleconference-agendas-august-september-2020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12-06-00ay-sb000-comments-on-tgay-d5-0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52-03-00bd-tgbd-teleconference-agenda-for-sep-2020.pptx" TargetMode="External"/><Relationship Id="rId2" Type="http://schemas.openxmlformats.org/officeDocument/2006/relationships/hyperlink" Target="https://mentor.ieee.org/802.11/dcn/20/11-20-1164-07-00bd-tgbd-teleconference-agenda-for-aug-2020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1105-07-00bd-tgbd-aug-2020-teleconference-minutes.docx" TargetMode="External"/><Relationship Id="rId4" Type="http://schemas.openxmlformats.org/officeDocument/2006/relationships/hyperlink" Target="https://mentor.ieee.org/802.11/dcn/20/11-20-1082-00-00bd-tgbd-july-2020-meeting-minutes.docx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3-AANI-cc32-aani-report-comments.xlsx" TargetMode="External"/><Relationship Id="rId2" Type="http://schemas.openxmlformats.org/officeDocument/2006/relationships/hyperlink" Target="https://mentor.ieee.org/802.11/dcn/20/11-20-0013-05-AANI-draft-technical-report-on-interworking-between-3gpp-5g-network-wla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64-AANI-aani-sc-teleconference-agenda-15-september-2020.pptx" TargetMode="External"/><Relationship Id="rId5" Type="http://schemas.openxmlformats.org/officeDocument/2006/relationships/hyperlink" Target="https://mentor.ieee.org/802-ec/dcn/20/ec-20-0178-00-00EC-nov-2020-tutorial-abstract.pdf" TargetMode="External"/><Relationship Id="rId4" Type="http://schemas.openxmlformats.org/officeDocument/2006/relationships/hyperlink" Target="https://mentor.ieee.org/802.11/dcn/20/11-20-1376-00-AANI-technical-report-on-interworking-between-3gpp-5g-system-and-wlan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2" Type="http://schemas.openxmlformats.org/officeDocument/2006/relationships/hyperlink" Target="https://mentor.ieee.org/802.11/dcn/20/11-20-0013-05-AANI-draft-technical-report-on-interworking-between-3gpp-5g-network-wlan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20/ec-20-0178-00-00EC-nov-2020-tutorial-abstract.pdf" TargetMode="External"/><Relationship Id="rId4" Type="http://schemas.openxmlformats.org/officeDocument/2006/relationships/hyperlink" Target="https://mentor.ieee.org/802.11/dcn/20/11-20-1376-00-AANI-technical-report-on-interworking-between-3gpp-5g-system-and-wlan.doc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1-0arc-liaison-to-revmd-on-es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0174-00-0arc-epd-and-lpd-terminology-misalignment-in-ieee-std-802-1-and-802-11.pptx" TargetMode="External"/><Relationship Id="rId4" Type="http://schemas.openxmlformats.org/officeDocument/2006/relationships/hyperlink" Target="https://mentor.ieee.org/802.11/dcn/19/11-19-0106-00-000m-sta-and-ap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September 2020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 2020-09-11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 Review SC – Sept Snapshot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766394" cy="440012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Not meeting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Will meet in November 2020 to review proposed PAR documents.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Upcoming Submission deadlines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802 EC</a:t>
            </a:r>
            <a:r>
              <a:rPr lang="en-US"/>
              <a:t>:  1 Oct 2020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</a:t>
            </a:r>
            <a:r>
              <a:rPr lang="en-US" dirty="0" err="1"/>
              <a:t>NesCom</a:t>
            </a:r>
            <a:r>
              <a:rPr lang="en-US" dirty="0"/>
              <a:t>: 13 Oct 2020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Dec mtg)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WG PAR Submission to </a:t>
            </a:r>
            <a:r>
              <a:rPr lang="en-US" altLang="en-US" sz="1600" dirty="0" err="1"/>
              <a:t>NesCom</a:t>
            </a:r>
            <a:r>
              <a:rPr lang="en-US" altLang="en-US" sz="1600" dirty="0"/>
              <a:t> for Continuous Process telecon approximately Dec 5, 2020</a:t>
            </a:r>
          </a:p>
          <a:p>
            <a:pPr marL="285750" indent="-285750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C4383-1169-4FCD-8BFA-41EB55AD84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WNG SC (Wireless Next Generation)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862980-605C-49A8-AA5D-4FE6FAA9AC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6EBE38D-5E7A-461A-918E-CDBFC41E469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Jim Lansford, Qualcomm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FABDC0A-AADB-4F79-BF1B-B6D3ED75C9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B49B09C-2ADA-47BA-AFAB-06EF8D45B9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427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1D9BC34F-0F65-4A2B-8A91-738FE7BA282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/>
              <a:t>IEEE 802 JTC1 SC will meet once (virtually) in Sep 2020 </a:t>
            </a:r>
            <a:r>
              <a:rPr lang="en-AU" altLang="en-US"/>
              <a:t>(Mon 5-7pm ET) </a:t>
            </a:r>
            <a:endParaRPr lang="en-US" altLang="en-US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9DBD939E-5479-46C0-B798-D7E7CE19121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(11-20-1134) will include “the usual”:</a:t>
            </a:r>
          </a:p>
          <a:p>
            <a:pPr>
              <a:defRPr/>
            </a:pPr>
            <a:r>
              <a:rPr lang="en-AU" dirty="0"/>
              <a:t>Approve minutes</a:t>
            </a:r>
          </a:p>
          <a:p>
            <a:pPr lvl="1">
              <a:defRPr/>
            </a:pPr>
            <a:r>
              <a:rPr lang="en-AU" dirty="0"/>
              <a:t>From virtual meeting in Jul 2020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From formalisation of status as SC in Jul 2018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Prepare for SC6 meeting in October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66EBA8-8B1E-4057-9ECE-6CD809A3D25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66E9C1-CE0C-4A88-8471-C70E14999C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A2DA8-2910-4011-B813-92A779C4E6D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793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5DDC79A8-238C-454B-83AB-378C739FD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SC6 is conducting a virtual meeting in Oct 2020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7CE46010-70FA-45D5-805C-F2CDC7EB5B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/>
              <a:t>SC6 created a SG on wearable devices, with possible overlap with 802.15.4 activities</a:t>
            </a:r>
          </a:p>
          <a:p>
            <a:pPr lvl="1"/>
            <a:r>
              <a:rPr lang="en-AU" altLang="en-US"/>
              <a:t>No known activity</a:t>
            </a:r>
          </a:p>
          <a:p>
            <a:r>
              <a:rPr lang="en-AU" altLang="en-US"/>
              <a:t>SC6 created </a:t>
            </a:r>
            <a:r>
              <a:rPr lang="en-CA" altLang="en-US" i="1"/>
              <a:t>Trustworthiness ad-hoc </a:t>
            </a:r>
            <a:r>
              <a:rPr lang="en-CA" altLang="en-US"/>
              <a:t>with very broad scope, including security (encryption) issues</a:t>
            </a:r>
          </a:p>
          <a:p>
            <a:pPr lvl="1"/>
            <a:r>
              <a:rPr lang="en-AU" altLang="en-US"/>
              <a:t>Limited activity so far</a:t>
            </a:r>
          </a:p>
          <a:p>
            <a:r>
              <a:rPr lang="en-AU" altLang="en-US"/>
              <a:t>SC6 created a PWI on </a:t>
            </a:r>
            <a:r>
              <a:rPr lang="en-CA" altLang="en-US"/>
              <a:t>Wake Up Radio, which appears to duplicate 802.11ba</a:t>
            </a:r>
            <a:endParaRPr lang="en-AU" altLang="en-US"/>
          </a:p>
          <a:p>
            <a:pPr lvl="1"/>
            <a:r>
              <a:rPr lang="en-AU" altLang="en-US"/>
              <a:t>A LS is up for approval this week</a:t>
            </a:r>
          </a:p>
          <a:p>
            <a:r>
              <a:rPr lang="en-AU" altLang="en-US"/>
              <a:t>An activity has started in WG7 based on CAPWAP that allows APs to be allocated to ACs</a:t>
            </a:r>
          </a:p>
          <a:p>
            <a:endParaRPr lang="en-AU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0C5BF0-911B-418F-8547-AE8E1C98D5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12066A-B88C-4428-A461-FE587E95A0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ABF8C-9948-41A3-B6A3-B0C3491D64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049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38C5338-784C-4027-A2EF-EB3C2B36D6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submitted 105 standards into or through the PSDO pipeline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2D701500-B4A0-4814-87BF-B750E176FEAE}"/>
              </a:ext>
            </a:extLst>
          </p:cNvPr>
          <p:cNvGraphicFramePr>
            <a:graphicFrameLocks/>
          </p:cNvGraphicFramePr>
          <p:nvPr/>
        </p:nvGraphicFramePr>
        <p:xfrm>
          <a:off x="2971800" y="2530476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83A130-C92A-4532-81C5-9D73E8C2BE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02F9EF-A6EB-40E2-B7F4-47686844F0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A644D-7E2F-4DB0-8E79-BD7B594E1B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3811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/>
              <a:t>TGmd</a:t>
            </a:r>
            <a:r>
              <a:rPr lang="en-US" altLang="en-US" dirty="0"/>
              <a:t> (Maintenance)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6" y="1524000"/>
            <a:ext cx="9582763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Overall Status: Initial Standards Association Ballot Completed; Initial recirculation </a:t>
            </a:r>
            <a:r>
              <a:rPr lang="en-US" altLang="zh-CN"/>
              <a:t>ballot closed </a:t>
            </a:r>
            <a:r>
              <a:rPr lang="en-US" altLang="zh-CN" dirty="0"/>
              <a:t>2020-09-04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Initial SA ballot result (D3.0): </a:t>
            </a:r>
            <a:r>
              <a:rPr lang="en-US" altLang="zh-CN" dirty="0"/>
              <a:t>82% approval (119 Approve, 25 Disapprove, 4 Abstain), 820 comments received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Initial SA recirculation ballor result (D4.0): 91% </a:t>
            </a:r>
            <a:r>
              <a:rPr lang="en-US" altLang="zh-CN" dirty="0"/>
              <a:t>approval, 82 comments received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Since July 2020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Fifteen+ teleconferences held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September 2020 meeting goals (3 timeslots):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</a:rPr>
              <a:t>Complete initial recirculation SA ballot comment resolution; Motion for conditional approval to </a:t>
            </a:r>
            <a:r>
              <a:rPr lang="en-US" dirty="0" err="1">
                <a:cs typeface="Arial" panose="020B0604020202020204" pitchFamily="34" charset="0"/>
                <a:sym typeface="Wingdings" panose="05000000000000000000" pitchFamily="2" charset="2"/>
              </a:rPr>
              <a:t>RevCom</a:t>
            </a:r>
            <a:endParaRPr lang="en-US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Plans for September – November 2020: teleconferences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11-20-1366</a:t>
            </a:r>
            <a:endParaRPr lang="en-US" altLang="en-US" sz="1600" dirty="0">
              <a:solidFill>
                <a:srgbClr val="006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6AC6FE-B68D-4B88-9E34-DBD9CED7EF9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Dorothy Stanley, HP Enterprise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960FC4-0A34-425D-B399-1B110FB612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B63FA-66C2-4E83-9234-0BDF8168D1F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84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606424"/>
            <a:ext cx="7772400" cy="917575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/>
              <a:t>TGax</a:t>
            </a:r>
            <a:r>
              <a:rPr lang="en-US" dirty="0"/>
              <a:t> (High Efficiency WLAN) – September 2020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762000" y="1647824"/>
            <a:ext cx="10210800" cy="44481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IEEE-SA ballot closed on January 24, one week after the end of the January F2F meeting.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approve ratio is 82% and 569 comments were received.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CRC completed the resolution of all the comments on the August 27 teleconference.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IEEE-SA first recirculation ballot started on September 3 and closes on September 17.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</a:t>
            </a:r>
            <a:r>
              <a:rPr lang="en-CA" dirty="0" err="1"/>
              <a:t>TGax</a:t>
            </a:r>
            <a:r>
              <a:rPr lang="en-CA" dirty="0"/>
              <a:t> CRC is scheduled for one time slot during this week – September 17 at 19:00 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agenda is available 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hlinkClick r:id="rId3"/>
              </a:rPr>
              <a:t>https://mentor.ieee.org/802.11/dcn/20/11-20-1169-16-00ax-tgax-crc-teleconference-agendas-august-september-2020.pptx</a:t>
            </a:r>
            <a:r>
              <a:rPr lang="en-CA" dirty="0"/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78A39C-3EE0-4BD5-B26C-F8C22240F0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AboulMagd,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910AF5-62EC-492D-8AF0-891C5A3C5C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29FCB-81C7-487F-8FCC-A2FF8A39C1F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79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(Next Gen 60 GHz) – September 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Resolved all CIDs of the initial Standards Association ballot on Draft 5.0:  </a:t>
            </a:r>
            <a:r>
              <a:rPr lang="en-US" altLang="zh-CN" dirty="0">
                <a:hlinkClick r:id="rId3"/>
              </a:rPr>
              <a:t>https://mentor.ieee.org/802.11/dcn/20/11-20-0112-06-00ay-sb000-comments-on-tgay-d5-0.xlsx</a:t>
            </a:r>
            <a:r>
              <a:rPr lang="en-US" altLang="zh-CN" dirty="0"/>
              <a:t> 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A 15-day recirculation Standards Association ballot on Draft 6.0 is expected to start soon.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634044-516E-4225-9C77-A4C32B5549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A886F8-7FD8-4D92-9469-0DBCF4FC9C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E5C636-C2D0-48AA-A20E-B41C0EC84C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6150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(Next Gen 60 GHz) – September 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609599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Updated timeline: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791718"/>
              </p:ext>
            </p:extLst>
          </p:nvPr>
        </p:nvGraphicFramePr>
        <p:xfrm>
          <a:off x="1371600" y="2589320"/>
          <a:ext cx="9677400" cy="28498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8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3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9">
                <a:tc>
                  <a:txBody>
                    <a:bodyPr/>
                    <a:lstStyle/>
                    <a:p>
                      <a:r>
                        <a:rPr lang="en-US" sz="1600" dirty="0"/>
                        <a:t>Date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Milestone</a:t>
                      </a: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71">
                <a:tc>
                  <a:txBody>
                    <a:bodyPr/>
                    <a:lstStyle/>
                    <a:p>
                      <a:r>
                        <a:rPr lang="en-US" sz="1600" dirty="0"/>
                        <a:t>Mid September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 15-day recirculation SA ballot on D6.0</a:t>
                      </a:r>
                      <a:r>
                        <a:rPr lang="en-US" sz="1600" baseline="0" dirty="0"/>
                        <a:t> begins</a:t>
                      </a:r>
                      <a:endParaRPr lang="en-US" sz="1600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9">
                <a:tc>
                  <a:txBody>
                    <a:bodyPr/>
                    <a:lstStyle/>
                    <a:p>
                      <a:r>
                        <a:rPr lang="en-US" sz="1600" dirty="0"/>
                        <a:t>November 13 or at a later 802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EC conference if</a:t>
                      </a:r>
                      <a:r>
                        <a:rPr lang="en-US" sz="1600" baseline="0" dirty="0"/>
                        <a:t> appropriate</a:t>
                      </a:r>
                      <a:endParaRPr lang="en-US" sz="16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Seek 802 EC</a:t>
                      </a:r>
                      <a:r>
                        <a:rPr lang="en-US" sz="1600" baseline="0" dirty="0"/>
                        <a:t> (conditional) approval</a:t>
                      </a:r>
                      <a:endParaRPr lang="en-US" sz="1600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35">
                <a:tc>
                  <a:txBody>
                    <a:bodyPr/>
                    <a:lstStyle/>
                    <a:p>
                      <a:r>
                        <a:rPr lang="en-US" sz="1600" dirty="0"/>
                        <a:t>November 26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 recirculation</a:t>
                      </a:r>
                      <a:r>
                        <a:rPr lang="en-US" sz="1600" baseline="0" dirty="0"/>
                        <a:t> ballot on unchanged draft (DX.0) must be started</a:t>
                      </a:r>
                      <a:endParaRPr lang="en-US" sz="1600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9">
                <a:tc>
                  <a:txBody>
                    <a:bodyPr/>
                    <a:lstStyle/>
                    <a:p>
                      <a:r>
                        <a:rPr lang="en-US" sz="1600" dirty="0"/>
                        <a:t>December</a:t>
                      </a:r>
                      <a:r>
                        <a:rPr lang="en-US" sz="1600" baseline="0" dirty="0"/>
                        <a:t> 11</a:t>
                      </a:r>
                      <a:endParaRPr lang="en-US" sz="16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Deadline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in submitting the unchanged draft to </a:t>
                      </a:r>
                      <a:r>
                        <a:rPr lang="en-US" sz="1600" dirty="0" err="1"/>
                        <a:t>RevCom</a:t>
                      </a:r>
                      <a:endParaRPr lang="en-US" sz="1600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9">
                <a:tc>
                  <a:txBody>
                    <a:bodyPr/>
                    <a:lstStyle/>
                    <a:p>
                      <a:r>
                        <a:rPr lang="en-US" sz="1600" dirty="0"/>
                        <a:t>January 26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RevCom</a:t>
                      </a:r>
                      <a:r>
                        <a:rPr lang="en-US" sz="1600" baseline="0" dirty="0"/>
                        <a:t> meeting</a:t>
                      </a:r>
                      <a:endParaRPr lang="en-US" sz="1600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CB64C8-9370-45C1-90B5-2F4E9F219E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6774F9-E0AB-4D34-8F3E-846F2ECBA5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A28410-1136-432D-937D-AE66448792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3651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– Schedule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Goals this week (11:15am ET to 1:15pm ET, September 15):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Reaffirmation of TG Vice Chair and Secretary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Review/revise timeline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Technical contribution, if any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A59BF4-2ED9-4277-93AE-0F235FDA00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BA2F3D-7599-4F51-BA6D-EB9F25A9E8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ADD943-8A6C-4976-B0CF-9B3B84C9B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777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286000"/>
            <a:ext cx="10361084" cy="41894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AANI SC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TGmd</a:t>
            </a:r>
            <a:r>
              <a:rPr lang="en-US" altLang="en-US" dirty="0"/>
              <a:t> (Maintenance)
</a:t>
            </a:r>
            <a:r>
              <a:rPr lang="en-US" altLang="en-US" dirty="0" err="1"/>
              <a:t>TGax</a:t>
            </a:r>
            <a:r>
              <a:rPr lang="en-US" altLang="en-US" dirty="0"/>
              <a:t> (High Efficiency WLAN)
</a:t>
            </a:r>
            <a:r>
              <a:rPr lang="en-US" altLang="en-US" dirty="0" err="1"/>
              <a:t>TGay</a:t>
            </a:r>
            <a:r>
              <a:rPr lang="en-US" altLang="en-US" dirty="0"/>
              <a:t> (Next Generation 60 GHz)
</a:t>
            </a:r>
            <a:r>
              <a:rPr lang="en-US" altLang="en-US" dirty="0" err="1"/>
              <a:t>TGaz</a:t>
            </a:r>
            <a:r>
              <a:rPr lang="en-US" altLang="en-US" dirty="0"/>
              <a:t> (Next Generation Positioning)
</a:t>
            </a:r>
            <a:r>
              <a:rPr lang="en-US" altLang="en-US" dirty="0" err="1"/>
              <a:t>TGba</a:t>
            </a:r>
            <a:r>
              <a:rPr lang="en-US" altLang="en-US" dirty="0"/>
              <a:t> (Wake-Up Radio)
</a:t>
            </a:r>
            <a:r>
              <a:rPr lang="en-US" altLang="en-US" dirty="0" err="1"/>
              <a:t>TGbb</a:t>
            </a:r>
            <a:r>
              <a:rPr lang="en-US" altLang="en-US" dirty="0"/>
              <a:t> (Light Communication)
</a:t>
            </a:r>
            <a:r>
              <a:rPr lang="en-US" altLang="en-US" dirty="0" err="1"/>
              <a:t>TGbc</a:t>
            </a:r>
            <a:r>
              <a:rPr lang="en-US" altLang="en-US" dirty="0"/>
              <a:t> (Broadcast Services)
</a:t>
            </a:r>
            <a:r>
              <a:rPr lang="en-US" altLang="en-US" dirty="0" err="1"/>
              <a:t>TGbd</a:t>
            </a:r>
            <a:r>
              <a:rPr lang="en-US" altLang="en-US" dirty="0"/>
              <a:t> (Next Gen V2X)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RCM SG (Random and Changing MAC Addresses)
SENS SG (WLAN Sensing)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/>
              <a:t>This presentation contains the IEEE 802.11 WG snapshot slides for the September 2020 session: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TGaz</a:t>
            </a:r>
            <a:r>
              <a:rPr lang="en-US" dirty="0"/>
              <a:t> (Next Gen Positioning) – Sept. 2020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Current status: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LB249 Comment results status :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Resolved 204 out of 460 Technical comments, additionally reviewed awaiting motioning 52 technical resolutions.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Resolved 430 out of 540 Editorial comments with additional 80 comments up for motioning.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Upcoming milestones/approved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Complete comment resolution for LB 249, target is complete that by Nov. 2020.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TG will meet for 3 meeting slots this week.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Agenda: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Refer to submission 11-20/1370.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E0C26BC-F1CC-48EE-BF0D-0751E59902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7FC890-5A0D-4B51-BA3D-9A2C2F6EEB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FE68DF-7DFA-4B9F-B1E2-5F903FBA43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899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(Wake-up Radio)</a:t>
            </a:r>
            <a:br>
              <a:rPr lang="en-US" dirty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219200" y="1828801"/>
            <a:ext cx="9601200" cy="42672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July 2020: completed comment resolution on the initial SA ballot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August 2020: approved motion to create D7.0 based on the resolutions and start 1</a:t>
            </a:r>
            <a:r>
              <a:rPr lang="en-US" altLang="en-US" baseline="30000" dirty="0"/>
              <a:t>st</a:t>
            </a:r>
            <a:r>
              <a:rPr lang="en-US" altLang="en-US" dirty="0"/>
              <a:t> recirculation SA ballot</a:t>
            </a:r>
          </a:p>
          <a:p>
            <a:pPr lvl="1">
              <a:defRPr/>
            </a:pPr>
            <a:r>
              <a:rPr lang="en-US" altLang="en-US" dirty="0"/>
              <a:t>1</a:t>
            </a:r>
            <a:r>
              <a:rPr lang="en-US" altLang="en-US" baseline="30000" dirty="0"/>
              <a:t>st</a:t>
            </a:r>
            <a:r>
              <a:rPr lang="en-US" altLang="en-US" dirty="0"/>
              <a:t> recirculation SA ballot planned on September 16 (depending on the start date of 11md/ax/ay SA ballots)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 err="1"/>
              <a:t>RevCom</a:t>
            </a:r>
            <a:r>
              <a:rPr lang="en-US" altLang="en-US" dirty="0"/>
              <a:t> date moved to January 2021 due to other task groups schedule</a:t>
            </a:r>
          </a:p>
          <a:p>
            <a:pPr lvl="1">
              <a:defRPr/>
            </a:pPr>
            <a:r>
              <a:rPr lang="en-US" altLang="en-US" dirty="0" err="1"/>
              <a:t>TGax</a:t>
            </a:r>
            <a:r>
              <a:rPr lang="en-US" altLang="en-US" dirty="0"/>
              <a:t> and </a:t>
            </a:r>
            <a:r>
              <a:rPr lang="en-US" altLang="en-US" dirty="0" err="1"/>
              <a:t>TGay</a:t>
            </a:r>
            <a:r>
              <a:rPr lang="en-US" altLang="en-US" dirty="0"/>
              <a:t> changed their </a:t>
            </a:r>
            <a:r>
              <a:rPr lang="en-US" altLang="en-US" dirty="0" err="1"/>
              <a:t>RevCom</a:t>
            </a:r>
            <a:r>
              <a:rPr lang="en-US" altLang="en-US" dirty="0"/>
              <a:t> date to January 2021</a:t>
            </a:r>
          </a:p>
          <a:p>
            <a:pPr lvl="1">
              <a:defRPr/>
            </a:pPr>
            <a:r>
              <a:rPr lang="en-US" altLang="en-US" dirty="0"/>
              <a:t>December 11, 2020 is the submission deadline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marL="0" indent="0"/>
            <a:r>
              <a:rPr lang="en-US" altLang="en-US" sz="1800" b="0" dirty="0"/>
              <a:t>	</a:t>
            </a:r>
          </a:p>
          <a:p>
            <a:pPr marL="0" indent="0"/>
            <a:endParaRPr lang="en-US" alt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20B65-D1D7-4CEA-9DB2-B9C57AADF0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C55D9-B8BA-4B92-BC8F-093523D9E9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F81C07-3562-447F-99AC-C9040BCB88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206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TGbb</a:t>
            </a:r>
            <a:r>
              <a:rPr lang="en-GB" dirty="0"/>
              <a:t> (Light </a:t>
            </a:r>
            <a:r>
              <a:rPr lang="en-GB" dirty="0" err="1"/>
              <a:t>Communicaitons</a:t>
            </a:r>
            <a:r>
              <a:rPr lang="en-GB" dirty="0"/>
              <a:t>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July plenary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Centre frequency for mandatory PHY mode studied and up for decision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PHY text largely complete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GB" altLang="en-US" sz="1600" dirty="0"/>
              <a:t>Only missing point is the centre frequency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MAC proposals being considered for mandatory mode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Sept. meeting (agenda in doc. 11-20/1360)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Agree PHY centre frequency 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MAC proposals 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Officer elections </a:t>
            </a:r>
            <a:r>
              <a:rPr lang="en-GB" altLang="en-US" sz="1800"/>
              <a:t>&amp; appointment </a:t>
            </a: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6BF3724-FF46-46C9-BC19-BE8835FBAA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54B232-3F6E-4032-BF66-6116BBEFE8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151582-CC90-41AF-8284-44CE5FAE63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3031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</a:t>
            </a:r>
            <a:r>
              <a:rPr lang="en-US" b="0" dirty="0"/>
              <a:t>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July 2020: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Comment collection on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Draft 0.1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363 comments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6 telephone conferences (1-hour each)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98 CIDs ready for motion 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Additional CIDs discussed; revised proposed resolutions for discussion this week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For all remaining CIDs, we have proposed resolutions to discuss this week</a:t>
            </a:r>
          </a:p>
          <a:p>
            <a:pPr lvl="2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1815B73-0159-4583-8D39-F975853877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6337297-0200-417C-9EC7-B92C748E20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8DD416D2-D873-4FA7-AE82-0C552E74E6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346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</a:t>
            </a:r>
            <a:r>
              <a:rPr lang="en-US" b="0" dirty="0"/>
              <a:t>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September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Approval of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Motion to approve approve resolutions for CIDs from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Elections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Resolution of remaining CIDs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 D1.0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Motion for WG letter ballot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Plans for upcoming telephone conferences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7D93D7A-A5CE-4679-883F-1E3B6DF260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C5CC95-160E-4F62-AFEF-F9581D8C70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7D940DF-DB3E-44AB-80BB-294661C8F7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914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</a:t>
            </a:r>
            <a:r>
              <a:rPr lang="en-US" b="0" dirty="0"/>
              <a:t>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4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09:00 – 11:00h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</a:t>
            </a:r>
            <a:r>
              <a:rPr lang="en-US">
                <a:solidFill>
                  <a:schemeClr val="tx1"/>
                </a:solidFill>
              </a:rPr>
              <a:t>: 11-19/1361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Note: (Starting next week, as announced)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Until November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A564837-C51D-4657-949E-7205DCE155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8734CEC-9618-49B8-9888-CD384025F6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5B99CF2-E2F0-44FC-981F-5423A7B02B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038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 - Sep 2020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084320"/>
          </a:xfrm>
        </p:spPr>
        <p:txBody>
          <a:bodyPr>
            <a:normAutofit fontScale="87500" lnSpcReduction="20000"/>
          </a:bodyPr>
          <a:lstStyle/>
          <a:p>
            <a:pPr algn="just"/>
            <a:r>
              <a:rPr lang="en-GB" altLang="en-US" dirty="0"/>
              <a:t>Since </a:t>
            </a:r>
            <a:r>
              <a:rPr lang="en-US" altLang="en-GB" dirty="0"/>
              <a:t>Jul</a:t>
            </a:r>
            <a:r>
              <a:rPr lang="en-GB" altLang="en-US" dirty="0"/>
              <a:t> 20</a:t>
            </a:r>
            <a:r>
              <a:rPr lang="en-US" altLang="en-GB" dirty="0"/>
              <a:t>20</a:t>
            </a:r>
            <a:r>
              <a:rPr lang="en-GB" altLang="en-US" dirty="0"/>
              <a:t> </a:t>
            </a:r>
            <a:r>
              <a:rPr lang="en-US" altLang="en-GB" dirty="0"/>
              <a:t>IEEE 802.11 plenary </a:t>
            </a:r>
            <a:r>
              <a:rPr lang="en-GB" altLang="en-US" dirty="0"/>
              <a:t>meeting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13 teleconferences held after the IEEE 802.11 Jul plenary week to address comment resolutions. </a:t>
            </a:r>
          </a:p>
          <a:p>
            <a:pPr marL="857250" lvl="2" indent="0" algn="just"/>
            <a:r>
              <a:rPr lang="en-US" altLang="en-GB" sz="1900" dirty="0"/>
              <a:t>The agenda for teleconference in Aug and Sep:</a:t>
            </a:r>
          </a:p>
          <a:p>
            <a:pPr lvl="3" algn="just"/>
            <a:r>
              <a:rPr lang="en-US" altLang="en-GB" dirty="0">
                <a:hlinkClick r:id="rId2"/>
              </a:rPr>
              <a:t>https://mentor.ieee.org/802.11/dcn/20/11-20-1164-07-00bd-tgbd-teleconference-agenda-for-aug-2020.pptx</a:t>
            </a:r>
            <a:endParaRPr lang="en-US" altLang="en-GB" dirty="0"/>
          </a:p>
          <a:p>
            <a:pPr lvl="3" algn="just"/>
            <a:r>
              <a:rPr lang="en-US" altLang="zh-CN" dirty="0">
                <a:hlinkClick r:id="rId3"/>
              </a:rPr>
              <a:t>https://mentor.ieee.org/802.11/dcn/20/11-20-1352-03-00bd-tgbd-teleconference-agenda-for-sep-2020.pptx</a:t>
            </a:r>
            <a:endParaRPr lang="en-US" altLang="zh-CN" dirty="0"/>
          </a:p>
          <a:p>
            <a:pPr marL="857250" lvl="2" indent="0" algn="just"/>
            <a:r>
              <a:rPr lang="en-US" altLang="en-GB" sz="1900" dirty="0"/>
              <a:t>The teleconference minutes for Jul plenary and after that</a:t>
            </a:r>
            <a:endParaRPr lang="en-GB" altLang="en-US" sz="1900" dirty="0"/>
          </a:p>
          <a:p>
            <a:pPr lvl="3" algn="just"/>
            <a:r>
              <a:rPr lang="en-US" altLang="en-GB" dirty="0">
                <a:hlinkClick r:id="rId4"/>
              </a:rPr>
              <a:t>https://mentor.ieee.org/802.11/dcn/20/11-20-1082-00-00bd-tgbd-july-2020-meeting-minutes.docx</a:t>
            </a:r>
            <a:endParaRPr lang="en-US" altLang="en-GB" dirty="0"/>
          </a:p>
          <a:p>
            <a:pPr lvl="3" algn="just"/>
            <a:r>
              <a:rPr lang="en-US" altLang="zh-CN" dirty="0">
                <a:hlinkClick r:id="rId5"/>
              </a:rPr>
              <a:t>https://mentor.ieee.org/802.11/dcn/20/11-20-1105-08-00bd-tgbd-aug-2020-teleconference-minutes.docx</a:t>
            </a:r>
            <a:endParaRPr lang="en-US" altLang="en-GB" dirty="0"/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Totally 286 CIDs resolved and 74 CIDs remain (subject to update in latest revision of 11-20/2045)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The IEEE P802.11bd spec draft D0.4 was available on member area, based on D0.3 and proposed resolutions for editorial comments that got majority support during the teleconference.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James </a:t>
            </a:r>
            <a:r>
              <a:rPr lang="en-US" altLang="en-GB" dirty="0" err="1"/>
              <a:t>Lepp</a:t>
            </a:r>
            <a:r>
              <a:rPr lang="en-US" altLang="en-GB" dirty="0"/>
              <a:t> stepped down from </a:t>
            </a:r>
            <a:r>
              <a:rPr lang="en-US" altLang="en-GB" dirty="0" err="1"/>
              <a:t>TGbd</a:t>
            </a:r>
            <a:r>
              <a:rPr lang="en-US" altLang="en-GB" dirty="0"/>
              <a:t> Secretary position. </a:t>
            </a:r>
            <a:r>
              <a:rPr lang="en-US" altLang="en-GB" dirty="0" err="1"/>
              <a:t>TGbd</a:t>
            </a:r>
            <a:r>
              <a:rPr lang="en-US" altLang="en-GB" dirty="0"/>
              <a:t> is calling for Secretary candidate.</a:t>
            </a:r>
          </a:p>
          <a:p>
            <a:pPr marL="800100" lvl="1" indent="-342900" algn="just">
              <a:buFontTx/>
              <a:buChar char="-"/>
            </a:pPr>
            <a:endParaRPr lang="en-US" altLang="en-GB" dirty="0"/>
          </a:p>
          <a:p>
            <a:pPr marL="57150" indent="0" algn="just"/>
            <a:r>
              <a:rPr lang="en-US" altLang="en-GB" dirty="0"/>
              <a:t>Goal for IEEE 802.11 Sep interim week: complete all comments for D0.1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2418FAE-03DE-4EA3-9859-0109C7968B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DC28E2C-B7DB-4848-8F01-6D96267AFF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111640E-2B8B-4A63-AA5C-C8917A0223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967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Progress Documents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705114"/>
              </p:ext>
            </p:extLst>
          </p:nvPr>
        </p:nvGraphicFramePr>
        <p:xfrm>
          <a:off x="1524120" y="1600248"/>
          <a:ext cx="940689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7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1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Baseline 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Latest</a:t>
                      </a:r>
                      <a:r>
                        <a:rPr lang="en-US" altLang="zh-CN" sz="1800" baseline="0" dirty="0"/>
                        <a:t> Revision</a:t>
                      </a:r>
                      <a:endParaRPr lang="en-US" altLang="zh-C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 to IEEE VT/ITS</a:t>
                      </a:r>
                      <a:r>
                        <a:rPr lang="en-US" altLang="zh-CN" sz="1200" baseline="0" dirty="0"/>
                        <a:t> 1609 WG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</a:t>
                      </a:r>
                      <a:r>
                        <a:rPr lang="en-US" altLang="zh-CN" sz="1200" baseline="0" dirty="0"/>
                        <a:t> to ITU-T CITS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TBbd</a:t>
                      </a:r>
                      <a:r>
                        <a:rPr lang="en-US" altLang="zh-CN" sz="1200" baseline="0" dirty="0"/>
                        <a:t> FRD/SFD Motion Booklet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TGbd</a:t>
                      </a:r>
                      <a:r>
                        <a:rPr lang="en-US" altLang="zh-CN" sz="1200" dirty="0"/>
                        <a:t> Use Case</a:t>
                      </a:r>
                      <a:r>
                        <a:rPr lang="en-US" altLang="zh-CN" sz="1200" baseline="0" dirty="0"/>
                        <a:t> document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11-20/0774r0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11-20/0774r10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11-20/0276r0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11-20/0276r11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Agenda for Aug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11-20/1164r0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  <a:sym typeface="+mn-ea"/>
                        </a:rPr>
                        <a:t>11-20/1164r7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 for Aug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11-20/1105r0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  <a:sym typeface="+mn-ea"/>
                        </a:rPr>
                        <a:t>11-20/1105r8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Agenda for Sep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11-20/1352r0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  <a:sym typeface="+mn-ea"/>
                        </a:rPr>
                        <a:t>11-20/1352r4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11-19/2045r0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11-19/2045r6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11-20/0701r0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11-20/0701r4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644E25-E508-40EF-A8CD-2BBD158112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2F5E59-819F-4884-9A1D-75D8BC974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CAA9757-B4E8-4C72-AB45-B59B2D10AE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7593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7" name="文本占位符 2"/>
          <p:cNvSpPr txBox="1">
            <a:spLocks/>
          </p:cNvSpPr>
          <p:nvPr/>
        </p:nvSpPr>
        <p:spPr bwMode="auto">
          <a:xfrm>
            <a:off x="2447290" y="1966595"/>
            <a:ext cx="7296150" cy="444309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00B050"/>
                </a:solidFill>
                <a:sym typeface="+mn-ea"/>
              </a:rPr>
              <a:t>First TG meeting						Jan 2019</a:t>
            </a:r>
            <a:endParaRPr lang="en-US" altLang="en-US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D1.0 Letter Ballot			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2020</a:t>
            </a:r>
            <a:endParaRPr lang="en-US" altLang="en-US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D2.0 LB recirculation		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Form Sponsor Ballot Pool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D3.0 unchanged recirculation 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May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Final 802.11 WG approval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May 2022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802 EC approval			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May 2022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 and SASB approval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Jun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728BAA-77C5-4FA9-A56D-0A37FB50F9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55212A3-510A-4582-9BBD-CB294D5AEB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5C0ECF7F-485B-43A6-806E-AC3DB0BED7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5544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TC Plan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51543" y="2056607"/>
            <a:ext cx="8686799" cy="411321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</a:rPr>
              <a:t>Sep 1</a:t>
            </a:r>
            <a:r>
              <a:rPr lang="en-US" altLang="zh-CN" baseline="30000" dirty="0">
                <a:solidFill>
                  <a:schemeClr val="bg1">
                    <a:lumMod val="85000"/>
                  </a:schemeClr>
                </a:solidFill>
                <a:cs typeface="+mn-ea"/>
              </a:rPr>
              <a:t>st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</a:rPr>
              <a:t>, 10:00am ~ 11:59 am, ET; </a:t>
            </a:r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cs typeface="+mn-ea"/>
              </a:rPr>
              <a:t>Webex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</a:rPr>
              <a:t>; </a:t>
            </a:r>
          </a:p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Sep 4</a:t>
            </a:r>
            <a:r>
              <a:rPr lang="en-US" altLang="zh-CN" baseline="30000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, 10:00am ~ 11:59 am, ET; </a:t>
            </a:r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; </a:t>
            </a:r>
          </a:p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Sep 8</a:t>
            </a:r>
            <a:r>
              <a:rPr lang="en-US" altLang="zh-CN" baseline="30000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, 10:00am ~ 11:59 am, ET; </a:t>
            </a:r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; </a:t>
            </a:r>
          </a:p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Sep 11</a:t>
            </a:r>
            <a:r>
              <a:rPr lang="en-US" altLang="zh-CN" baseline="30000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, 10:00am ~ 11:59 am, ET; </a:t>
            </a:r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; </a:t>
            </a:r>
          </a:p>
          <a:p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Sep 15</a:t>
            </a:r>
            <a:r>
              <a:rPr lang="en-US" altLang="zh-CN" u="sng" baseline="30000" dirty="0">
                <a:solidFill>
                  <a:srgbClr val="0070C0"/>
                </a:solidFill>
                <a:cs typeface="+mn-ea"/>
                <a:sym typeface="+mn-ea"/>
              </a:rPr>
              <a:t>th</a:t>
            </a:r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, 9:00am ~ 11:00 am, ET; </a:t>
            </a:r>
            <a:r>
              <a:rPr lang="en-US" altLang="zh-CN" u="sng" dirty="0" err="1">
                <a:solidFill>
                  <a:srgbClr val="0070C0"/>
                </a:solidFill>
                <a:cs typeface="+mn-ea"/>
                <a:sym typeface="+mn-ea"/>
              </a:rPr>
              <a:t>Webex</a:t>
            </a:r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; IEEE 802.11 Plenary Sep; </a:t>
            </a:r>
          </a:p>
          <a:p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Sep 16</a:t>
            </a:r>
            <a:r>
              <a:rPr lang="en-US" altLang="zh-CN" u="sng" baseline="30000" dirty="0">
                <a:solidFill>
                  <a:srgbClr val="0070C0"/>
                </a:solidFill>
                <a:cs typeface="+mn-ea"/>
                <a:sym typeface="+mn-ea"/>
              </a:rPr>
              <a:t>th</a:t>
            </a:r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, 7:00pm ~ 9:00 pm, ET; </a:t>
            </a:r>
            <a:r>
              <a:rPr lang="en-US" altLang="zh-CN" u="sng" dirty="0" err="1">
                <a:solidFill>
                  <a:srgbClr val="0070C0"/>
                </a:solidFill>
                <a:cs typeface="+mn-ea"/>
                <a:sym typeface="+mn-ea"/>
              </a:rPr>
              <a:t>Webex</a:t>
            </a:r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; </a:t>
            </a:r>
          </a:p>
          <a:p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Sep 17</a:t>
            </a:r>
            <a:r>
              <a:rPr lang="en-US" altLang="zh-CN" u="sng" baseline="30000" dirty="0">
                <a:solidFill>
                  <a:srgbClr val="0070C0"/>
                </a:solidFill>
                <a:cs typeface="+mn-ea"/>
                <a:sym typeface="+mn-ea"/>
              </a:rPr>
              <a:t>th</a:t>
            </a:r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, 10:00am ~ 11:00 am, ET; </a:t>
            </a:r>
            <a:r>
              <a:rPr lang="en-US" altLang="zh-CN" u="sng" dirty="0" err="1">
                <a:solidFill>
                  <a:srgbClr val="0070C0"/>
                </a:solidFill>
                <a:cs typeface="+mn-ea"/>
                <a:sym typeface="+mn-ea"/>
              </a:rPr>
              <a:t>Webex</a:t>
            </a:r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 (motion); </a:t>
            </a:r>
          </a:p>
          <a:p>
            <a:r>
              <a:rPr lang="en-US" altLang="zh-CN" strike="sngStrike" dirty="0">
                <a:solidFill>
                  <a:srgbClr val="FF0000"/>
                </a:solidFill>
                <a:cs typeface="+mn-ea"/>
                <a:sym typeface="+mn-ea"/>
              </a:rPr>
              <a:t>Sep 18</a:t>
            </a:r>
            <a:r>
              <a:rPr lang="en-US" altLang="zh-CN" strike="sngStrike" baseline="30000" dirty="0">
                <a:solidFill>
                  <a:srgbClr val="FF0000"/>
                </a:solidFill>
                <a:cs typeface="+mn-ea"/>
                <a:sym typeface="+mn-ea"/>
              </a:rPr>
              <a:t>th</a:t>
            </a:r>
            <a:r>
              <a:rPr lang="en-US" altLang="zh-CN" strike="sngStrike" dirty="0">
                <a:solidFill>
                  <a:srgbClr val="FF0000"/>
                </a:solidFill>
                <a:cs typeface="+mn-ea"/>
                <a:sym typeface="+mn-ea"/>
              </a:rPr>
              <a:t>, 10:00am ~ 11:59 am, ET; </a:t>
            </a:r>
            <a:r>
              <a:rPr lang="en-US" altLang="zh-CN" strike="sngStrike" dirty="0" err="1">
                <a:solidFill>
                  <a:srgbClr val="FF0000"/>
                </a:solidFill>
                <a:cs typeface="+mn-ea"/>
                <a:sym typeface="+mn-ea"/>
              </a:rPr>
              <a:t>Webex</a:t>
            </a:r>
            <a:r>
              <a:rPr lang="en-US" altLang="zh-CN" strike="sngStrike" dirty="0">
                <a:solidFill>
                  <a:srgbClr val="FF0000"/>
                </a:solidFill>
                <a:cs typeface="+mn-ea"/>
                <a:sym typeface="+mn-ea"/>
              </a:rPr>
              <a:t>; 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Sep 22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nd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 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; 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Sep 25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 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; 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Sep 29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 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; </a:t>
            </a:r>
          </a:p>
          <a:p>
            <a:endParaRPr lang="zh-CN" alt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DA6C6BF-F2E8-4691-ADD0-27AE973758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A08430C-14EB-4455-8536-2D136EB8DD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3C9B5C7-0611-4136-9557-0069605FA3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694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/>
              <a:t>Editors Meeting: Agenda </a:t>
            </a:r>
            <a:r>
              <a:rPr lang="en-US"/>
              <a:t>for 2020-09-14</a:t>
            </a:r>
            <a:endParaRPr lang="en-US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76400"/>
            <a:ext cx="7772400" cy="43434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</a:t>
            </a:r>
            <a:r>
              <a:rPr lang="en-US"/>
              <a:t>802.11 09/1034r16</a:t>
            </a:r>
            <a:endParaRPr lang="en-US" dirty="0"/>
          </a:p>
          <a:p>
            <a:r>
              <a:rPr lang="en-US" dirty="0"/>
              <a:t>Review WG Style Guide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1CBD16-F1FC-4037-9C7F-1CA28FD961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Eccelsine,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E0459D-6B72-4E9F-B2E0-37026852EC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4C73F-65BA-4EAB-894B-1E7176971D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6603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Since the July virtual plenary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Held 23 teleconferences (5 Joint, 11 parallel MAC/PHY, and 8 MAC conf calls)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Covering a variety of technical submissions: ~75 MAC, ~60 PHY, ~10 Joint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Completed volunteer assignment for coordinating &amp; preparing draft text for 802.11be D0.1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Discussed  ~60% of all uploaded submissions with candidate proposed draft text (PDT)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Task group BE and ad-hoc groups operated smoothly following guidelines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Ran straw polls on technical submissions by using electronic polling 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Concepts intended for the SFD were kept in a compendium of SPs doc., until ready for motion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Proposed draft texts are expected to form candidate TGbe D0.1, which will then be motioned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Ran (cumulative) motions during pre-announced Joint conference calls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These motions enabled the inclusion to the TGbe SFD of text obtained from ~110 SPs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B554E2-F646-4007-B6BF-2B53C3AD0D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171CA1-743D-436C-B9C4-AB8B6AD7A2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8501C6C0-3E53-4924-BBBF-5392731B91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6062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has scheduled 4 conf. calls during the September virtual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one parallel MAC/PHY, and one MAC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 presentation of PDTs and of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Working </a:t>
            </a:r>
            <a:r>
              <a:rPr lang="en-US"/>
              <a:t>towards the creation </a:t>
            </a:r>
            <a:r>
              <a:rPr lang="en-US" dirty="0"/>
              <a:t>of TGbe D0.1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Reaffirmation of TGbe officers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11-20/1269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the next slide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375A242-2C3B-4974-A041-1A0E504148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559FB00-EACE-4797-AE07-921CF9B311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D070555-E79E-413D-812E-441D10C631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03932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113213"/>
          </a:xfrm>
        </p:spPr>
        <p:txBody>
          <a:bodyPr/>
          <a:lstStyle/>
          <a:p>
            <a:pPr lvl="0"/>
            <a:r>
              <a:rPr lang="en-US" sz="1400" u="sng" dirty="0">
                <a:highlight>
                  <a:srgbClr val="00FF00"/>
                </a:highlight>
              </a:rPr>
              <a:t>Sep 14 	(Monday)		– MAC/PHY	19:00-21:00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US" sz="1400" u="sng" dirty="0">
                <a:highlight>
                  <a:srgbClr val="00FF00"/>
                </a:highlight>
              </a:rPr>
              <a:t>Sep 15 	(Tuesday)		– Joint	  	19:00-21:00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US" sz="1400" u="sng" dirty="0">
                <a:highlight>
                  <a:srgbClr val="00FF00"/>
                </a:highlight>
              </a:rPr>
              <a:t>Sep 16	(Wednesday) 	– MAC	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US" sz="1400" u="sng" dirty="0">
                <a:highlight>
                  <a:srgbClr val="00FF00"/>
                </a:highlight>
              </a:rPr>
              <a:t>Sep 17 	(Thursday)		– Joint (Motions)	09:00-10:00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US" sz="1400" dirty="0"/>
              <a:t>Sep 21 	(Monday)		– MAC/PHY	10:00-13:00 ET</a:t>
            </a:r>
          </a:p>
          <a:p>
            <a:pPr lvl="0"/>
            <a:r>
              <a:rPr lang="en-US" sz="1400" dirty="0"/>
              <a:t>Sep 23	(Wednesday) 	– MAC		10:00-13:00 ET</a:t>
            </a:r>
          </a:p>
          <a:p>
            <a:pPr lvl="0"/>
            <a:r>
              <a:rPr lang="en-US" sz="1400" dirty="0"/>
              <a:t>Sep 24	(Thursday) 	– MAC/PHY	19:00-22:00 ET</a:t>
            </a:r>
          </a:p>
          <a:p>
            <a:pPr lvl="0"/>
            <a:r>
              <a:rPr lang="en-US" sz="1400" dirty="0"/>
              <a:t>Sep 28 	(Monday)		– MAC/PHY	19:00-22:00 ET</a:t>
            </a:r>
          </a:p>
          <a:p>
            <a:pPr lvl="0"/>
            <a:r>
              <a:rPr lang="en-US" sz="1400" dirty="0"/>
              <a:t>Sep 30	(Wednesday) 	– Joint(Motions)	10:00-13:00 ET</a:t>
            </a:r>
          </a:p>
          <a:p>
            <a:pPr lvl="0"/>
            <a:r>
              <a:rPr lang="en-US" sz="1400" dirty="0"/>
              <a:t>*Sessions during Virtual Interim Week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Oct 01	(Thursday) 	– No Conf Call	Golden Week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Oct 05	(Monday) 		– No Conf Call	Golden Week</a:t>
            </a:r>
          </a:p>
          <a:p>
            <a:pPr lvl="0"/>
            <a:r>
              <a:rPr lang="en-US" sz="1400" dirty="0"/>
              <a:t>Oct 08	(Thursday) 	– MAC/PHY	19:00-22:00 ET</a:t>
            </a:r>
          </a:p>
          <a:p>
            <a:pPr lvl="0"/>
            <a:r>
              <a:rPr lang="en-US" sz="1400" dirty="0"/>
              <a:t>Oct 12 	(Monday)		– MAC/PHY	19:00-22:00 ET</a:t>
            </a:r>
          </a:p>
          <a:p>
            <a:pPr lvl="0"/>
            <a:r>
              <a:rPr lang="en-US" sz="1400" dirty="0"/>
              <a:t>Oct 15	(Thursday) 	– Joint (Motions)	10:00-13:00 ET</a:t>
            </a:r>
          </a:p>
          <a:p>
            <a:pPr lvl="0"/>
            <a:r>
              <a:rPr lang="en-US" sz="1400" dirty="0"/>
              <a:t>Oct 19 	(Monday)		– MAC/PHY	10:00-13:00 ET</a:t>
            </a:r>
          </a:p>
          <a:p>
            <a:pPr lvl="0"/>
            <a:r>
              <a:rPr lang="en-US" sz="1400" dirty="0"/>
              <a:t>Oct 22	(Thursday) 	– MAC/PHY	19:00-22:00 ET</a:t>
            </a:r>
          </a:p>
          <a:p>
            <a:pPr lvl="0"/>
            <a:r>
              <a:rPr lang="en-US" sz="1400" dirty="0"/>
              <a:t>Oct 26 	(Monday)		– MAC/PHY	19:00-22:00 ET</a:t>
            </a:r>
          </a:p>
          <a:p>
            <a:pPr lvl="0"/>
            <a:r>
              <a:rPr lang="en-US" sz="1400" dirty="0"/>
              <a:t>Oct 29	(Thursday) 	– Joint(Motions)	10:00-13:00 ET</a:t>
            </a:r>
          </a:p>
          <a:p>
            <a:pPr lvl="0"/>
            <a:r>
              <a:rPr lang="en-US" sz="1400" dirty="0"/>
              <a:t>Nov 02 	(Monday)		– MAC/PHY	10:00-13:00 ET</a:t>
            </a:r>
          </a:p>
          <a:p>
            <a:r>
              <a:rPr lang="en-US" sz="1400" dirty="0"/>
              <a:t>Nov 05	(Thursday) 	– MAC/PHY	19:00-22:00 ET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59B993C-639B-44A2-AED4-49386BD19A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6CD5CF-51BA-4E99-BE59-023A537968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F02FB45-AF0A-4A53-A9B9-9B0993DC8B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8810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606424"/>
            <a:ext cx="7772400" cy="917575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RCM SG</a:t>
            </a:r>
            <a:r>
              <a:rPr lang="en-US" dirty="0"/>
              <a:t> (Random and Changing MAC Addresses)</a:t>
            </a:r>
            <a:r>
              <a:rPr dirty="0"/>
              <a:t> – September 2020</a:t>
            </a:r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752600"/>
            <a:ext cx="10210800" cy="43434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The group has continued work on the 2 PARs and CSDs.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The PAR and CSD for short-term RCM amendment were approved in a straw poll.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The PAR and CSD for the privacy amendment are still in progress.  Completing them will be a goal of the session on 9/17.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During the session on 9/17, we will also vote on motions to approve minutes from past calls and to approve the PAR/CSD drafts to go to the larger working group.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The agenda will be available as  802.11-20/0995r6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F2706CE-E718-485E-8D2B-29FEB9FAEA4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CommScope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7010B2-1F2A-451D-B3A4-EB30B41ABF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D536D-BC77-454F-8AF3-63E51F5541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1222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 </a:t>
            </a:r>
            <a:r>
              <a:rPr lang="en-US" altLang="zh-CN" dirty="0"/>
              <a:t>S</a:t>
            </a:r>
            <a:r>
              <a:rPr lang="en-US" dirty="0"/>
              <a:t>G (WLAN Sensing) – September</a:t>
            </a:r>
            <a:r>
              <a:rPr lang="en-US" altLang="zh-CN" dirty="0"/>
              <a:t>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0"/>
            <a:ext cx="10361084" cy="4037013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Progress since </a:t>
            </a:r>
            <a:r>
              <a:rPr lang="en-US" altLang="zh-CN" dirty="0"/>
              <a:t>July </a:t>
            </a:r>
            <a:r>
              <a:rPr lang="en-US" dirty="0"/>
              <a:t>F2F 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4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/>
              <a:t>802 EC approved SENS SG's PAR and CSD, submitted to </a:t>
            </a:r>
            <a:r>
              <a:rPr lang="en-US" altLang="zh-CN" dirty="0" err="1"/>
              <a:t>Nescom</a:t>
            </a:r>
            <a:r>
              <a:rPr lang="en-US" altLang="zh-CN" dirty="0"/>
              <a:t> and wait for the feedback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 (e.g., usage model, general protocol and procedure, channel model……)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Goals for September 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1 teleconference calls scheduled for SENS SG (September 15, 9am - 11:00am ET)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55659D-444C-4B94-87E3-A03D5A0F60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0F8BD4-15F8-4D40-ABA9-55EA113A1C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7744EA-E1FE-4F16-AC81-7B426BA3B7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9011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Confirmed: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September 15 (Tuesday), 9am - 11:00am ET  ---- September interim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September 29 (Tuesday), 10am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October 13 (Tuesday), 10am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October 27 (Tuesday), 10am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9B7514-BE1C-4E6C-AF9A-CD676A70C4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B6D9A-9164-4F63-AC61-28434689B1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583E89-C312-4282-80C5-51ADBEFE48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3419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8BD21-4C51-4528-AB52-8815D15AB4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ITU AHG (ITU Liaison)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0E9D6-28F1-4F2C-8D86-2114002D4B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B6AF362-4F20-44AA-B414-A24EAA7801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Hassan Yaghoobi, Intel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264DF06-A7D3-4EAA-AF06-3A64850E3C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3856431-ED76-44D0-8712-9AE37E3B0D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750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11-11/0270r52 (September 2020)</a:t>
            </a:r>
          </a:p>
          <a:p>
            <a:pPr eaLnBrk="1" hangingPunct="1"/>
            <a:r>
              <a:rPr lang="en-US" altLang="en-US" dirty="0"/>
              <a:t>Changes since July session:</a:t>
            </a:r>
          </a:p>
          <a:p>
            <a:pPr lvl="1" eaLnBrk="1" hangingPunct="1"/>
            <a:r>
              <a:rPr lang="en-US" altLang="en-US" dirty="0" err="1"/>
              <a:t>TGax</a:t>
            </a:r>
            <a:r>
              <a:rPr lang="en-US" altLang="en-US" dirty="0"/>
              <a:t> allocations:</a:t>
            </a:r>
          </a:p>
          <a:p>
            <a:pPr lvl="2" eaLnBrk="1" hangingPunct="1"/>
            <a:r>
              <a:rPr lang="en-US" altLang="en-US" dirty="0"/>
              <a:t>Annex E global operating classes</a:t>
            </a:r>
          </a:p>
          <a:p>
            <a:pPr lvl="2" eaLnBrk="1" hangingPunct="1"/>
            <a:r>
              <a:rPr lang="en-US" altLang="en-US" dirty="0"/>
              <a:t>An extended capability bit</a:t>
            </a:r>
          </a:p>
          <a:p>
            <a:pPr lvl="2" eaLnBrk="1" hangingPunct="1"/>
            <a:r>
              <a:rPr lang="en-US" altLang="en-US" dirty="0"/>
              <a:t>Some station config MIB objects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FA5AC25-2884-439C-BE71-0CC7D3947F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C50267-9972-4FE1-A653-6982483CDB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0DBAB-885A-48B7-86E6-5A44B647BC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8225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AANI SC – September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088300"/>
            <a:ext cx="9029702" cy="53871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Review: the AANI SC Background and Status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Progress: the technical report on interworking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Progress comment resolution related to the 802.11 WG CC32 on </a:t>
            </a:r>
            <a:r>
              <a:rPr lang="en-US" altLang="en-US" dirty="0">
                <a:solidFill>
                  <a:schemeClr val="tx1"/>
                </a:solidFill>
                <a:hlinkClick r:id="rId2"/>
              </a:rPr>
              <a:t>11-20/0013r5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 “Draft technical report on interworking between 3GPP 5G network &amp; WLAN”, see </a:t>
            </a:r>
            <a:r>
              <a:rPr lang="en-US" dirty="0">
                <a:hlinkClick r:id="rId3"/>
              </a:rPr>
              <a:t>11-20/1262r3</a:t>
            </a:r>
            <a:r>
              <a:rPr lang="en-US" dirty="0"/>
              <a:t> “CC32-AANI_Report_Comments”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Continue to discussion and agree on how “merge” content of  </a:t>
            </a:r>
            <a:r>
              <a:rPr lang="en-US" altLang="en-US" dirty="0">
                <a:solidFill>
                  <a:schemeClr val="tx1"/>
                </a:solidFill>
                <a:hlinkClick r:id="rId4"/>
              </a:rPr>
              <a:t>11-20/1376r0</a:t>
            </a:r>
            <a:r>
              <a:rPr lang="en-US" altLang="en-US" dirty="0">
                <a:solidFill>
                  <a:schemeClr val="tx1"/>
                </a:solidFill>
              </a:rPr>
              <a:t> “</a:t>
            </a:r>
            <a:r>
              <a:rPr lang="en-US" i="0" dirty="0">
                <a:solidFill>
                  <a:srgbClr val="000000"/>
                </a:solidFill>
                <a:effectLst/>
              </a:rPr>
              <a:t>Technical report on interworking between 3GPP 5G system and WLAN”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Discuss support of upcoming 802 Tutorial on: “</a:t>
            </a:r>
            <a:r>
              <a:rPr lang="en-US" dirty="0">
                <a:hlinkClick r:id="rId5"/>
              </a:rPr>
              <a:t>802.11 WLAN and 3GPP 5G System Interworking</a:t>
            </a:r>
            <a:r>
              <a:rPr lang="en-US" dirty="0"/>
              <a:t>” scheduled for 13 Oct 10:00-11:20 h ET</a:t>
            </a:r>
            <a:endParaRPr lang="en-US" alt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6"/>
              </a:rPr>
              <a:t>11-20/1364</a:t>
            </a:r>
            <a:r>
              <a:rPr lang="en-US" altLang="en-US" sz="2000" b="0" dirty="0"/>
              <a:t> for additional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is scheduled to meet for 1 session: </a:t>
            </a:r>
            <a:r>
              <a:rPr lang="en-US" altLang="en-US" b="1" dirty="0"/>
              <a:t>Tue 15 Sep 11:15-13:15 h ET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AANI SC Overall Goal:</a:t>
            </a:r>
          </a:p>
          <a:p>
            <a:pPr marL="857250" lvl="1" indent="-342900">
              <a:buFont typeface="+mj-lt"/>
              <a:buAutoNum type="arabicPeriod"/>
            </a:pPr>
            <a:r>
              <a:rPr lang="en-US" altLang="en-US" dirty="0"/>
              <a:t>Complete a technical report on interworking and have the 802.11 WG Endorse the report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100" b="1" i="1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7887F9-1D3F-4FEC-98EF-AFE56D972F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Levy, Interdigital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0A85A7F-71D4-4D1F-85E3-CCE0EC7BC6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E4A8E51B-08E5-4BA4-8781-9B8E8D9556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35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EA537-DE3C-4712-808A-1BEFFD14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sz="2400" dirty="0"/>
              <a:t>Review of AANI SC activity on:</a:t>
            </a:r>
            <a:br>
              <a:rPr lang="en-US" sz="2400" dirty="0"/>
            </a:br>
            <a:r>
              <a:rPr lang="en-US" sz="2400" dirty="0"/>
              <a:t>The </a:t>
            </a:r>
            <a:r>
              <a:rPr lang="en-US" altLang="en-US" sz="2400" dirty="0"/>
              <a:t>technical report on interworking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DA037-A137-47D9-852B-636F8A883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387477"/>
            <a:ext cx="8382000" cy="5087936"/>
          </a:xfrm>
        </p:spPr>
        <p:txBody>
          <a:bodyPr/>
          <a:lstStyle/>
          <a:p>
            <a:pPr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July 2019 a proposal was made: 11-19/1160r1 Proposal on Interworking between IEEE 802.11 WLAN and 3GPP 5G Core Network</a:t>
            </a:r>
          </a:p>
          <a:p>
            <a:pPr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January 2020 a first draft of was provided: 11-20/0013r0 “Draft technical report on interworking between 3GPP 5G network &amp; WLAN” - Hyun Seo OH(ETRI)</a:t>
            </a:r>
          </a:p>
          <a:p>
            <a:pPr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29 AANI SC Straw Poll supported a Comment Collection on 11-20/0013r5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15 Yes, 0 No, 1 Abs</a:t>
            </a:r>
          </a:p>
          <a:p>
            <a:pPr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30 Jul-19 Aug 2020 802.11 WG Comment Collection (CC32) on 11-20/0013r5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111 Comments received:  60 technical, 43 editorial, 8 general</a:t>
            </a:r>
          </a:p>
          <a:p>
            <a:pPr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25 August 2020 – Comment Resolution kicked off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104 of 111 Comments Assigned – 11-20/1262r2</a:t>
            </a:r>
          </a:p>
          <a:p>
            <a:pPr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1 and 8 September 2020 – Comment Resolution: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Discussed proposed comment resolutions in 11-20/1262r3 on: </a:t>
            </a:r>
            <a:r>
              <a:rPr lang="en-US" sz="1600" dirty="0">
                <a:hlinkClick r:id="rId2"/>
              </a:rPr>
              <a:t>11-20/0013r5</a:t>
            </a:r>
            <a:endParaRPr lang="en-US" sz="1600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Discussed </a:t>
            </a:r>
            <a:r>
              <a:rPr lang="en-US" sz="1600" dirty="0">
                <a:hlinkClick r:id="rId3"/>
              </a:rPr>
              <a:t>11-20/1356r0</a:t>
            </a:r>
            <a:r>
              <a:rPr lang="en-US" sz="1600" dirty="0"/>
              <a:t> Proposed comment resolution for CID 10,11, 12, 105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Discussed Alternate technical report was briefly reviewed: </a:t>
            </a:r>
            <a:r>
              <a:rPr lang="en-US" sz="1600" dirty="0">
                <a:hlinkClick r:id="rId4"/>
              </a:rPr>
              <a:t>11-20/1376r0</a:t>
            </a:r>
            <a:r>
              <a:rPr lang="en-US" sz="1600" dirty="0"/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Discussed 802 Tutorial on </a:t>
            </a:r>
            <a:r>
              <a:rPr lang="en-US" altLang="en-US" sz="1600" dirty="0"/>
              <a:t>“</a:t>
            </a:r>
            <a:r>
              <a:rPr lang="en-US" sz="1600" dirty="0">
                <a:hlinkClick r:id="rId5"/>
              </a:rPr>
              <a:t>802.11 WLAN and 3GPP 5G System Interworking</a:t>
            </a:r>
            <a:r>
              <a:rPr lang="en-US" sz="1600" dirty="0"/>
              <a:t>”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Straw Poll 8 Sept: The AANI SC should: Proceed with the current comment resolution process: continuing to develop </a:t>
            </a:r>
            <a:r>
              <a:rPr lang="en-US" sz="1600" dirty="0">
                <a:hlinkClick r:id="rId2"/>
              </a:rPr>
              <a:t>11-20/0013r5</a:t>
            </a:r>
            <a:br>
              <a:rPr lang="en-US" sz="1600" dirty="0"/>
            </a:br>
            <a:r>
              <a:rPr lang="en-US" sz="1600" dirty="0"/>
              <a:t>11 Yes, 3 No, 2 Abs</a:t>
            </a:r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6BF7415-0DEE-46E3-AC5B-2D2F62FF09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Levy, Interdigital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81D68FC-7602-4363-BC6C-D4E332395D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57DB6ADB-840E-416E-AE2F-56BD009BFA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6694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Sept 2020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530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2 teleconferences since July, both to discuss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multi-link architecture implications. 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Meeting this week to continue that discussion.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Annex G </a:t>
            </a:r>
            <a:r>
              <a:rPr lang="en-US" dirty="0"/>
              <a:t>(purpose and value?, work to update or work to deprecate?)</a:t>
            </a:r>
            <a:endParaRPr lang="en-US" b="1" dirty="0"/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an ESS?”: </a:t>
            </a:r>
            <a:r>
              <a:rPr lang="en-US" dirty="0">
                <a:hlinkClick r:id="rId3"/>
              </a:rPr>
              <a:t>11-20/0177r1</a:t>
            </a:r>
            <a:r>
              <a:rPr lang="en-US" dirty="0"/>
              <a:t> liaised to </a:t>
            </a:r>
            <a:r>
              <a:rPr lang="en-US" dirty="0" err="1"/>
              <a:t>REVmd</a:t>
            </a:r>
            <a:r>
              <a:rPr lang="en-US" dirty="0"/>
              <a:t>. Consider other changes to remove 802.2/LLC terms?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</a:t>
            </a:r>
            <a:r>
              <a:rPr lang="en-US" dirty="0"/>
              <a:t>(per </a:t>
            </a:r>
            <a:r>
              <a:rPr lang="en-US" dirty="0" err="1"/>
              <a:t>REVmd</a:t>
            </a:r>
            <a:r>
              <a:rPr lang="en-US" dirty="0"/>
              <a:t> discussion: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One aspect is how MAC address is set/controlled – related to IEEE 1609/</a:t>
            </a:r>
            <a:r>
              <a:rPr lang="en-US" b="1" dirty="0" err="1"/>
              <a:t>TGbd</a:t>
            </a:r>
            <a:r>
              <a:rPr lang="en-US" b="1" dirty="0"/>
              <a:t>  activities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Monitor </a:t>
            </a:r>
            <a:r>
              <a:rPr lang="en-US" b="1" dirty="0" err="1"/>
              <a:t>TGbd’s</a:t>
            </a:r>
            <a:r>
              <a:rPr lang="en-US" b="1" dirty="0"/>
              <a:t> other activities in support of IEEE 1609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TGbc</a:t>
            </a:r>
            <a:r>
              <a:rPr lang="en-US" sz="1800" b="1" dirty="0"/>
              <a:t> (Broadcast) unassociated broadcast, broadcast reception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TGbz</a:t>
            </a:r>
            <a:r>
              <a:rPr lang="en-US" sz="1800" b="1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Clarifying EPD/LPD: </a:t>
            </a:r>
            <a:r>
              <a:rPr lang="en-US" dirty="0">
                <a:hlinkClick r:id="rId5"/>
              </a:rPr>
              <a:t>11-20/0174r0</a:t>
            </a:r>
            <a:r>
              <a:rPr lang="en-US" dirty="0"/>
              <a:t>; </a:t>
            </a:r>
            <a:r>
              <a:rPr lang="en-US" b="1" dirty="0"/>
              <a:t>monitor 802.1 discussions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Nendica’s</a:t>
            </a:r>
            <a:r>
              <a:rPr lang="en-US" b="1" dirty="0"/>
              <a:t>/</a:t>
            </a:r>
            <a:r>
              <a:rPr lang="en-US" b="1" dirty="0" err="1"/>
              <a:t>TGbe’s</a:t>
            </a:r>
            <a:r>
              <a:rPr lang="en-US" b="1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0D13619C-C9BC-4577-8651-15679B986DA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Coex SC will formally meet once during the Sep 2020 virtual meeting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13156D69-E6B4-47A1-B5C9-04FED2ED16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133600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The Coex SC is working based on agreed goals:</a:t>
            </a:r>
          </a:p>
          <a:p>
            <a:pPr>
              <a:defRPr/>
            </a:pPr>
            <a:r>
              <a:rPr lang="en-AU" i="1" dirty="0"/>
              <a:t>Discuss the use of PD, ED or other 802.11 coexistence mechanisms with the goal of promoting “fair” use of unlicensed spectrum</a:t>
            </a:r>
          </a:p>
          <a:p>
            <a:pPr>
              <a:defRPr/>
            </a:pPr>
            <a:r>
              <a:rPr lang="en-AU" i="1" dirty="0"/>
              <a:t>Promote an environment that allow IEEE 802.11ax “fair access” to global unlicensed spectrum </a:t>
            </a:r>
          </a:p>
          <a:p>
            <a:pPr marL="0" indent="0">
              <a:defRPr/>
            </a:pPr>
            <a:r>
              <a:rPr lang="en-AU" altLang="en-US" dirty="0"/>
              <a:t>The Coex SC is formally m</a:t>
            </a:r>
            <a:r>
              <a:rPr lang="en-AU" dirty="0"/>
              <a:t>eeting once this week:</a:t>
            </a:r>
          </a:p>
          <a:p>
            <a:pPr>
              <a:defRPr/>
            </a:pPr>
            <a:r>
              <a:rPr lang="en-AU" dirty="0"/>
              <a:t>Tue, 15 Sep 2020 at 5-7pm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A21D560-7430-4005-AE26-77874E9CFF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665556-A840-4025-8C86-5891BD0C73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4F762-D832-4F41-9FD5-13BA9BD1E79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88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itle 1">
            <a:extLst>
              <a:ext uri="{FF2B5EF4-FFF2-40B4-BE49-F238E27FC236}">
                <a16:creationId xmlns:a16="http://schemas.microsoft.com/office/drawing/2014/main" id="{668CBA83-B0F5-4E4F-A90D-66E1910DB8A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IEEE 802.11 Coex SC will focus on various issues related to coexistence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F3688CF5-0514-495B-A0A7-2C2AE0E991E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0574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(11-20-1296) to be addressed include:</a:t>
            </a:r>
          </a:p>
          <a:p>
            <a:pPr>
              <a:defRPr/>
            </a:pPr>
            <a:r>
              <a:rPr lang="en-AU" dirty="0"/>
              <a:t>Update on results from actual LAA deployments</a:t>
            </a:r>
          </a:p>
          <a:p>
            <a:pPr>
              <a:defRPr/>
            </a:pPr>
            <a:r>
              <a:rPr lang="en-AU" dirty="0"/>
              <a:t>Update of LS response to ERM TG11</a:t>
            </a:r>
          </a:p>
          <a:p>
            <a:pPr lvl="1">
              <a:defRPr/>
            </a:pPr>
            <a:r>
              <a:rPr lang="en-AU" dirty="0"/>
              <a:t>In relation to </a:t>
            </a:r>
            <a:r>
              <a:rPr lang="en-GB" dirty="0"/>
              <a:t>draft TR 103 665 in 2.4 GHz band</a:t>
            </a:r>
            <a:endParaRPr lang="en-AU" dirty="0"/>
          </a:p>
          <a:p>
            <a:pPr>
              <a:defRPr/>
            </a:pPr>
            <a:r>
              <a:rPr lang="en-AU" dirty="0"/>
              <a:t>Review of recent/upcoming ETSI BRAN activities</a:t>
            </a:r>
          </a:p>
          <a:p>
            <a:pPr lvl="1">
              <a:defRPr/>
            </a:pPr>
            <a:r>
              <a:rPr lang="en-AU" dirty="0"/>
              <a:t>EN 303 687 issues (6 GHz), </a:t>
            </a:r>
            <a:r>
              <a:rPr lang="en-AU" dirty="0" err="1"/>
              <a:t>inc</a:t>
            </a:r>
            <a:r>
              <a:rPr lang="en-AU" dirty="0"/>
              <a:t> sync access</a:t>
            </a:r>
          </a:p>
          <a:p>
            <a:pPr lvl="2">
              <a:defRPr/>
            </a:pPr>
            <a:r>
              <a:rPr lang="en-AU" dirty="0"/>
              <a:t>Good news on a compromise for operation in 6 GHz band!</a:t>
            </a:r>
          </a:p>
          <a:p>
            <a:pPr lvl="1">
              <a:defRPr/>
            </a:pPr>
            <a:r>
              <a:rPr lang="en-AU" dirty="0"/>
              <a:t>EN 301 893 issues (5 GHz), </a:t>
            </a:r>
            <a:r>
              <a:rPr lang="en-AU" dirty="0" err="1"/>
              <a:t>inc</a:t>
            </a:r>
            <a:r>
              <a:rPr lang="en-AU" dirty="0"/>
              <a:t> an ED-only @ -62 dBm proposal</a:t>
            </a:r>
          </a:p>
          <a:p>
            <a:pPr lvl="2">
              <a:defRPr/>
            </a:pPr>
            <a:r>
              <a:rPr lang="en-AU" dirty="0"/>
              <a:t>Bad news, with continuing disagreement on multiple issues</a:t>
            </a:r>
          </a:p>
          <a:p>
            <a:pPr>
              <a:defRPr/>
            </a:pPr>
            <a:r>
              <a:rPr lang="en-AU" dirty="0"/>
              <a:t>Review of recent 3GPP RAN1 activities</a:t>
            </a:r>
          </a:p>
          <a:p>
            <a:pPr>
              <a:defRPr/>
            </a:pPr>
            <a:r>
              <a:rPr lang="en-AU" dirty="0"/>
              <a:t>Discussion of extension of Coex SC charter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A868F46-EB6B-4B33-8B5E-7C4A81F12BF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C3DA6D-B4E5-45B5-AA4A-8FA34F41E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2B9EE-1AAB-441C-825F-09B2A601C2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995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04785E-67BB-4305-9B97-6021308D188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7674</TotalTime>
  <Words>3841</Words>
  <Application>Microsoft Office PowerPoint</Application>
  <PresentationFormat>Widescreen</PresentationFormat>
  <Paragraphs>575</Paragraphs>
  <Slides>36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Times New Roman</vt:lpstr>
      <vt:lpstr>Office Theme</vt:lpstr>
      <vt:lpstr>Document</vt:lpstr>
      <vt:lpstr>WG11 Opening Report Snapshot Slides September 2020</vt:lpstr>
      <vt:lpstr>Abstract</vt:lpstr>
      <vt:lpstr>Editors Meeting: Agenda for 2020-09-14</vt:lpstr>
      <vt:lpstr>ANA Status</vt:lpstr>
      <vt:lpstr>AANI SC – September 2020</vt:lpstr>
      <vt:lpstr>Review of AANI SC activity on: The technical report on interworking</vt:lpstr>
      <vt:lpstr>ARC (Architecture) – Sept 2020</vt:lpstr>
      <vt:lpstr>The Coex SC will formally meet once during the Sep 2020 virtual meeting</vt:lpstr>
      <vt:lpstr>The IEEE 802.11 Coex SC will focus on various issues related to coexistence</vt:lpstr>
      <vt:lpstr>PAR Review SC – Sept Snapshot Chair: Jon Rosdahl</vt:lpstr>
      <vt:lpstr>WNG SC (Wireless Next Generation)</vt:lpstr>
      <vt:lpstr>IEEE 802 JTC1 SC will meet once (virtually) in Sep 2020 (Mon 5-7pm ET) </vt:lpstr>
      <vt:lpstr>SC6 is conducting a virtual meeting in Oct 2020</vt:lpstr>
      <vt:lpstr>IEEE 802 has submitted 105 standards into or through the PSDO pipeline</vt:lpstr>
      <vt:lpstr>TGmd (Maintenance) – Snapshot slide</vt:lpstr>
      <vt:lpstr>TGax (High Efficiency WLAN) – September 2020</vt:lpstr>
      <vt:lpstr>TGay (Next Gen 60 GHz) – September 2020</vt:lpstr>
      <vt:lpstr>TGay (Next Gen 60 GHz) – September 2020</vt:lpstr>
      <vt:lpstr>TGay – Schedule</vt:lpstr>
      <vt:lpstr>TGaz (Next Gen Positioning) – Sept. 2020</vt:lpstr>
      <vt:lpstr>TGba (Wake-up Radio) </vt:lpstr>
      <vt:lpstr>TGbb (Light Communicaitons)</vt:lpstr>
      <vt:lpstr>TGbc (Broadcast Services) Chair: Marc Emmelmann</vt:lpstr>
      <vt:lpstr>TGbc (Broadcast Services) Chair: Marc Emmelmann</vt:lpstr>
      <vt:lpstr>TGbc (Broadcast Services) Chair: Marc Emmelmann</vt:lpstr>
      <vt:lpstr>TGbd (Next Gen V2X) - Sep 2020 Interim</vt:lpstr>
      <vt:lpstr>TGbd Progress Documents</vt:lpstr>
      <vt:lpstr>TGbd Timeline</vt:lpstr>
      <vt:lpstr>TGbd TC Plan</vt:lpstr>
      <vt:lpstr>TGbe (Extremely High Throughput)</vt:lpstr>
      <vt:lpstr>TGbe (Extremely High Throughput)</vt:lpstr>
      <vt:lpstr>Teleconference Plan</vt:lpstr>
      <vt:lpstr>RCM SG (Random and Changing MAC Addresses) – September 2020</vt:lpstr>
      <vt:lpstr>SENS SG (WLAN Sensing) – September 2020</vt:lpstr>
      <vt:lpstr>Teleconference Times</vt:lpstr>
      <vt:lpstr>ITU AHG (ITU Liaison)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184</cp:revision>
  <cp:lastPrinted>1601-01-01T00:00:00Z</cp:lastPrinted>
  <dcterms:created xsi:type="dcterms:W3CDTF">2018-05-02T19:26:26Z</dcterms:created>
  <dcterms:modified xsi:type="dcterms:W3CDTF">2020-09-11T17:21:50Z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d3e24a90-6cc0-493a-9037-6adf25888d0c</vt:lpwstr>
  </property>
  <property fmtid="{D5CDD505-2E9C-101B-9397-08002B2CF9AE}" pid="3" name="CTP_TimeStamp">
    <vt:lpwstr>2020-09-11 17:21:49Z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