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2" r:id="rId3"/>
    <p:sldId id="265" r:id="rId4"/>
    <p:sldId id="270" r:id="rId5"/>
    <p:sldId id="278" r:id="rId6"/>
    <p:sldId id="273" r:id="rId7"/>
    <p:sldId id="282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50" autoAdjust="0"/>
    <p:restoredTop sz="94660"/>
  </p:normalViewPr>
  <p:slideViewPr>
    <p:cSldViewPr>
      <p:cViewPr varScale="1">
        <p:scale>
          <a:sx n="112" d="100"/>
          <a:sy n="112" d="100"/>
        </p:scale>
        <p:origin x="120" y="34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90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965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0192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6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489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Peter Ecclesine (Cisco Systems)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2020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802.11-20/1367r2</a:t>
            </a:r>
          </a:p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volker.jungnickel@hhi.fraunhofer.de" TargetMode="External"/><Relationship Id="rId13" Type="http://schemas.openxmlformats.org/officeDocument/2006/relationships/hyperlink" Target="mailto:emily.h.qi@intel.com" TargetMode="External"/><Relationship Id="rId3" Type="http://schemas.openxmlformats.org/officeDocument/2006/relationships/hyperlink" Target="mailto:robert.stacey@intel.com" TargetMode="External"/><Relationship Id="rId7" Type="http://schemas.openxmlformats.org/officeDocument/2006/relationships/hyperlink" Target="mailto:po-kai.huang@intel.com" TargetMode="External"/><Relationship Id="rId12" Type="http://schemas.openxmlformats.org/officeDocument/2006/relationships/hyperlink" Target="mailto:edward.ks.au@huawei.co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RoyWant@google.com" TargetMode="External"/><Relationship Id="rId11" Type="http://schemas.openxmlformats.org/officeDocument/2006/relationships/hyperlink" Target="mailto:bahareh.sagedhi@intel.com" TargetMode="External"/><Relationship Id="rId5" Type="http://schemas.openxmlformats.org/officeDocument/2006/relationships/hyperlink" Target="mailto:chaochun.wang@mediatek.com" TargetMode="External"/><Relationship Id="rId10" Type="http://schemas.openxmlformats.org/officeDocument/2006/relationships/hyperlink" Target="mailto:carol@ansley.com" TargetMode="External"/><Relationship Id="rId4" Type="http://schemas.openxmlformats.org/officeDocument/2006/relationships/hyperlink" Target="mailto:carlos.cordeiro@intel.com" TargetMode="External"/><Relationship Id="rId9" Type="http://schemas.openxmlformats.org/officeDocument/2006/relationships/hyperlink" Target="mailto:harrybims@me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09/11-09-1034-16-0000-802-11-editorial-style-guide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ment.standards.ieee.org/myproject/Public/mytools/draft/styleman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WG Editor’s Meeting (Sep 2020)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2020-09-17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Peter Ecclesine (Cisco Systems)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62794483"/>
              </p:ext>
            </p:extLst>
          </p:nvPr>
        </p:nvGraphicFramePr>
        <p:xfrm>
          <a:off x="993775" y="2436813"/>
          <a:ext cx="10123488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9" name="Document" r:id="rId4" imgW="10439485" imgH="2546686" progId="Word.Document.8">
                  <p:embed/>
                </p:oleObj>
              </mc:Choice>
              <mc:Fallback>
                <p:oleObj name="Document" r:id="rId4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36813"/>
                        <a:ext cx="10123488" cy="2460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Volunteer Editor Contacts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/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907283" y="1524000"/>
            <a:ext cx="10361084" cy="4876800"/>
          </a:xfrm>
          <a:noFill/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sz="1600" b="1" dirty="0" err="1"/>
              <a:t>TGax</a:t>
            </a:r>
            <a:r>
              <a:rPr lang="en-US" sz="1600" b="1" dirty="0"/>
              <a:t> – Robert Stacey </a:t>
            </a:r>
            <a:r>
              <a:rPr lang="en-US" sz="1600" dirty="0"/>
              <a:t>– </a:t>
            </a:r>
            <a:r>
              <a:rPr lang="en-US" sz="1600" dirty="0">
                <a:hlinkClick r:id="rId3"/>
              </a:rPr>
              <a:t>robert.stacey@intel.com</a:t>
            </a:r>
            <a:r>
              <a:rPr lang="en-US" sz="1600" dirty="0"/>
              <a:t> </a:t>
            </a:r>
            <a:r>
              <a:rPr lang="en-US" sz="1600" b="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TGay</a:t>
            </a:r>
            <a:r>
              <a:rPr lang="en-US" sz="1600" b="1" dirty="0"/>
              <a:t> – Carlos </a:t>
            </a:r>
            <a:r>
              <a:rPr lang="en-US" sz="1600" b="1" dirty="0" err="1"/>
              <a:t>Cordeiro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4"/>
              </a:rPr>
              <a:t>carlos.cordeiro@intel.com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TGaz</a:t>
            </a:r>
            <a:r>
              <a:rPr lang="en-US" sz="1600" b="1" dirty="0"/>
              <a:t> – Chao Chun Wang </a:t>
            </a:r>
            <a:r>
              <a:rPr lang="en-US" sz="1600" dirty="0"/>
              <a:t>– </a:t>
            </a:r>
            <a:r>
              <a:rPr lang="en-US" sz="1600" dirty="0">
                <a:hlinkClick r:id="rId5"/>
              </a:rPr>
              <a:t>chaochun.wang@mediatek.com</a:t>
            </a:r>
            <a:r>
              <a:rPr lang="en-US" sz="1600" dirty="0"/>
              <a:t> , </a:t>
            </a:r>
            <a:r>
              <a:rPr lang="en-US" sz="1600" b="1" dirty="0"/>
              <a:t>Roy Want </a:t>
            </a:r>
            <a:r>
              <a:rPr lang="en-US" sz="1600" dirty="0">
                <a:hlinkClick r:id="rId6"/>
              </a:rPr>
              <a:t>RoyWant@google.com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TGba</a:t>
            </a:r>
            <a:r>
              <a:rPr lang="en-US" sz="1600" b="1" dirty="0"/>
              <a:t> – Po-kai Huang </a:t>
            </a:r>
            <a:r>
              <a:rPr lang="en-US" sz="1600" dirty="0"/>
              <a:t>– </a:t>
            </a:r>
            <a:r>
              <a:rPr lang="en-US" sz="1600" dirty="0">
                <a:hlinkClick r:id="rId7"/>
              </a:rPr>
              <a:t>po-kai.huang@intel.com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TGbb</a:t>
            </a:r>
            <a:r>
              <a:rPr lang="en-US" sz="1600" b="1" dirty="0"/>
              <a:t> – Volker </a:t>
            </a:r>
            <a:r>
              <a:rPr lang="en-US" sz="1600" b="1" dirty="0" err="1"/>
              <a:t>Jungnickel</a:t>
            </a:r>
            <a:r>
              <a:rPr lang="en-US" sz="1600" b="1" dirty="0"/>
              <a:t> </a:t>
            </a:r>
            <a:r>
              <a:rPr lang="en-US" sz="1600" dirty="0"/>
              <a:t>– </a:t>
            </a:r>
            <a:r>
              <a:rPr lang="en-US" sz="1600" dirty="0">
                <a:hlinkClick r:id="rId8"/>
              </a:rPr>
              <a:t>volker.jungnickel@hhi.fraunhofer.de</a:t>
            </a:r>
            <a:r>
              <a:rPr lang="en-US" sz="1600" dirty="0"/>
              <a:t> , </a:t>
            </a:r>
            <a:r>
              <a:rPr lang="en-US" sz="1600" b="1" dirty="0"/>
              <a:t>Harry </a:t>
            </a:r>
            <a:r>
              <a:rPr lang="en-US" sz="1600" b="1" dirty="0" err="1"/>
              <a:t>Bims</a:t>
            </a:r>
            <a:r>
              <a:rPr lang="en-US" sz="1600" b="1" dirty="0"/>
              <a:t> </a:t>
            </a:r>
            <a:r>
              <a:rPr lang="en-US" sz="1600" dirty="0">
                <a:hlinkClick r:id="rId9"/>
              </a:rPr>
              <a:t>harrybims@me.com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TGbc</a:t>
            </a:r>
            <a:r>
              <a:rPr lang="en-US" sz="1600" b="1" dirty="0"/>
              <a:t> – Carol Ansley </a:t>
            </a:r>
            <a:r>
              <a:rPr lang="en-US" sz="1600" dirty="0"/>
              <a:t>– </a:t>
            </a:r>
            <a:r>
              <a:rPr lang="en-US" sz="1600" dirty="0">
                <a:hlinkClick r:id="rId10"/>
              </a:rPr>
              <a:t>carol@ansley.com</a:t>
            </a:r>
            <a:r>
              <a:rPr lang="en-US" sz="1600" dirty="0"/>
              <a:t> 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TGbd</a:t>
            </a:r>
            <a:r>
              <a:rPr lang="en-US" sz="1600" b="1" dirty="0"/>
              <a:t> – </a:t>
            </a:r>
            <a:r>
              <a:rPr lang="en-US" sz="1600" b="1" dirty="0" err="1"/>
              <a:t>Bahar</a:t>
            </a:r>
            <a:r>
              <a:rPr lang="en-US" sz="1600" b="1" dirty="0"/>
              <a:t> Sadeghi </a:t>
            </a:r>
            <a:r>
              <a:rPr lang="en-US" sz="1600" dirty="0"/>
              <a:t>–</a:t>
            </a:r>
            <a:r>
              <a:rPr lang="en-US" sz="1600" b="1" dirty="0"/>
              <a:t> </a:t>
            </a:r>
            <a:r>
              <a:rPr lang="en-US" sz="1600" dirty="0">
                <a:hlinkClick r:id="rId11"/>
              </a:rPr>
              <a:t>bahareh.sagedhi@intel.com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TGbe</a:t>
            </a:r>
            <a:r>
              <a:rPr lang="en-US" sz="1600" b="1" dirty="0"/>
              <a:t> – Edward Au </a:t>
            </a:r>
            <a:r>
              <a:rPr lang="en-US" sz="1600" dirty="0"/>
              <a:t>– </a:t>
            </a:r>
            <a:r>
              <a:rPr lang="en-US" sz="1600" u="sng" dirty="0">
                <a:hlinkClick r:id="rId12"/>
              </a:rPr>
              <a:t>edward.ks.au@huawei.com</a:t>
            </a:r>
            <a:r>
              <a:rPr lang="en-US" sz="1600" dirty="0"/>
              <a:t> </a:t>
            </a:r>
          </a:p>
          <a:p>
            <a:pPr marL="342900" lvl="1" indent="-342900">
              <a:buFontTx/>
              <a:buChar char="•"/>
            </a:pPr>
            <a:r>
              <a:rPr lang="en-US" sz="1600" b="1" dirty="0" err="1"/>
              <a:t>REVmd</a:t>
            </a:r>
            <a:r>
              <a:rPr lang="en-US" sz="1600" b="1" dirty="0"/>
              <a:t> – Emily Qi </a:t>
            </a:r>
            <a:r>
              <a:rPr lang="en-US" sz="1600" dirty="0"/>
              <a:t>– </a:t>
            </a:r>
            <a:r>
              <a:rPr lang="en-US" sz="1600" b="0" dirty="0">
                <a:hlinkClick r:id="rId13"/>
              </a:rPr>
              <a:t>emily.h.qi@intel.com</a:t>
            </a:r>
            <a:r>
              <a:rPr lang="en-US" sz="1600" dirty="0"/>
              <a:t>, </a:t>
            </a:r>
            <a:r>
              <a:rPr lang="en-US" sz="1600" b="1" dirty="0"/>
              <a:t>Edward Au </a:t>
            </a:r>
            <a:r>
              <a:rPr lang="en-US" sz="1600" dirty="0"/>
              <a:t>– </a:t>
            </a:r>
            <a:r>
              <a:rPr lang="en-US" sz="1600" b="0" u="sng" dirty="0">
                <a:hlinkClick r:id="rId12"/>
              </a:rPr>
              <a:t>edward.ks.au@huawei.com</a:t>
            </a:r>
            <a:r>
              <a:rPr lang="en-US" sz="1600" dirty="0"/>
              <a:t>, </a:t>
            </a:r>
          </a:p>
          <a:p>
            <a:pPr lvl="1"/>
            <a:endParaRPr lang="en-US" sz="16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5458" y="685800"/>
            <a:ext cx="10361084" cy="1065213"/>
          </a:xfrm>
        </p:spPr>
        <p:txBody>
          <a:bodyPr/>
          <a:lstStyle/>
          <a:p>
            <a:r>
              <a:rPr lang="en-GB" dirty="0"/>
              <a:t>Sept 14</a:t>
            </a:r>
            <a:r>
              <a:rPr lang="en-GB" baseline="30000" dirty="0"/>
              <a:t>th</a:t>
            </a:r>
            <a:r>
              <a:rPr lang="en-GB" dirty="0"/>
              <a:t> roundtable status report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65200" y="1600200"/>
            <a:ext cx="10361084" cy="4800600"/>
          </a:xfrm>
          <a:ln/>
        </p:spPr>
        <p:txBody>
          <a:bodyPr/>
          <a:lstStyle/>
          <a:p>
            <a:r>
              <a:rPr lang="en-GB" sz="1600" dirty="0" err="1"/>
              <a:t>REVmd</a:t>
            </a:r>
            <a:r>
              <a:rPr lang="en-GB" sz="1600" dirty="0"/>
              <a:t> – 82 comments received , goal is to resolve all comments, recirc out of this week. Hope to have Draft 5.0 recirc unchanged. </a:t>
            </a:r>
          </a:p>
          <a:p>
            <a:r>
              <a:rPr lang="en-GB" sz="1600" dirty="0"/>
              <a:t>11ax </a:t>
            </a:r>
            <a:r>
              <a:rPr lang="en-US" sz="1600" dirty="0"/>
              <a:t>– In SA ballot with Draft 7.0, expect to make changes and resolve all comments. Hope to have Draft 8.0 recirc unchanged</a:t>
            </a:r>
          </a:p>
          <a:p>
            <a:r>
              <a:rPr lang="en-US" sz="1600" dirty="0"/>
              <a:t>11ay – Have Draft 6.0, awaiting SA recirc , expect to make changes and resolve all comments. Hope to have Draft 7.0 recirc unchanged</a:t>
            </a:r>
          </a:p>
          <a:p>
            <a:r>
              <a:rPr lang="en-GB" sz="1600" dirty="0"/>
              <a:t>11az – Have Draft 2.3, have about 30 editorial and ~200 technical comments to resolve, hope to have next draft out of November meeting</a:t>
            </a:r>
            <a:r>
              <a:rPr lang="en-US" sz="1600" dirty="0"/>
              <a:t> </a:t>
            </a:r>
            <a:endParaRPr lang="en-GB" sz="1600" dirty="0"/>
          </a:p>
          <a:p>
            <a:r>
              <a:rPr lang="en-GB" sz="1600" dirty="0"/>
              <a:t>11ba – Have Draft 7.0, hope for SA recirc, </a:t>
            </a:r>
            <a:r>
              <a:rPr lang="en-US" sz="1600" dirty="0"/>
              <a:t>expect to make changes and resolve all comments. Hope to have Draft 8.0 recirc unchanged</a:t>
            </a:r>
          </a:p>
          <a:p>
            <a:r>
              <a:rPr lang="en-GB" sz="1600" dirty="0"/>
              <a:t>11bb – Have draft 0.1, text for draft 0.2 hoped for this week, to be followed by a Comment Collection.  </a:t>
            </a:r>
          </a:p>
          <a:p>
            <a:r>
              <a:rPr lang="en-GB" sz="1600" dirty="0"/>
              <a:t>11bc –  Have draft 0.1, resolving comments from collection, hope for Draft 1.0 and Working Group initial ballot out of this week. If too rocky, then do another comment collection.   </a:t>
            </a:r>
          </a:p>
          <a:p>
            <a:r>
              <a:rPr lang="en-GB" sz="1600" dirty="0"/>
              <a:t>11bd – Have Draft 0.4, around 55 comments to resolve, goal is to Draft 1.0 and Working Group initial ballot out of this week.  </a:t>
            </a:r>
          </a:p>
          <a:p>
            <a:r>
              <a:rPr lang="en-GB" sz="1600" dirty="0"/>
              <a:t>11be – Have draft 0.01, goal for September to assemble Draft 0.1 (225 pages), depending on comment resolutions</a:t>
            </a:r>
            <a:r>
              <a:rPr lang="en-US" sz="1600" dirty="0"/>
              <a:t>  </a:t>
            </a:r>
          </a:p>
          <a:p>
            <a:r>
              <a:rPr lang="en-GB" sz="2000" dirty="0"/>
              <a:t>  </a:t>
            </a:r>
          </a:p>
          <a:p>
            <a:endParaRPr lang="en-GB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389020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 Style Guide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876796" y="1600200"/>
            <a:ext cx="10361084" cy="4875214"/>
          </a:xfrm>
          <a:ln/>
        </p:spPr>
        <p:txBody>
          <a:bodyPr/>
          <a:lstStyle/>
          <a:p>
            <a:r>
              <a:rPr lang="en-GB" dirty="0"/>
              <a:t>See </a:t>
            </a:r>
            <a:r>
              <a:rPr lang="en-GB" dirty="0">
                <a:hlinkClick r:id="rId3"/>
              </a:rPr>
              <a:t>11-09-1034-16-0000-802-11-editorial-style-guide.docx</a:t>
            </a:r>
            <a:r>
              <a:rPr lang="en-GB" dirty="0"/>
              <a:t>  </a:t>
            </a:r>
          </a:p>
          <a:p>
            <a:r>
              <a:rPr lang="en-US" dirty="0"/>
              <a:t>We update 802.11 Style Guide based on 2012 IEEE Standards Style Manual and consistency changes in final publication of the 802.11 standard</a:t>
            </a:r>
            <a:endParaRPr lang="en-GB" dirty="0"/>
          </a:p>
          <a:p>
            <a:r>
              <a:rPr lang="en-US" b="0" dirty="0"/>
              <a:t>Editor’s responsibility includes checking the </a:t>
            </a:r>
            <a:r>
              <a:rPr lang="en-US" dirty="0"/>
              <a:t>2014 IEEE Standards Style Manual </a:t>
            </a:r>
            <a:r>
              <a:rPr lang="en-US" b="0" dirty="0"/>
              <a:t>when creating or updating drafts. </a:t>
            </a:r>
            <a:r>
              <a:rPr lang="en-GB" u="sng" dirty="0">
                <a:hlinkClick r:id="rId4"/>
              </a:rPr>
              <a:t>https://development.standards.ieee.org/myproject/Public/mytools/draft/styleman.pdf</a:t>
            </a:r>
            <a:endParaRPr lang="en-US" b="0" dirty="0"/>
          </a:p>
          <a:p>
            <a:r>
              <a:rPr lang="en-US" b="0" dirty="0"/>
              <a:t>Submissions with draft text should conform to both the WG11 Style Guide and IEEE Standards Style Manual</a:t>
            </a:r>
          </a:p>
          <a:p>
            <a:r>
              <a:rPr lang="en-US" b="0" dirty="0"/>
              <a:t>Note that the 802.11 Style Guide evolves with our practice, </a:t>
            </a:r>
          </a:p>
          <a:p>
            <a:r>
              <a:rPr lang="en-US" b="0" dirty="0"/>
              <a:t>see 2.4.3 Elements and 3.9 MIB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83899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MIB Style</a:t>
            </a:r>
            <a:r>
              <a:rPr lang="en-GB" dirty="0"/>
              <a:t>, Visio and Frame Practices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r>
              <a:rPr lang="en-GB" sz="2000" dirty="0"/>
              <a:t>11-15/355r13 MIB </a:t>
            </a:r>
            <a:r>
              <a:rPr lang="en-GB" sz="2000" dirty="0" err="1"/>
              <a:t>TruthValue</a:t>
            </a:r>
            <a:r>
              <a:rPr lang="en-GB" sz="2000" dirty="0"/>
              <a:t> usage patterns</a:t>
            </a:r>
          </a:p>
          <a:p>
            <a:r>
              <a:rPr lang="en-GB" sz="2000" dirty="0"/>
              <a:t>MIB Style: We use a single style with appropriately set tabs,  and use leading</a:t>
            </a:r>
            <a:r>
              <a:rPr lang="en-US" sz="2000" dirty="0"/>
              <a:t> </a:t>
            </a:r>
            <a:r>
              <a:rPr lang="en-GB" sz="2000" dirty="0"/>
              <a:t>Tabs to distinguish the syntax and description parts. (Adrian Stephens Feb 9, 2010)</a:t>
            </a:r>
            <a:endParaRPr lang="en-US" sz="2000" dirty="0"/>
          </a:p>
          <a:p>
            <a:r>
              <a:rPr lang="en-GB" sz="2000" dirty="0">
                <a:solidFill>
                  <a:srgbClr val="FF0000"/>
                </a:solidFill>
              </a:rPr>
              <a:t>Two ways to format a figure &amp; its caption in frame:</a:t>
            </a:r>
            <a:endParaRPr lang="en-US" sz="20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 table.  Insert anchored frame inside table cell to hold graphics.  Use table caption as figure caption.</a:t>
            </a:r>
            <a:endParaRPr lang="en-US" sz="1600" dirty="0">
              <a:solidFill>
                <a:srgbClr val="FF0000"/>
              </a:solidFill>
            </a:endParaRPr>
          </a:p>
          <a:p>
            <a:pPr lvl="1"/>
            <a:r>
              <a:rPr lang="en-GB" sz="1600" dirty="0">
                <a:solidFill>
                  <a:srgbClr val="FF0000"/>
                </a:solidFill>
              </a:rPr>
              <a:t>Insert an anchored frame.  Insert caption inside a text frame inside the anchored frame.  Insert graphics inside the anchored frame.</a:t>
            </a:r>
            <a:endParaRPr lang="en-US" sz="1600" dirty="0">
              <a:solidFill>
                <a:srgbClr val="FF0000"/>
              </a:solidFill>
            </a:endParaRPr>
          </a:p>
          <a:p>
            <a:r>
              <a:rPr lang="en-GB" sz="2000" dirty="0"/>
              <a:t> Keep embedded figures using </a:t>
            </a:r>
            <a:r>
              <a:rPr lang="en-GB" sz="2000" dirty="0" err="1"/>
              <a:t>visio</a:t>
            </a:r>
            <a:r>
              <a:rPr lang="en-GB" sz="2000" dirty="0"/>
              <a:t> as long as possible (not in Word)</a:t>
            </a:r>
            <a:endParaRPr lang="en-US" sz="2000" dirty="0"/>
          </a:p>
          <a:p>
            <a:pPr lvl="1"/>
            <a:r>
              <a:rPr lang="en-GB" sz="1800" dirty="0"/>
              <a:t>Near the end of sponsor ballot, </a:t>
            </a:r>
            <a:r>
              <a:rPr lang="en-GB" sz="1800" dirty="0">
                <a:solidFill>
                  <a:schemeClr val="tx1"/>
                </a:solidFill>
              </a:rPr>
              <a:t>turn these all into .</a:t>
            </a:r>
            <a:r>
              <a:rPr lang="en-GB" sz="1800" dirty="0" err="1">
                <a:solidFill>
                  <a:schemeClr val="tx1"/>
                </a:solidFill>
              </a:rPr>
              <a:t>emf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/>
              <a:t>(windows meta file) format files (you can do this from </a:t>
            </a:r>
            <a:r>
              <a:rPr lang="en-GB" sz="1800" dirty="0" err="1"/>
              <a:t>visio</a:t>
            </a:r>
            <a:r>
              <a:rPr lang="en-GB" sz="1800" dirty="0"/>
              <a:t> using “save as”).   </a:t>
            </a:r>
            <a:r>
              <a:rPr lang="en-GB" sz="1800" dirty="0">
                <a:solidFill>
                  <a:srgbClr val="FF0000"/>
                </a:solidFill>
              </a:rPr>
              <a:t>Keep </a:t>
            </a:r>
            <a:r>
              <a:rPr lang="en-GB" sz="1800" dirty="0"/>
              <a:t>separate files for the .</a:t>
            </a:r>
            <a:r>
              <a:rPr lang="en-GB" sz="1800" dirty="0" err="1"/>
              <a:t>vsd</a:t>
            </a:r>
            <a:r>
              <a:rPr lang="en-GB" sz="1800" dirty="0"/>
              <a:t> source and the .</a:t>
            </a:r>
            <a:r>
              <a:rPr lang="en-GB" sz="1800" dirty="0" err="1"/>
              <a:t>emf</a:t>
            </a:r>
            <a:r>
              <a:rPr lang="en-GB" sz="1800" dirty="0"/>
              <a:t> file that is linked to from frame. There is high likelihood we should use .</a:t>
            </a:r>
            <a:r>
              <a:rPr lang="en-GB" sz="1800" dirty="0" err="1"/>
              <a:t>emf</a:t>
            </a:r>
            <a:endParaRPr lang="en-GB" sz="1800" dirty="0"/>
          </a:p>
          <a:p>
            <a:r>
              <a:rPr lang="en-GB" sz="2000" dirty="0"/>
              <a:t>Frame format figures are tables</a:t>
            </a:r>
          </a:p>
          <a:p>
            <a:r>
              <a:rPr lang="en-GB" sz="2000" dirty="0"/>
              <a:t>The MathML editor for equations may be applicable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7634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380999"/>
          </a:xfrm>
        </p:spPr>
        <p:txBody>
          <a:bodyPr/>
          <a:lstStyle/>
          <a:p>
            <a:r>
              <a:rPr lang="en-US" dirty="0"/>
              <a:t>Editor Amendment Ordering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146176"/>
            <a:ext cx="10361084" cy="5329237"/>
          </a:xfrm>
          <a:ln/>
        </p:spPr>
        <p:txBody>
          <a:bodyPr/>
          <a:lstStyle/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/>
              <a:t>Data as of </a:t>
            </a:r>
            <a:r>
              <a:rPr lang="en-US" sz="2000" dirty="0">
                <a:solidFill>
                  <a:srgbClr val="FF0000"/>
                </a:solidFill>
              </a:rPr>
              <a:t>Sep 2020</a:t>
            </a:r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600" dirty="0"/>
              <a:t>See </a:t>
            </a:r>
            <a:r>
              <a:rPr lang="en-US" sz="1600" dirty="0">
                <a:hlinkClick r:id="rId3"/>
              </a:rPr>
              <a:t>http://grouper.ieee.org/groups/802/11/Reports/802.11_Timelines.htm</a:t>
            </a:r>
            <a:endParaRPr lang="en-US" sz="1600" dirty="0"/>
          </a:p>
          <a:p>
            <a:pPr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 dirty="0"/>
              <a:t>We will revisit the running order in</a:t>
            </a:r>
            <a:r>
              <a:rPr lang="en-US" sz="1800" dirty="0">
                <a:solidFill>
                  <a:srgbClr val="FF0000"/>
                </a:solidFill>
              </a:rPr>
              <a:t> Nov</a:t>
            </a:r>
            <a:r>
              <a:rPr lang="en-US" sz="1800" dirty="0"/>
              <a:t>.</a:t>
            </a:r>
          </a:p>
          <a:p>
            <a:pPr>
              <a:buFont typeface="Times New Roman" pitchFamily="16" charset="0"/>
              <a:buChar char="•"/>
            </a:pPr>
            <a:endParaRPr lang="en-GB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499603"/>
              </p:ext>
            </p:extLst>
          </p:nvPr>
        </p:nvGraphicFramePr>
        <p:xfrm>
          <a:off x="794783" y="2057400"/>
          <a:ext cx="10589685" cy="598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29895">
                  <a:extLst>
                    <a:ext uri="{9D8B030D-6E8A-4147-A177-3AD203B41FA5}">
                      <a16:colId xmlns:a16="http://schemas.microsoft.com/office/drawing/2014/main" val="3336049185"/>
                    </a:ext>
                  </a:extLst>
                </a:gridCol>
                <a:gridCol w="3934965">
                  <a:extLst>
                    <a:ext uri="{9D8B030D-6E8A-4147-A177-3AD203B41FA5}">
                      <a16:colId xmlns:a16="http://schemas.microsoft.com/office/drawing/2014/main" val="1921072032"/>
                    </a:ext>
                  </a:extLst>
                </a:gridCol>
                <a:gridCol w="3124825">
                  <a:extLst>
                    <a:ext uri="{9D8B030D-6E8A-4147-A177-3AD203B41FA5}">
                      <a16:colId xmlns:a16="http://schemas.microsoft.com/office/drawing/2014/main" val="3834352144"/>
                    </a:ext>
                  </a:extLst>
                </a:gridCol>
              </a:tblGrid>
              <a:tr h="47244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Projected REVCOM Date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8554141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1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4662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TGax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822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2020*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Jan 2021**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556490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2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TGay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790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Jan 2021**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4023622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3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TGba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189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Jan 2021**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7809256"/>
                  </a:ext>
                </a:extLst>
              </a:tr>
              <a:tr h="51352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4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Amendment 5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TGaz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256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TGbb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–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31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2021*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 2021*</a:t>
                      </a: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2380037"/>
                  </a:ext>
                </a:extLst>
              </a:tr>
              <a:tr h="67784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*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REVmd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 Dec, 2020, </a:t>
                      </a: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REVCOM submission date is Oct 13 for Dec meeting. ** Other amendments need Dec 11 deadline for January </a:t>
                      </a:r>
                      <a:r>
                        <a:rPr kumimoji="0" lang="en-US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Times New Roman" pitchFamily="18" charset="0"/>
                        </a:rPr>
                        <a:t>RevCom</a:t>
                      </a: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7905179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2416159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2494330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39065581"/>
                  </a:ext>
                </a:extLst>
              </a:tr>
              <a:tr h="267031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7635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48832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753" y="580101"/>
            <a:ext cx="10361084" cy="1065213"/>
          </a:xfrm>
        </p:spPr>
        <p:txBody>
          <a:bodyPr/>
          <a:lstStyle/>
          <a:p>
            <a:r>
              <a:rPr lang="en-US" dirty="0"/>
              <a:t>Draft Development Snapshot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0700723"/>
              </p:ext>
            </p:extLst>
          </p:nvPr>
        </p:nvGraphicFramePr>
        <p:xfrm>
          <a:off x="737392" y="1374227"/>
          <a:ext cx="9832832" cy="5009379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618827">
                  <a:extLst>
                    <a:ext uri="{9D8B030D-6E8A-4147-A177-3AD203B41FA5}">
                      <a16:colId xmlns:a16="http://schemas.microsoft.com/office/drawing/2014/main" val="4261970102"/>
                    </a:ext>
                  </a:extLst>
                </a:gridCol>
                <a:gridCol w="403471">
                  <a:extLst>
                    <a:ext uri="{9D8B030D-6E8A-4147-A177-3AD203B41FA5}">
                      <a16:colId xmlns:a16="http://schemas.microsoft.com/office/drawing/2014/main" val="78877518"/>
                    </a:ext>
                  </a:extLst>
                </a:gridCol>
                <a:gridCol w="436886">
                  <a:extLst>
                    <a:ext uri="{9D8B030D-6E8A-4147-A177-3AD203B41FA5}">
                      <a16:colId xmlns:a16="http://schemas.microsoft.com/office/drawing/2014/main" val="145119986"/>
                    </a:ext>
                  </a:extLst>
                </a:gridCol>
                <a:gridCol w="394224">
                  <a:extLst>
                    <a:ext uri="{9D8B030D-6E8A-4147-A177-3AD203B41FA5}">
                      <a16:colId xmlns:a16="http://schemas.microsoft.com/office/drawing/2014/main" val="3029749347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94802276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543342895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821760127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162502473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849464904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78415902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327754882"/>
                    </a:ext>
                  </a:extLst>
                </a:gridCol>
                <a:gridCol w="1280551">
                  <a:extLst>
                    <a:ext uri="{9D8B030D-6E8A-4147-A177-3AD203B41FA5}">
                      <a16:colId xmlns:a16="http://schemas.microsoft.com/office/drawing/2014/main" val="309422106"/>
                    </a:ext>
                  </a:extLst>
                </a:gridCol>
                <a:gridCol w="436886">
                  <a:extLst>
                    <a:ext uri="{9D8B030D-6E8A-4147-A177-3AD203B41FA5}">
                      <a16:colId xmlns:a16="http://schemas.microsoft.com/office/drawing/2014/main" val="2746800865"/>
                    </a:ext>
                  </a:extLst>
                </a:gridCol>
                <a:gridCol w="1852449">
                  <a:extLst>
                    <a:ext uri="{9D8B030D-6E8A-4147-A177-3AD203B41FA5}">
                      <a16:colId xmlns:a16="http://schemas.microsoft.com/office/drawing/2014/main" val="664609411"/>
                    </a:ext>
                  </a:extLst>
                </a:gridCol>
                <a:gridCol w="1132938">
                  <a:extLst>
                    <a:ext uri="{9D8B030D-6E8A-4147-A177-3AD203B41FA5}">
                      <a16:colId xmlns:a16="http://schemas.microsoft.com/office/drawing/2014/main" val="1668201667"/>
                    </a:ext>
                  </a:extLst>
                </a:gridCol>
              </a:tblGrid>
              <a:tr h="354270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TG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 or Draft Baseline Documents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Source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MDR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u="none" strike="noStrike" cap="none" normalizeH="0" baseline="0" dirty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Editor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Snapshot Date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557412"/>
                  </a:ext>
                </a:extLst>
              </a:tr>
              <a:tr h="4554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Published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md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ax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ay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ba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az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bb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bc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bd</a:t>
                      </a:r>
                      <a:r>
                        <a:rPr kumimoji="0" lang="en-US" sz="11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en-US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4"/>
                          </a:solidFill>
                          <a:effectLst/>
                          <a:latin typeface="Times New Roman" pitchFamily="18" charset="0"/>
                        </a:rPr>
                        <a:t>be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105578"/>
                  </a:ext>
                </a:extLst>
              </a:tr>
              <a:tr h="483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Emily Qi,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Edward Au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2217997"/>
                  </a:ext>
                </a:extLst>
              </a:tr>
              <a:tr h="4830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ax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2020 release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14-Sep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07337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Carlos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Cordeiro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236281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Framemaker</a:t>
                      </a:r>
                      <a:r>
                        <a:rPr lang="en-US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2017 release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Po-Kai Huang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7204683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az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2.3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kern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Word</a:t>
                      </a:r>
                      <a:endParaRPr lang="en-US" sz="14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2060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Chao Chun Wang, Roy Want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0612243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bb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3.3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</a:rPr>
                        <a:t>Volker </a:t>
                      </a:r>
                      <a:r>
                        <a:rPr lang="en-US" sz="1600" dirty="0" err="1">
                          <a:solidFill>
                            <a:srgbClr val="002060"/>
                          </a:solidFill>
                        </a:rPr>
                        <a:t>Jungnickel</a:t>
                      </a:r>
                      <a:r>
                        <a:rPr lang="en-US" sz="1600" dirty="0">
                          <a:solidFill>
                            <a:srgbClr val="002060"/>
                          </a:solidFill>
                        </a:rPr>
                        <a:t>, Harry </a:t>
                      </a:r>
                      <a:r>
                        <a:rPr lang="en-US" sz="1600" dirty="0" err="1">
                          <a:solidFill>
                            <a:srgbClr val="002060"/>
                          </a:solidFill>
                        </a:rPr>
                        <a:t>Bims</a:t>
                      </a:r>
                      <a:endParaRPr lang="en-US" sz="1600" dirty="0">
                        <a:solidFill>
                          <a:srgbClr val="00206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8542191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bc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3.0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6.0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5.0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1.5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6"/>
                          </a:solidFill>
                          <a:effectLst/>
                          <a:latin typeface="+mn-lt"/>
                        </a:rPr>
                        <a:t>0.1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6"/>
                        </a:solidFill>
                        <a:effectLst/>
                        <a:latin typeface="+mn-lt"/>
                      </a:endParaRP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2060"/>
                          </a:solidFill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Carol Ansley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14-Sep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1138465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err="1">
                          <a:solidFill>
                            <a:schemeClr val="tx1"/>
                          </a:solidFill>
                        </a:rPr>
                        <a:t>bd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accent6"/>
                          </a:solidFill>
                          <a:latin typeface="+mn-lt"/>
                        </a:rPr>
                        <a:t>3.0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accent6"/>
                          </a:solidFill>
                          <a:latin typeface="+mn-lt"/>
                        </a:rPr>
                        <a:t>6.0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accent6"/>
                          </a:solidFill>
                          <a:latin typeface="+mn-lt"/>
                        </a:rPr>
                        <a:t>5.0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accent6"/>
                          </a:solidFill>
                          <a:latin typeface="+mn-lt"/>
                        </a:rPr>
                        <a:t>5.0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chemeClr val="accent6"/>
                          </a:solidFill>
                          <a:latin typeface="+mn-lt"/>
                        </a:rPr>
                        <a:t>1.5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accent6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accent6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0.4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accent6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Framemaker</a:t>
                      </a:r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2019 release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2060"/>
                          </a:solidFill>
                        </a:rPr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err="1">
                          <a:solidFill>
                            <a:srgbClr val="002060"/>
                          </a:solidFill>
                        </a:rPr>
                        <a:t>Bahar</a:t>
                      </a:r>
                      <a:r>
                        <a:rPr lang="en-US" sz="1600" dirty="0">
                          <a:solidFill>
                            <a:srgbClr val="002060"/>
                          </a:solidFill>
                        </a:rPr>
                        <a:t> Sadeghi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14-Sep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5866631"/>
                  </a:ext>
                </a:extLst>
              </a:tr>
              <a:tr h="41050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be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00B050"/>
                          </a:solidFill>
                        </a:rPr>
                        <a:t>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4.0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7.0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6.0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7.0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2.2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0.1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0.1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0.4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>
                          <a:solidFill>
                            <a:srgbClr val="FF0000"/>
                          </a:solidFill>
                          <a:latin typeface="+mn-lt"/>
                        </a:rPr>
                        <a:t>0.1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Frame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rgbClr val="002060"/>
                          </a:solidFill>
                        </a:rPr>
                        <a:t>No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2060"/>
                          </a:solidFill>
                        </a:rPr>
                        <a:t>Edward Au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14-Sep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8918916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Peter Ecclesine (Cisco Systems)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  <p:sp>
        <p:nvSpPr>
          <p:cNvPr id="7" name="Text Box 116"/>
          <p:cNvSpPr txBox="1">
            <a:spLocks noChangeArrowheads="1"/>
          </p:cNvSpPr>
          <p:nvPr/>
        </p:nvSpPr>
        <p:spPr bwMode="auto">
          <a:xfrm>
            <a:off x="9753600" y="670986"/>
            <a:ext cx="1295400" cy="646331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200" dirty="0"/>
              <a:t>Most current doc shaded green.</a:t>
            </a:r>
            <a:endParaRPr lang="en-US" sz="1200" b="1" dirty="0"/>
          </a:p>
        </p:txBody>
      </p:sp>
      <p:sp>
        <p:nvSpPr>
          <p:cNvPr id="8" name="Text Box 231"/>
          <p:cNvSpPr txBox="1">
            <a:spLocks noChangeArrowheads="1"/>
          </p:cNvSpPr>
          <p:nvPr/>
        </p:nvSpPr>
        <p:spPr bwMode="auto">
          <a:xfrm>
            <a:off x="687316" y="580101"/>
            <a:ext cx="1219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600" dirty="0">
                <a:solidFill>
                  <a:srgbClr val="FF0000"/>
                </a:solidFill>
                <a:latin typeface="Arial" charset="0"/>
              </a:rPr>
              <a:t>Sep 2020</a:t>
            </a:r>
            <a:endParaRPr lang="en-US" sz="1800" dirty="0">
              <a:solidFill>
                <a:srgbClr val="FF0000"/>
              </a:solidFill>
              <a:latin typeface="Arial" charset="0"/>
            </a:endParaRPr>
          </a:p>
        </p:txBody>
      </p:sp>
      <p:sp>
        <p:nvSpPr>
          <p:cNvPr id="9" name="Text Box 116"/>
          <p:cNvSpPr txBox="1">
            <a:spLocks noChangeArrowheads="1"/>
          </p:cNvSpPr>
          <p:nvPr/>
        </p:nvSpPr>
        <p:spPr bwMode="auto">
          <a:xfrm>
            <a:off x="687316" y="761104"/>
            <a:ext cx="167640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Changes from  last report shown in </a:t>
            </a:r>
            <a:r>
              <a:rPr lang="en-US" sz="1200" b="1" dirty="0">
                <a:solidFill>
                  <a:srgbClr val="FF0000"/>
                </a:solidFill>
              </a:rPr>
              <a:t>red.</a:t>
            </a:r>
          </a:p>
        </p:txBody>
      </p:sp>
    </p:spTree>
    <p:extLst>
      <p:ext uri="{BB962C8B-B14F-4D97-AF65-F5344CB8AC3E}">
        <p14:creationId xmlns:p14="http://schemas.microsoft.com/office/powerpoint/2010/main" val="3884957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4755FF"/>
      </a:hlink>
      <a:folHlink>
        <a:srgbClr val="858585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 (1)</Template>
  <TotalTime>2825</TotalTime>
  <Words>1135</Words>
  <Application>Microsoft Office PowerPoint</Application>
  <PresentationFormat>Widescreen</PresentationFormat>
  <Paragraphs>231</Paragraphs>
  <Slides>7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Office Theme</vt:lpstr>
      <vt:lpstr>Document</vt:lpstr>
      <vt:lpstr>802.11 WG Editor’s Meeting (Sep 2020)</vt:lpstr>
      <vt:lpstr>Volunteer Editor Contacts</vt:lpstr>
      <vt:lpstr>Sept 14th roundtable status report</vt:lpstr>
      <vt:lpstr>802.11 Style Guide</vt:lpstr>
      <vt:lpstr>MIB Style, Visio and Frame Practices</vt:lpstr>
      <vt:lpstr>Editor Amendment Ordering</vt:lpstr>
      <vt:lpstr>Draft Development Snapshot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Peter Ecclesine (pecclesi)</dc:creator>
  <cp:keywords>CTPClassification=CTP_NT</cp:keywords>
  <cp:lastModifiedBy>Peter Ecclesine (pecclesi)</cp:lastModifiedBy>
  <cp:revision>323</cp:revision>
  <cp:lastPrinted>1601-01-01T00:00:00Z</cp:lastPrinted>
  <dcterms:created xsi:type="dcterms:W3CDTF">2018-01-07T18:30:13Z</dcterms:created>
  <dcterms:modified xsi:type="dcterms:W3CDTF">2020-09-17T12:24:00Z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aac88202-5e9b-4871-89ab-389b8f17b9bc</vt:lpwstr>
  </property>
  <property fmtid="{D5CDD505-2E9C-101B-9397-08002B2CF9AE}" pid="3" name="CTP_TimeStamp">
    <vt:lpwstr>2020-01-17 00:36:12Z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