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pptx" ContentType="application/vnd.openxmlformats-officedocument.presentationml.presentation"/>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8" r:id="rId3"/>
    <p:sldId id="753" r:id="rId4"/>
    <p:sldId id="748" r:id="rId5"/>
    <p:sldId id="629" r:id="rId6"/>
    <p:sldId id="710" r:id="rId7"/>
    <p:sldId id="711" r:id="rId8"/>
    <p:sldId id="647" r:id="rId9"/>
    <p:sldId id="677" r:id="rId10"/>
    <p:sldId id="758" r:id="rId11"/>
    <p:sldId id="751" r:id="rId12"/>
    <p:sldId id="754" r:id="rId13"/>
    <p:sldId id="757" r:id="rId14"/>
    <p:sldId id="763" r:id="rId15"/>
    <p:sldId id="761" r:id="rId16"/>
    <p:sldId id="766" r:id="rId17"/>
    <p:sldId id="756" r:id="rId18"/>
    <p:sldId id="771" r:id="rId19"/>
    <p:sldId id="760" r:id="rId20"/>
    <p:sldId id="755" r:id="rId21"/>
    <p:sldId id="776" r:id="rId22"/>
    <p:sldId id="769" r:id="rId23"/>
    <p:sldId id="762" r:id="rId24"/>
    <p:sldId id="767" r:id="rId25"/>
    <p:sldId id="768" r:id="rId26"/>
    <p:sldId id="765" r:id="rId27"/>
    <p:sldId id="774" r:id="rId28"/>
    <p:sldId id="773" r:id="rId29"/>
    <p:sldId id="775" r:id="rId30"/>
    <p:sldId id="777" r:id="rId31"/>
    <p:sldId id="759" r:id="rId32"/>
    <p:sldId id="752" r:id="rId33"/>
    <p:sldId id="590" r:id="rId34"/>
    <p:sldId id="516" r:id="rId3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p:scale>
          <a:sx n="70" d="100"/>
          <a:sy n="70" d="100"/>
        </p:scale>
        <p:origin x="282" y="-7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802.11-20/1366r6</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2020</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802.11-20/1366r6</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2020</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01682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04373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458475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997735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52676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30616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42815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0110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4118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024168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932401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67431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993675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58213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0021015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966213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979132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5124981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276891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30838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6786042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19531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33</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802.11-20/1366r6</a:t>
            </a:r>
            <a:endParaRPr lang="en-US"/>
          </a:p>
        </p:txBody>
      </p:sp>
      <p:sp>
        <p:nvSpPr>
          <p:cNvPr id="5" name="Date Placeholder 4"/>
          <p:cNvSpPr>
            <a:spLocks noGrp="1"/>
          </p:cNvSpPr>
          <p:nvPr>
            <p:ph type="dt" idx="11"/>
          </p:nvPr>
        </p:nvSpPr>
        <p:spPr/>
        <p:txBody>
          <a:bodyPr/>
          <a:lstStyle/>
          <a:p>
            <a:pPr>
              <a:defRPr/>
            </a:pPr>
            <a:r>
              <a:rPr lang="en-US" smtClean="0"/>
              <a:t>September 2020</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35123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2020</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802.11-20/1366r6</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0/11-20-1412-02-000m-revmd-sa2-comments-for-editor-ad-hoc.xlsx"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hyperlink" Target="https://mentor.ieee.org/802.11/dcn/19/11-19-2160-15-000m-revmd-editor2-standards-association-ballot-comments.xls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438-03-000m-sa-ballot-recirc-1-revmd-gen-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7/11-17-0927-64-000m-revmd-mac-comments.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438-04-000m-sa-ballot-recirc-1-revmd-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1471-01-000m-s1g-gen-resolution-to-cid5016.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1427-01-000m-sa2-recirc-phy-sec-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1427-02-000m-sa2-recirc-phy-se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313-08-000m-bss-max-idle-period-negotiation-enhancements-for-non-s1g-phys.doc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927-66-000m-revmd-mac-comments.xls"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1104-04-000m-proposed-changes-in-scs-10-23-2-2-and-10-23-2-9.doc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1104-04-000m-proposed-changes-in-scs-10-23-2-2-and-10-23-2-9.docx"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0435-16-000m-resolutions-for-some-comments-on-11md-d3-0-sb1.docx"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1470-00-000m-ba-ta-bw-oops.docx"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1313-09-000m-bss-max-idle-period-negotiation-enhancements-for-non-s1g-phys.docx"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standards.ieee.org/develop/project/802.11.html" TargetMode="External"/><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mentor.ieee.org/802.11/dcn/19/11-19-2156"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323-00-0000-2nd-vice-chair-report-july-2020.pptx"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package" Target="../embeddings/Microsoft_PowerPoint_Presentation1.pptx"/></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0/11-20-1183-04-000m-telecon-minutes-for-revmd-crc-aug-3-7-2020.docx" TargetMode="External"/><Relationship Id="rId7" Type="http://schemas.openxmlformats.org/officeDocument/2006/relationships/hyperlink" Target="https://mentor.ieee.org/802.11/dcn/20/11-20-1432-03-000m-telecon-minutes-for-revmd-crc-sept-8-9-and-10-2020.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https://mentor.ieee.org/802.11/dcn/20/11-20-1390-01-000m-telecon-minutes-for-revmd-crc-sept-2-and-sept-4-2020.docx" TargetMode="External"/><Relationship Id="rId5" Type="http://schemas.openxmlformats.org/officeDocument/2006/relationships/hyperlink" Target="https://mentor.ieee.org/802.11/dcn/20/11-20-1325-01-000m-telecon-minutes-for-revmd-crc-aug-21-and-aug-26-2020.docx" TargetMode="External"/><Relationship Id="rId4" Type="http://schemas.openxmlformats.org/officeDocument/2006/relationships/hyperlink" Target="https://mentor.ieee.org/802.11/dcn/20/11-20-1251-00-000m-telecon-minutes-for-revmd-crc-aug-19-2020.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2020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2020-09-17</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03718258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686" name="Document" r:id="rId4" imgW="8261444" imgH="2544517" progId="Word.Document.8">
                  <p:embed/>
                </p:oleObj>
              </mc:Choice>
              <mc:Fallback>
                <p:oleObj name="Document" r:id="rId4" imgW="8261444" imgH="2544517"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Re-affirm </a:t>
            </a:r>
            <a:r>
              <a:rPr lang="en-US" altLang="en-US" dirty="0" err="1" smtClean="0"/>
              <a:t>TGmd</a:t>
            </a:r>
            <a:r>
              <a:rPr lang="en-US" altLang="en-US" dirty="0" smtClean="0"/>
              <a:t> officers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Reaffirm</a:t>
            </a:r>
          </a:p>
          <a:p>
            <a:pPr lvl="1">
              <a:lnSpc>
                <a:spcPct val="80000"/>
              </a:lnSpc>
            </a:pPr>
            <a:r>
              <a:rPr lang="en-US" altLang="en-US" sz="2400" dirty="0" smtClean="0"/>
              <a:t>Mark Hamilton and Michael </a:t>
            </a:r>
            <a:r>
              <a:rPr lang="en-US" altLang="en-US" sz="2400" dirty="0" err="1" smtClean="0"/>
              <a:t>Montemurro</a:t>
            </a:r>
            <a:r>
              <a:rPr lang="en-US" altLang="en-US" sz="2400" dirty="0" smtClean="0"/>
              <a:t> as </a:t>
            </a:r>
            <a:r>
              <a:rPr lang="en-US" altLang="en-US" sz="2400" dirty="0" err="1" smtClean="0"/>
              <a:t>TGmd</a:t>
            </a:r>
            <a:r>
              <a:rPr lang="en-US" altLang="en-US" sz="2400" dirty="0" smtClean="0"/>
              <a:t> Vice Chairs</a:t>
            </a:r>
          </a:p>
          <a:p>
            <a:pPr lvl="1">
              <a:lnSpc>
                <a:spcPct val="80000"/>
              </a:lnSpc>
            </a:pPr>
            <a:r>
              <a:rPr lang="en-US" altLang="en-US" sz="2400" dirty="0"/>
              <a:t>a</a:t>
            </a:r>
            <a:r>
              <a:rPr lang="en-US" altLang="en-US" sz="2400" dirty="0" smtClean="0"/>
              <a:t>nd </a:t>
            </a:r>
          </a:p>
          <a:p>
            <a:pPr lvl="1">
              <a:lnSpc>
                <a:spcPct val="80000"/>
              </a:lnSpc>
            </a:pPr>
            <a:r>
              <a:rPr lang="en-US" altLang="en-US" sz="2400" dirty="0" smtClean="0"/>
              <a:t>Jon Rosdahl as </a:t>
            </a:r>
            <a:r>
              <a:rPr lang="en-US" altLang="en-US" sz="2400" dirty="0" err="1" smtClean="0"/>
              <a:t>TGmd</a:t>
            </a:r>
            <a:r>
              <a:rPr lang="en-US" altLang="en-US" sz="2400" dirty="0" smtClean="0"/>
              <a:t> secretary.</a:t>
            </a:r>
          </a:p>
          <a:p>
            <a:pPr>
              <a:lnSpc>
                <a:spcPct val="80000"/>
              </a:lnSpc>
            </a:pPr>
            <a:endParaRPr lang="en-US" altLang="en-US" sz="2200" dirty="0"/>
          </a:p>
          <a:p>
            <a:pPr>
              <a:lnSpc>
                <a:spcPct val="80000"/>
              </a:lnSpc>
            </a:pPr>
            <a:endParaRPr lang="en-US" altLang="en-US" dirty="0" smtClean="0"/>
          </a:p>
          <a:p>
            <a:pPr>
              <a:lnSpc>
                <a:spcPct val="80000"/>
              </a:lnSpc>
            </a:pPr>
            <a:r>
              <a:rPr lang="en-US" altLang="en-US" dirty="0" smtClean="0"/>
              <a:t>Moved: </a:t>
            </a:r>
            <a:r>
              <a:rPr lang="en-US" altLang="en-US" dirty="0" smtClean="0"/>
              <a:t>Edward Au</a:t>
            </a:r>
            <a:endParaRPr lang="en-US" altLang="en-US" dirty="0" smtClean="0"/>
          </a:p>
          <a:p>
            <a:pPr>
              <a:lnSpc>
                <a:spcPct val="80000"/>
              </a:lnSpc>
            </a:pPr>
            <a:r>
              <a:rPr lang="en-US" altLang="en-US" dirty="0" smtClean="0"/>
              <a:t>Seconded:  </a:t>
            </a:r>
            <a:r>
              <a:rPr lang="en-US" altLang="en-US" dirty="0" smtClean="0"/>
              <a:t>Joseph Levy</a:t>
            </a:r>
            <a:endParaRPr lang="en-US" altLang="en-US" dirty="0" smtClean="0"/>
          </a:p>
          <a:p>
            <a:pPr>
              <a:lnSpc>
                <a:spcPct val="80000"/>
              </a:lnSpc>
            </a:pPr>
            <a:r>
              <a:rPr lang="en-US" altLang="en-US" dirty="0" smtClean="0"/>
              <a:t>Result: </a:t>
            </a:r>
            <a:r>
              <a:rPr lang="en-US" altLang="en-US" dirty="0" smtClean="0"/>
              <a:t>Unanimous Consent (24 voters present)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25402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253 </a:t>
            </a:r>
            <a:r>
              <a:rPr lang="en-US" altLang="en-US" dirty="0" smtClean="0"/>
              <a:t>– EDITOR(5+6+1) and EDITOR2 (12)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939221"/>
          </a:xfrm>
        </p:spPr>
        <p:txBody>
          <a:bodyPr/>
          <a:lstStyle/>
          <a:p>
            <a:pPr>
              <a:lnSpc>
                <a:spcPct val="80000"/>
              </a:lnSpc>
            </a:pPr>
            <a:r>
              <a:rPr lang="en-US" altLang="en-US" sz="2800" dirty="0"/>
              <a:t>Approve the comment resolutions </a:t>
            </a:r>
            <a:r>
              <a:rPr lang="en-US" altLang="en-US" sz="2800" dirty="0" smtClean="0"/>
              <a:t>in the </a:t>
            </a:r>
            <a:br>
              <a:rPr lang="en-US" altLang="en-US" sz="2800" dirty="0" smtClean="0"/>
            </a:br>
            <a:endParaRPr lang="en-US" altLang="en-US" sz="2800" dirty="0" smtClean="0"/>
          </a:p>
          <a:p>
            <a:pPr lvl="1">
              <a:lnSpc>
                <a:spcPct val="80000"/>
              </a:lnSpc>
            </a:pPr>
            <a:r>
              <a:rPr lang="en-US" altLang="en-US" dirty="0" smtClean="0"/>
              <a:t>“Motion-EDITOR-A”, “Motion-EDITOR-B”</a:t>
            </a:r>
            <a:r>
              <a:rPr lang="en-US" altLang="en-US" b="0" dirty="0" smtClean="0"/>
              <a:t> and </a:t>
            </a:r>
            <a:r>
              <a:rPr lang="en-US" altLang="en-US" dirty="0"/>
              <a:t>“</a:t>
            </a:r>
            <a:r>
              <a:rPr lang="en-US" altLang="en-US" dirty="0" smtClean="0"/>
              <a:t>Motion-EDITOR-C” </a:t>
            </a:r>
            <a:r>
              <a:rPr lang="en-US" altLang="en-US" dirty="0"/>
              <a:t>tabs </a:t>
            </a:r>
            <a:r>
              <a:rPr lang="en-US" altLang="en-US" b="0" dirty="0" smtClean="0"/>
              <a:t>in </a:t>
            </a:r>
            <a:r>
              <a:rPr lang="en-US" altLang="en-US" dirty="0">
                <a:hlinkClick r:id="rId3"/>
              </a:rPr>
              <a:t>https://</a:t>
            </a:r>
            <a:r>
              <a:rPr lang="en-US" altLang="en-US" dirty="0" smtClean="0">
                <a:hlinkClick r:id="rId3"/>
              </a:rPr>
              <a:t>mentor.ieee.org/802.11/dcn/20/11-20-1412-02-000m-revmd-sa2-comments-for-editor-ad-hoc.xlsx</a:t>
            </a:r>
            <a:r>
              <a:rPr lang="en-US" altLang="en-US" dirty="0" smtClean="0"/>
              <a:t> </a:t>
            </a:r>
            <a:br>
              <a:rPr lang="en-US" altLang="en-US" dirty="0" smtClean="0"/>
            </a:br>
            <a:endParaRPr lang="en-US" altLang="en-US" dirty="0" smtClean="0"/>
          </a:p>
          <a:p>
            <a:pPr lvl="1">
              <a:lnSpc>
                <a:spcPct val="80000"/>
              </a:lnSpc>
            </a:pPr>
            <a:r>
              <a:rPr lang="en-US" altLang="en-US" dirty="0" smtClean="0"/>
              <a:t>Motion-EDITOR2-V tab in </a:t>
            </a:r>
            <a:r>
              <a:rPr lang="en-US" altLang="en-US" dirty="0">
                <a:hlinkClick r:id="rId4"/>
              </a:rPr>
              <a:t>https://</a:t>
            </a:r>
            <a:r>
              <a:rPr lang="en-US" altLang="en-US" dirty="0" smtClean="0">
                <a:hlinkClick r:id="rId4"/>
              </a:rPr>
              <a:t>mentor.ieee.org/802.11/dcn/19/11-19-2160-15-000m-revmd-editor2-standards-association-ballot-comments.xlsx</a:t>
            </a:r>
            <a:r>
              <a:rPr lang="en-US" altLang="en-US" dirty="0" smtClean="0"/>
              <a:t> </a:t>
            </a:r>
            <a:br>
              <a:rPr lang="en-US" altLang="en-US" dirty="0" smtClean="0"/>
            </a:br>
            <a:endParaRPr lang="en-US" altLang="en-US" sz="2800" dirty="0"/>
          </a:p>
          <a:p>
            <a:pPr>
              <a:lnSpc>
                <a:spcPct val="80000"/>
              </a:lnSpc>
            </a:pPr>
            <a:r>
              <a:rPr lang="en-US" altLang="en-US" sz="2800" dirty="0" smtClean="0"/>
              <a:t>and 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r>
              <a:rPr lang="en-US" altLang="en-US" sz="2800" dirty="0" smtClean="0"/>
              <a:t>Moved: </a:t>
            </a:r>
            <a:r>
              <a:rPr lang="en-US" altLang="en-US" sz="2800" dirty="0" smtClean="0"/>
              <a:t>Stephen Palm</a:t>
            </a:r>
            <a:endParaRPr lang="en-US" altLang="en-US" sz="2800" dirty="0" smtClean="0"/>
          </a:p>
          <a:p>
            <a:pPr>
              <a:lnSpc>
                <a:spcPct val="80000"/>
              </a:lnSpc>
            </a:pPr>
            <a:r>
              <a:rPr lang="en-US" altLang="en-US" sz="2800" dirty="0" smtClean="0"/>
              <a:t>Seconded: </a:t>
            </a:r>
            <a:r>
              <a:rPr lang="en-US" altLang="en-US" sz="2800" dirty="0" smtClean="0"/>
              <a:t>Edward Au</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89420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254   </a:t>
            </a:r>
            <a:r>
              <a:rPr lang="en-US" altLang="en-US" dirty="0" smtClean="0"/>
              <a:t>– GEN (7+4 )CIDs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 GEN -Sept A” and “Motion GEN –Sept B” tabs in </a:t>
            </a:r>
            <a:r>
              <a:rPr lang="en-US" altLang="en-US" dirty="0">
                <a:hlinkClick r:id="rId3"/>
              </a:rPr>
              <a:t>https://</a:t>
            </a:r>
            <a:r>
              <a:rPr lang="en-US" altLang="en-US" dirty="0" smtClean="0">
                <a:hlinkClick r:id="rId3"/>
              </a:rPr>
              <a:t>mentor.ieee.org/802.11/dcn/20/11-20-1438-03-000m-sa-ballot-recirc-1-revmd-gen-comments.xls</a:t>
            </a:r>
            <a:r>
              <a:rPr lang="en-US" altLang="en-US" dirty="0" smtClean="0"/>
              <a:t> </a:t>
            </a:r>
            <a:endParaRPr lang="en-US" altLang="en-US" dirty="0" smtClean="0"/>
          </a:p>
          <a:p>
            <a:pPr lvl="1">
              <a:lnSpc>
                <a:spcPct val="80000"/>
              </a:lnSpc>
            </a:pPr>
            <a:r>
              <a:rPr lang="en-US" altLang="en-US" sz="2800" dirty="0" smtClean="0"/>
              <a:t>and 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Jon Rosdahl</a:t>
            </a:r>
            <a:endParaRPr lang="en-US" altLang="en-US" sz="2800" dirty="0" smtClean="0"/>
          </a:p>
          <a:p>
            <a:pPr>
              <a:lnSpc>
                <a:spcPct val="80000"/>
              </a:lnSpc>
            </a:pPr>
            <a:r>
              <a:rPr lang="en-US" altLang="en-US" sz="2800" dirty="0" smtClean="0"/>
              <a:t>Seconded: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010953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255   </a:t>
            </a:r>
            <a:r>
              <a:rPr lang="en-US" altLang="en-US" dirty="0" smtClean="0"/>
              <a:t>– MAC (6)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 MAC-AU” </a:t>
            </a:r>
            <a:r>
              <a:rPr lang="en-US" altLang="en-US" dirty="0" smtClean="0"/>
              <a:t>tab </a:t>
            </a:r>
            <a:r>
              <a:rPr lang="en-US" altLang="en-US" dirty="0"/>
              <a:t>in </a:t>
            </a:r>
            <a:r>
              <a:rPr lang="en-US" altLang="en-US" dirty="0">
                <a:hlinkClick r:id="rId3"/>
              </a:rPr>
              <a:t>https://</a:t>
            </a:r>
            <a:r>
              <a:rPr lang="en-US" altLang="en-US" dirty="0" smtClean="0">
                <a:hlinkClick r:id="rId3"/>
              </a:rPr>
              <a:t>mentor.ieee.org/802.11/dcn/17/11-17-0927-65-000m-revmd-mac-comments.xls</a:t>
            </a:r>
            <a:r>
              <a:rPr lang="en-US" altLang="en-US" dirty="0" smtClean="0"/>
              <a:t> </a:t>
            </a:r>
          </a:p>
          <a:p>
            <a:pPr lvl="1">
              <a:lnSpc>
                <a:spcPct val="80000"/>
              </a:lnSpc>
            </a:pPr>
            <a:r>
              <a:rPr lang="en-US" altLang="en-US" sz="2800" dirty="0" smtClean="0"/>
              <a:t>and 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Seconded: </a:t>
            </a:r>
            <a:r>
              <a:rPr lang="en-US" altLang="en-US" sz="2800" dirty="0" smtClean="0"/>
              <a:t>Stephen Palm</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470138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2020</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TextBox 4"/>
          <p:cNvSpPr txBox="1"/>
          <p:nvPr/>
        </p:nvSpPr>
        <p:spPr>
          <a:xfrm>
            <a:off x="2514600" y="2438400"/>
            <a:ext cx="2971800" cy="523220"/>
          </a:xfrm>
          <a:prstGeom prst="rect">
            <a:avLst/>
          </a:prstGeom>
          <a:noFill/>
        </p:spPr>
        <p:txBody>
          <a:bodyPr wrap="square" rtlCol="0">
            <a:spAutoFit/>
          </a:bodyPr>
          <a:lstStyle/>
          <a:p>
            <a:r>
              <a:rPr lang="en-US" sz="2800" b="1" dirty="0" smtClean="0"/>
              <a:t>Thursday motions</a:t>
            </a:r>
            <a:endParaRPr lang="en-GB" sz="2800" b="1" dirty="0"/>
          </a:p>
        </p:txBody>
      </p:sp>
    </p:spTree>
    <p:extLst>
      <p:ext uri="{BB962C8B-B14F-4D97-AF65-F5344CB8AC3E}">
        <p14:creationId xmlns:p14="http://schemas.microsoft.com/office/powerpoint/2010/main" val="1706604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256    </a:t>
            </a:r>
            <a:r>
              <a:rPr lang="en-US" altLang="en-US" dirty="0" smtClean="0"/>
              <a:t>– GEN </a:t>
            </a:r>
            <a:r>
              <a:rPr lang="en-US" altLang="en-US" dirty="0" smtClean="0"/>
              <a:t>CIDs (5)</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 GEN -Sept </a:t>
            </a:r>
            <a:r>
              <a:rPr lang="en-US" altLang="en-US" dirty="0" smtClean="0"/>
              <a:t>C” tab </a:t>
            </a:r>
            <a:r>
              <a:rPr lang="en-US" altLang="en-US" dirty="0" smtClean="0"/>
              <a:t>in </a:t>
            </a:r>
            <a:r>
              <a:rPr lang="en-US" altLang="en-US" dirty="0">
                <a:hlinkClick r:id="rId3"/>
              </a:rPr>
              <a:t>https://</a:t>
            </a:r>
            <a:r>
              <a:rPr lang="en-US" altLang="en-US" dirty="0" smtClean="0">
                <a:hlinkClick r:id="rId3"/>
              </a:rPr>
              <a:t>mentor.ieee.org/802.11/dcn/20/11-20-1438-04-000m-sa-ballot-recirc-1-revmd-gen-comments.xls</a:t>
            </a:r>
            <a:r>
              <a:rPr lang="en-US" altLang="en-US" dirty="0" smtClean="0"/>
              <a:t> </a:t>
            </a:r>
            <a:endParaRPr lang="en-US" altLang="en-US" dirty="0" smtClean="0"/>
          </a:p>
          <a:p>
            <a:pPr lvl="1">
              <a:lnSpc>
                <a:spcPct val="80000"/>
              </a:lnSpc>
            </a:pPr>
            <a:r>
              <a:rPr lang="en-US" altLang="en-US" sz="2800" dirty="0" smtClean="0"/>
              <a:t>and 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Jon Rosdahl</a:t>
            </a:r>
            <a:endParaRPr lang="en-US" altLang="en-US" sz="2800" dirty="0" smtClean="0"/>
          </a:p>
          <a:p>
            <a:pPr>
              <a:lnSpc>
                <a:spcPct val="80000"/>
              </a:lnSpc>
            </a:pPr>
            <a:r>
              <a:rPr lang="en-US" altLang="en-US" sz="2800" dirty="0" smtClean="0"/>
              <a:t>Seconded</a:t>
            </a:r>
            <a:r>
              <a:rPr lang="en-US" altLang="en-US" sz="2800" dirty="0" smtClean="0"/>
              <a:t>: Emily Qi</a:t>
            </a:r>
            <a:endParaRPr lang="en-US" altLang="en-US" sz="2800" dirty="0" smtClean="0"/>
          </a:p>
          <a:p>
            <a:pPr>
              <a:lnSpc>
                <a:spcPct val="80000"/>
              </a:lnSpc>
            </a:pPr>
            <a:r>
              <a:rPr lang="en-US" altLang="en-US" sz="2800" dirty="0" smtClean="0"/>
              <a:t>Result: </a:t>
            </a:r>
            <a:r>
              <a:rPr lang="en-US" altLang="en-US" sz="2800" dirty="0" smtClean="0"/>
              <a:t>29-0-8 Passes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5816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257    </a:t>
            </a:r>
            <a:r>
              <a:rPr lang="en-US" altLang="en-US" dirty="0" smtClean="0"/>
              <a:t>– GEN </a:t>
            </a:r>
            <a:r>
              <a:rPr lang="en-US" altLang="en-US" dirty="0" smtClean="0"/>
              <a:t>CID 5016 – PV1 Nonce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Resolve CID </a:t>
            </a:r>
            <a:r>
              <a:rPr lang="en-US" altLang="en-US" sz="2800" dirty="0" smtClean="0"/>
              <a:t>5016 as</a:t>
            </a:r>
          </a:p>
          <a:p>
            <a:pPr lvl="1">
              <a:lnSpc>
                <a:spcPct val="80000"/>
              </a:lnSpc>
            </a:pPr>
            <a:r>
              <a:rPr lang="en-US" altLang="en-US" dirty="0" smtClean="0"/>
              <a:t> </a:t>
            </a:r>
            <a:r>
              <a:rPr lang="en-US" altLang="en-US" dirty="0"/>
              <a:t>“Revised” with a resolution </a:t>
            </a:r>
            <a:r>
              <a:rPr lang="en-US" altLang="en-US" dirty="0" smtClean="0"/>
              <a:t>of</a:t>
            </a:r>
          </a:p>
          <a:p>
            <a:pPr lvl="1">
              <a:lnSpc>
                <a:spcPct val="80000"/>
              </a:lnSpc>
            </a:pPr>
            <a:r>
              <a:rPr lang="en-US" altLang="en-US" dirty="0" smtClean="0"/>
              <a:t> </a:t>
            </a:r>
            <a:r>
              <a:rPr lang="en-US" altLang="en-US" dirty="0"/>
              <a:t>“Incorporate the text changes in </a:t>
            </a:r>
            <a:r>
              <a:rPr lang="en-US" altLang="en-US" dirty="0">
                <a:hlinkClick r:id="rId3"/>
              </a:rPr>
              <a:t>https://</a:t>
            </a:r>
            <a:r>
              <a:rPr lang="en-US" altLang="en-US" dirty="0" smtClean="0">
                <a:hlinkClick r:id="rId3"/>
              </a:rPr>
              <a:t>mentor.ieee.org/802.11/dcn/20/11-20-1471-01-000m-s1g-gen-resolution-to-cid5016.docx</a:t>
            </a:r>
            <a:r>
              <a:rPr lang="en-US" altLang="en-US" dirty="0" smtClean="0"/>
              <a:t>. </a:t>
            </a:r>
            <a:r>
              <a:rPr lang="en-US" dirty="0"/>
              <a:t>These changes resolve the comment in the direction suggested by the commenter</a:t>
            </a:r>
            <a:r>
              <a:rPr lang="en-US" dirty="0" smtClean="0"/>
              <a:t>.”</a:t>
            </a:r>
            <a:r>
              <a:rPr lang="en-US" dirty="0"/>
              <a:t/>
            </a:r>
            <a:br>
              <a:rPr lang="en-US" dirty="0"/>
            </a:br>
            <a:endParaRPr lang="en-US" dirty="0"/>
          </a:p>
          <a:p>
            <a:pPr>
              <a:lnSpc>
                <a:spcPct val="80000"/>
              </a:lnSpc>
            </a:pPr>
            <a:endParaRPr lang="en-US" altLang="en-US" sz="2800" dirty="0"/>
          </a:p>
          <a:p>
            <a:pPr>
              <a:lnSpc>
                <a:spcPct val="80000"/>
              </a:lnSpc>
            </a:pPr>
            <a:r>
              <a:rPr lang="en-US" altLang="en-US" sz="2800" dirty="0" smtClean="0"/>
              <a:t>Moved: </a:t>
            </a:r>
            <a:r>
              <a:rPr lang="en-US" altLang="en-US" sz="2800" dirty="0" smtClean="0"/>
              <a:t>David Goodall</a:t>
            </a:r>
            <a:endParaRPr lang="en-US" altLang="en-US" sz="2800" dirty="0" smtClean="0"/>
          </a:p>
          <a:p>
            <a:pPr>
              <a:lnSpc>
                <a:spcPct val="80000"/>
              </a:lnSpc>
            </a:pPr>
            <a:r>
              <a:rPr lang="en-US" altLang="en-US" sz="2800" dirty="0" smtClean="0"/>
              <a:t>Seconded</a:t>
            </a:r>
            <a:r>
              <a:rPr lang="en-US" altLang="en-US" sz="2800" dirty="0" smtClean="0"/>
              <a:t>: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6941288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258   </a:t>
            </a:r>
            <a:r>
              <a:rPr lang="en-US" altLang="en-US" dirty="0" smtClean="0"/>
              <a:t>– PHY </a:t>
            </a:r>
            <a:r>
              <a:rPr lang="en-US" altLang="en-US" dirty="0" smtClean="0"/>
              <a:t>CIDs (9+6)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“PHY Motion A”</a:t>
            </a:r>
            <a:r>
              <a:rPr lang="en-US" altLang="en-US" dirty="0" smtClean="0"/>
              <a:t> and “PHY Motion B” tabs </a:t>
            </a:r>
            <a:r>
              <a:rPr lang="en-US" altLang="en-US" dirty="0"/>
              <a:t>in </a:t>
            </a:r>
            <a:r>
              <a:rPr lang="en-US" altLang="en-US" dirty="0">
                <a:hlinkClick r:id="rId3"/>
              </a:rPr>
              <a:t>https://</a:t>
            </a:r>
            <a:r>
              <a:rPr lang="en-US" altLang="en-US" dirty="0" smtClean="0">
                <a:hlinkClick r:id="rId3"/>
              </a:rPr>
              <a:t>mentor.ieee.org/802.11/dcn/20/11-20-1427-02-000m-sa2-recirc-phy-sec-comments.xlsx</a:t>
            </a:r>
            <a:r>
              <a:rPr lang="en-US" altLang="en-US" dirty="0" smtClean="0"/>
              <a:t> </a:t>
            </a:r>
          </a:p>
          <a:p>
            <a:pPr lvl="1">
              <a:lnSpc>
                <a:spcPct val="80000"/>
              </a:lnSpc>
            </a:pPr>
            <a:endParaRPr lang="en-US" altLang="en-US" sz="2800" dirty="0"/>
          </a:p>
          <a:p>
            <a:pPr lvl="1">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Seconded: </a:t>
            </a:r>
            <a:r>
              <a:rPr lang="en-US" altLang="en-US" sz="2800" dirty="0" smtClean="0"/>
              <a:t>Mark Hamilton</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5923805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259   </a:t>
            </a:r>
            <a:r>
              <a:rPr lang="en-US" altLang="en-US" dirty="0" smtClean="0"/>
              <a:t>– PHY </a:t>
            </a:r>
            <a:r>
              <a:rPr lang="en-US" altLang="en-US" dirty="0" smtClean="0"/>
              <a:t>CIDs (3)</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a:t>
            </a:r>
            <a:r>
              <a:rPr lang="en-US" altLang="en-US" sz="2800" dirty="0" smtClean="0"/>
              <a:t>comment resolutions (rejections) for CIDS 5073, 5074 and 5075 in the</a:t>
            </a:r>
            <a:endParaRPr lang="en-US" altLang="en-US" sz="2800" dirty="0" smtClean="0"/>
          </a:p>
          <a:p>
            <a:pPr lvl="1">
              <a:lnSpc>
                <a:spcPct val="80000"/>
              </a:lnSpc>
            </a:pPr>
            <a:r>
              <a:rPr lang="en-US" altLang="en-US" dirty="0" smtClean="0"/>
              <a:t>“SAE Constant Time”</a:t>
            </a:r>
            <a:r>
              <a:rPr lang="en-US" altLang="en-US" dirty="0" smtClean="0"/>
              <a:t> tab </a:t>
            </a:r>
            <a:r>
              <a:rPr lang="en-US" altLang="en-US" dirty="0"/>
              <a:t>in </a:t>
            </a:r>
            <a:r>
              <a:rPr lang="en-US" altLang="en-US" dirty="0">
                <a:hlinkClick r:id="rId3"/>
              </a:rPr>
              <a:t>https://</a:t>
            </a:r>
            <a:r>
              <a:rPr lang="en-US" altLang="en-US" dirty="0" smtClean="0">
                <a:hlinkClick r:id="rId3"/>
              </a:rPr>
              <a:t>mentor.ieee.org/802.11/dcn/20/11-20-1427-02-000m-sa2-recirc-phy-sec-comments.xlsx </a:t>
            </a:r>
            <a:endParaRPr lang="en-US" altLang="en-US" dirty="0" smtClean="0"/>
          </a:p>
          <a:p>
            <a:pPr marL="457200" lvl="1" indent="0">
              <a:lnSpc>
                <a:spcPct val="80000"/>
              </a:lnSpc>
              <a:buNone/>
            </a:pP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Seconded: </a:t>
            </a:r>
            <a:r>
              <a:rPr lang="en-US" altLang="en-US" sz="2800" dirty="0" smtClean="0"/>
              <a:t>Dan Harkins</a:t>
            </a:r>
            <a:endParaRPr lang="en-US" altLang="en-US" sz="2800" dirty="0" smtClean="0"/>
          </a:p>
          <a:p>
            <a:pPr>
              <a:lnSpc>
                <a:spcPct val="80000"/>
              </a:lnSpc>
            </a:pPr>
            <a:r>
              <a:rPr lang="en-US" altLang="en-US" sz="2800" dirty="0" smtClean="0"/>
              <a:t>Result: </a:t>
            </a:r>
            <a:r>
              <a:rPr lang="en-US" altLang="en-US" sz="2800" dirty="0" smtClean="0"/>
              <a:t>25-2-8 Passes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495403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260  </a:t>
            </a:r>
            <a:r>
              <a:rPr lang="en-US" altLang="en-US" dirty="0" smtClean="0"/>
              <a:t>– </a:t>
            </a:r>
            <a:r>
              <a:rPr lang="en-US" altLang="en-US" dirty="0" smtClean="0"/>
              <a:t>CID 5001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152284" y="1524000"/>
            <a:ext cx="10125316" cy="3429000"/>
          </a:xfrm>
        </p:spPr>
        <p:txBody>
          <a:bodyPr/>
          <a:lstStyle/>
          <a:p>
            <a:pPr>
              <a:lnSpc>
                <a:spcPct val="80000"/>
              </a:lnSpc>
            </a:pPr>
            <a:r>
              <a:rPr lang="en-US" altLang="en-US" sz="2800" dirty="0" smtClean="0"/>
              <a:t>Resolve CID 5001 as “Rejected” with a resolution of </a:t>
            </a:r>
          </a:p>
          <a:p>
            <a:r>
              <a:rPr lang="en-US" sz="1200" dirty="0"/>
              <a:t>The </a:t>
            </a:r>
            <a:r>
              <a:rPr lang="en-US" sz="1200" dirty="0" smtClean="0"/>
              <a:t>CRC </a:t>
            </a:r>
            <a:r>
              <a:rPr lang="en-US" sz="1200" dirty="0"/>
              <a:t>discussed the </a:t>
            </a:r>
            <a:r>
              <a:rPr lang="en-US" sz="1200" dirty="0" smtClean="0"/>
              <a:t>comment and </a:t>
            </a:r>
            <a:r>
              <a:rPr lang="en-US" sz="1200" dirty="0"/>
              <a:t>associated issues, in some detail during multiple teleconferences. Additional discussions occurred on the </a:t>
            </a:r>
            <a:r>
              <a:rPr lang="en-US" sz="1200" dirty="0" err="1"/>
              <a:t>TGmd</a:t>
            </a:r>
            <a:r>
              <a:rPr lang="en-US" sz="1200" dirty="0"/>
              <a:t> e-mail reflector. These discussions highlighted that there was not consensus on two key associated questions:</a:t>
            </a:r>
            <a:endParaRPr lang="en-US" sz="1200" dirty="0"/>
          </a:p>
          <a:p>
            <a:r>
              <a:rPr lang="en-US" sz="1200" dirty="0"/>
              <a:t>·       Does the current standard allow a STA to transmit a Beacon at PIFS without any </a:t>
            </a:r>
            <a:r>
              <a:rPr lang="en-US" sz="1200" dirty="0" err="1"/>
              <a:t>backoff</a:t>
            </a:r>
            <a:r>
              <a:rPr lang="en-US" sz="1200" dirty="0"/>
              <a:t>?</a:t>
            </a:r>
          </a:p>
          <a:p>
            <a:r>
              <a:rPr lang="en-US" sz="1200" dirty="0"/>
              <a:t>o   Some experts believe it is clear that Beacons must use AC-VO with EDCA </a:t>
            </a:r>
            <a:r>
              <a:rPr lang="en-US" sz="1200" dirty="0" err="1"/>
              <a:t>backoff</a:t>
            </a:r>
            <a:r>
              <a:rPr lang="en-US" sz="1200" dirty="0"/>
              <a:t> (</a:t>
            </a:r>
            <a:r>
              <a:rPr lang="en-US" sz="1200" dirty="0" err="1"/>
              <a:t>ie</a:t>
            </a:r>
            <a:r>
              <a:rPr lang="en-US" sz="1200" dirty="0"/>
              <a:t> not at PIFS), whereas other experts suggest that the current standard could be interpreted to allow an AP to transmit a Beacon at PIFS. This ambiguity might suggest a clarification is needed to clarify the meaning of the existing standard. However, no proposal was offered to clarify that Beacons must use AC-VO with EDCA </a:t>
            </a:r>
            <a:r>
              <a:rPr lang="en-US" sz="1200" dirty="0" err="1"/>
              <a:t>backoff</a:t>
            </a:r>
            <a:r>
              <a:rPr lang="en-US" sz="1200" dirty="0"/>
              <a:t>. The alternative clarification of the potential ambiguity by explicitly allowing Beacons to be transmitted at PIFS is addressed by the second key question.</a:t>
            </a:r>
          </a:p>
          <a:p>
            <a:r>
              <a:rPr lang="en-US" sz="1200" dirty="0"/>
              <a:t>·       Should the current standard be changed to allow a STA to transmit a Beacon at PIFS without any </a:t>
            </a:r>
            <a:r>
              <a:rPr lang="en-US" sz="1200" dirty="0" err="1"/>
              <a:t>backoff</a:t>
            </a:r>
            <a:r>
              <a:rPr lang="en-US" sz="1200" dirty="0"/>
              <a:t>?</a:t>
            </a:r>
          </a:p>
          <a:p>
            <a:r>
              <a:rPr lang="en-US" sz="1200" dirty="0"/>
              <a:t>o   The commenter suggested such a change could be made on the basis that many implementations transmit Beacons at PIFS today, with no apparent adverse effect, and that, in the interests of equity, the standard should make best/current practice mechanisms available to all vendors and not just those vendors who decide to violate the standard. Some experts agreed that the standard should be changed to allow Beacons to be transmitted at PIFS (a straw poll on 16 Sept 2020 on the question “Modify the text to explicitly allow Beacon frames using PIFS" voted 14 - Yes; 8 - No; 4 - Abstain). However, other experts expressed the view that the transmission of Beacons at PIFS represents “bad </a:t>
            </a:r>
            <a:r>
              <a:rPr lang="en-US" sz="1200" dirty="0" err="1"/>
              <a:t>behaviour</a:t>
            </a:r>
            <a:r>
              <a:rPr lang="en-US" sz="1200" dirty="0"/>
              <a:t>” and should not be rewarded. It was also suggested that the proposed change to the standard to allow the transmission of Beacons at PIFS is inadequate.</a:t>
            </a:r>
          </a:p>
          <a:p>
            <a:pPr marL="0" indent="0">
              <a:lnSpc>
                <a:spcPct val="80000"/>
              </a:lnSpc>
              <a:buNone/>
            </a:pPr>
            <a:endParaRPr lang="en-US" altLang="en-US" sz="2400" dirty="0" smtClean="0">
              <a:solidFill>
                <a:srgbClr val="006600"/>
              </a:solidFill>
            </a:endParaRPr>
          </a:p>
          <a:p>
            <a:pPr>
              <a:lnSpc>
                <a:spcPct val="80000"/>
              </a:lnSpc>
            </a:pPr>
            <a:r>
              <a:rPr lang="en-US" altLang="en-US" sz="2800" dirty="0" smtClean="0"/>
              <a:t>Moved</a:t>
            </a:r>
            <a:r>
              <a:rPr lang="en-US" altLang="en-US" sz="2800" dirty="0" smtClean="0"/>
              <a:t>: </a:t>
            </a:r>
            <a:r>
              <a:rPr lang="en-US" altLang="en-US" sz="2800" dirty="0" smtClean="0"/>
              <a:t>Graham Smith</a:t>
            </a:r>
            <a:endParaRPr lang="en-US" altLang="en-US" sz="2800" dirty="0" smtClean="0"/>
          </a:p>
          <a:p>
            <a:pPr>
              <a:lnSpc>
                <a:spcPct val="80000"/>
              </a:lnSpc>
            </a:pPr>
            <a:r>
              <a:rPr lang="en-US" altLang="en-US" sz="2800" dirty="0" smtClean="0"/>
              <a:t>Seconded: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Result: </a:t>
            </a:r>
            <a:r>
              <a:rPr lang="en-US" altLang="en-US" sz="2800" dirty="0" smtClean="0"/>
              <a:t>19-15-7 Fails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45429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None/>
            </a:pPr>
            <a:r>
              <a:rPr lang="en-US" altLang="en-US" dirty="0" smtClean="0"/>
              <a:t>	This presentation contains the IEEE 802.11 </a:t>
            </a:r>
            <a:r>
              <a:rPr lang="en-US" altLang="en-US" dirty="0" err="1" smtClean="0"/>
              <a:t>TGmd</a:t>
            </a:r>
            <a:r>
              <a:rPr lang="en-US" altLang="en-US" dirty="0" smtClean="0"/>
              <a:t> agenda for the September 2020 Interim electronic session</a:t>
            </a:r>
            <a:r>
              <a:rPr lang="en-US" altLang="en-US" dirty="0"/>
              <a:t>. </a:t>
            </a:r>
            <a:r>
              <a:rPr lang="en-US" altLang="en-US" dirty="0" err="1" smtClean="0"/>
              <a:t>TGmd</a:t>
            </a:r>
            <a:r>
              <a:rPr lang="en-US" altLang="en-US" dirty="0" smtClean="0"/>
              <a:t> </a:t>
            </a:r>
            <a:r>
              <a:rPr lang="en-US" altLang="en-US" dirty="0"/>
              <a:t>is operating as the </a:t>
            </a:r>
            <a:r>
              <a:rPr lang="en-US" altLang="en-US" dirty="0" smtClean="0"/>
              <a:t>Comment Resolution Committee </a:t>
            </a:r>
            <a:r>
              <a:rPr lang="en-US" altLang="en-US" dirty="0"/>
              <a:t>for </a:t>
            </a:r>
            <a:r>
              <a:rPr lang="en-US" altLang="en-US" dirty="0" smtClean="0"/>
              <a:t>P802.11REVmd.</a:t>
            </a:r>
            <a:endParaRPr lang="en-US" altLang="en-US" dirty="0"/>
          </a:p>
          <a:p>
            <a:pPr>
              <a:buFontTx/>
              <a:buNone/>
            </a:pPr>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261  </a:t>
            </a:r>
            <a:r>
              <a:rPr lang="en-US" altLang="en-US" dirty="0" smtClean="0"/>
              <a:t>– </a:t>
            </a:r>
            <a:r>
              <a:rPr lang="en-US" altLang="en-US" dirty="0" smtClean="0"/>
              <a:t>CID 5001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Resolve CID 5001 as Revised with a resolution of </a:t>
            </a:r>
          </a:p>
          <a:p>
            <a:pPr lvl="1"/>
            <a:r>
              <a:rPr lang="en-US" dirty="0" smtClean="0"/>
              <a:t>At </a:t>
            </a:r>
            <a:r>
              <a:rPr lang="en-US" dirty="0"/>
              <a:t>1720.65, add the following text::</a:t>
            </a:r>
            <a:endParaRPr lang="en-US" sz="4000" dirty="0"/>
          </a:p>
          <a:p>
            <a:pPr lvl="1"/>
            <a:r>
              <a:rPr lang="en-US" dirty="0"/>
              <a:t>"–An AP transmitting a Beacon frame, as described in 11.1.3.2 (Beacon generation in non-DMG infrastructure networks).</a:t>
            </a:r>
            <a:endParaRPr lang="en-US" sz="4000" dirty="0"/>
          </a:p>
          <a:p>
            <a:pPr lvl="1"/>
            <a:r>
              <a:rPr lang="en-US" dirty="0" smtClean="0"/>
              <a:t>NOTE–An </a:t>
            </a:r>
            <a:r>
              <a:rPr lang="en-US" dirty="0"/>
              <a:t>extended period during which the medium is busy after the TBTT can increase the probability for collisions between PIFS transmissions from nearby STAs on the same channel. The use of a random </a:t>
            </a:r>
            <a:r>
              <a:rPr lang="en-US" dirty="0" err="1"/>
              <a:t>backoff</a:t>
            </a:r>
            <a:r>
              <a:rPr lang="en-US" dirty="0"/>
              <a:t> instead of PIFS can reduce the collision probability in this case</a:t>
            </a:r>
            <a:r>
              <a:rPr lang="en-US" dirty="0" smtClean="0"/>
              <a:t>."</a:t>
            </a:r>
            <a:r>
              <a:rPr lang="en-US" altLang="en-US" dirty="0" smtClean="0"/>
              <a:t/>
            </a:r>
            <a:br>
              <a:rPr lang="en-US" altLang="en-US" dirty="0" smtClean="0"/>
            </a:br>
            <a:endParaRPr lang="en-US" altLang="en-US" dirty="0"/>
          </a:p>
          <a:p>
            <a:pPr>
              <a:lnSpc>
                <a:spcPct val="80000"/>
              </a:lnSpc>
            </a:pPr>
            <a:r>
              <a:rPr lang="en-US" altLang="en-US" sz="2800" dirty="0" smtClean="0"/>
              <a:t>Moved: </a:t>
            </a:r>
            <a:r>
              <a:rPr lang="en-US" altLang="en-US" sz="2800" dirty="0" smtClean="0"/>
              <a:t>Menzo Wentink</a:t>
            </a:r>
            <a:endParaRPr lang="en-US" altLang="en-US" sz="2800" dirty="0" smtClean="0"/>
          </a:p>
          <a:p>
            <a:pPr>
              <a:lnSpc>
                <a:spcPct val="80000"/>
              </a:lnSpc>
            </a:pPr>
            <a:r>
              <a:rPr lang="en-US" altLang="en-US" sz="2800" dirty="0" smtClean="0"/>
              <a:t>Seconded: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Result: </a:t>
            </a:r>
            <a:r>
              <a:rPr lang="en-US" altLang="en-US" sz="2800" dirty="0" smtClean="0"/>
              <a:t>21-15-9 Fails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85175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262  </a:t>
            </a:r>
            <a:r>
              <a:rPr lang="en-US" altLang="en-US" dirty="0" smtClean="0"/>
              <a:t>– </a:t>
            </a:r>
            <a:r>
              <a:rPr lang="en-US" altLang="en-US" dirty="0" smtClean="0"/>
              <a:t>CID 5001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Resolve CID 5001 as Rejected with a resolution of </a:t>
            </a:r>
          </a:p>
          <a:p>
            <a:pPr lvl="1"/>
            <a:r>
              <a:rPr lang="en-US" dirty="0" smtClean="0"/>
              <a:t>The CRC discussed the comment and did not come to consensus.</a:t>
            </a:r>
            <a:br>
              <a:rPr lang="en-US" dirty="0" smtClean="0"/>
            </a:br>
            <a:r>
              <a:rPr lang="en-US" dirty="0" smtClean="0"/>
              <a:t>Proposed text changes were discussed and motions to approve them failed.</a:t>
            </a:r>
            <a:r>
              <a:rPr lang="en-US" altLang="en-US" dirty="0" smtClean="0"/>
              <a:t/>
            </a:r>
            <a:br>
              <a:rPr lang="en-US" altLang="en-US" dirty="0" smtClean="0"/>
            </a:br>
            <a:endParaRPr lang="en-US" altLang="en-US" dirty="0"/>
          </a:p>
          <a:p>
            <a:pPr>
              <a:lnSpc>
                <a:spcPct val="80000"/>
              </a:lnSpc>
            </a:pPr>
            <a:r>
              <a:rPr lang="en-US" altLang="en-US" sz="2800" dirty="0" smtClean="0"/>
              <a:t>Moved</a:t>
            </a:r>
            <a:r>
              <a:rPr lang="en-US" altLang="en-US" sz="2800" dirty="0" smtClean="0"/>
              <a:t>: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Seconded: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341329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263</a:t>
            </a:r>
            <a:r>
              <a:rPr lang="en-US" altLang="en-US" dirty="0" smtClean="0"/>
              <a:t>  </a:t>
            </a:r>
            <a:r>
              <a:rPr lang="en-US" altLang="en-US" dirty="0" smtClean="0"/>
              <a:t>– </a:t>
            </a:r>
            <a:r>
              <a:rPr lang="en-US" altLang="en-US" dirty="0" smtClean="0"/>
              <a:t>CID 5025 - </a:t>
            </a:r>
            <a:r>
              <a:rPr lang="en-US" altLang="en-US" dirty="0" err="1" smtClean="0"/>
              <a:t>Srini</a:t>
            </a:r>
            <a:r>
              <a:rPr lang="en-US" altLang="en-US" dirty="0" smtClean="0"/>
              <a:t>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Resolve CID 5025 as Revised with a resolution of “Incorporate the </a:t>
            </a:r>
            <a:r>
              <a:rPr lang="en-US" altLang="en-US" sz="2800" dirty="0" smtClean="0"/>
              <a:t>changes described in </a:t>
            </a:r>
            <a:r>
              <a:rPr lang="en-US" altLang="en-US" sz="2800" dirty="0">
                <a:hlinkClick r:id="rId3"/>
              </a:rPr>
              <a:t>https://</a:t>
            </a:r>
            <a:r>
              <a:rPr lang="en-US" altLang="en-US" sz="2800" dirty="0" smtClean="0">
                <a:hlinkClick r:id="rId3"/>
              </a:rPr>
              <a:t>mentor.ieee.org/802.11/dcn/20/11-20-1313-08-000m-bss-max-idle-period-negotiation-enhancements-for-non-s1g-phys.docx</a:t>
            </a:r>
            <a:r>
              <a:rPr lang="en-US" altLang="en-US" sz="2800" dirty="0" smtClean="0"/>
              <a:t>, excluding those in the </a:t>
            </a:r>
            <a:r>
              <a:rPr lang="en-US" altLang="en-US" sz="2800" dirty="0"/>
              <a:t>APPENDIX” </a:t>
            </a:r>
            <a:r>
              <a:rPr lang="en-US" altLang="en-US" sz="2800" dirty="0" smtClean="0"/>
              <a:t>which </a:t>
            </a:r>
            <a:r>
              <a:rPr lang="en-US" altLang="en-US" sz="2800" dirty="0"/>
              <a:t>address the comment in the direction proposed by the </a:t>
            </a:r>
            <a:r>
              <a:rPr lang="en-US" altLang="en-US" sz="2800" dirty="0" smtClean="0"/>
              <a:t>commenter</a:t>
            </a:r>
            <a:r>
              <a:rPr lang="en-US" altLang="en-US" sz="2800" dirty="0"/>
              <a:t>.</a:t>
            </a: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err="1" smtClean="0"/>
              <a:t>Srini</a:t>
            </a:r>
            <a:r>
              <a:rPr lang="en-US" altLang="en-US" sz="2800" dirty="0" smtClean="0"/>
              <a:t> Kandala</a:t>
            </a:r>
            <a:endParaRPr lang="en-US" altLang="en-US" sz="2800" dirty="0" smtClean="0"/>
          </a:p>
          <a:p>
            <a:pPr>
              <a:lnSpc>
                <a:spcPct val="80000"/>
              </a:lnSpc>
            </a:pPr>
            <a:r>
              <a:rPr lang="en-US" altLang="en-US" sz="2800" dirty="0" smtClean="0"/>
              <a:t>Seconded: </a:t>
            </a:r>
            <a:r>
              <a:rPr lang="en-US" altLang="en-US" sz="2800" dirty="0" smtClean="0"/>
              <a:t>Mark Hamilton</a:t>
            </a:r>
            <a:endParaRPr lang="en-US" altLang="en-US" sz="2800" dirty="0" smtClean="0"/>
          </a:p>
          <a:p>
            <a:pPr>
              <a:lnSpc>
                <a:spcPct val="80000"/>
              </a:lnSpc>
            </a:pPr>
            <a:r>
              <a:rPr lang="en-US" altLang="en-US" sz="2800" dirty="0" smtClean="0"/>
              <a:t>Result: </a:t>
            </a:r>
            <a:r>
              <a:rPr lang="en-US" altLang="en-US" sz="2800" dirty="0" smtClean="0"/>
              <a:t>36-4-5 Passes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6328201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264    </a:t>
            </a:r>
            <a:r>
              <a:rPr lang="en-US" altLang="en-US" dirty="0" smtClean="0"/>
              <a:t>– MAC </a:t>
            </a:r>
            <a:r>
              <a:rPr lang="en-US" altLang="en-US" dirty="0" smtClean="0"/>
              <a:t>CIDs (11)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 </a:t>
            </a:r>
            <a:r>
              <a:rPr lang="en-US" altLang="en-US" dirty="0" smtClean="0"/>
              <a:t>MAC-AV” tab </a:t>
            </a:r>
            <a:r>
              <a:rPr lang="en-US" altLang="en-US" dirty="0"/>
              <a:t>in </a:t>
            </a:r>
            <a:r>
              <a:rPr lang="en-US" altLang="en-US" dirty="0">
                <a:hlinkClick r:id="rId3"/>
              </a:rPr>
              <a:t>https://</a:t>
            </a:r>
            <a:r>
              <a:rPr lang="en-US" altLang="en-US" dirty="0" smtClean="0">
                <a:hlinkClick r:id="rId3"/>
              </a:rPr>
              <a:t>mentor.ieee.org/802.11/dcn/17/11-17-0927-66-000m-revmd-mac-comments.xls</a:t>
            </a:r>
            <a:r>
              <a:rPr lang="en-US" altLang="en-US" dirty="0" smtClean="0"/>
              <a:t>  with the addition of the full URL to the resolution of CID 5038.</a:t>
            </a:r>
          </a:p>
          <a:p>
            <a:pPr lvl="1">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Mark Hamilton</a:t>
            </a:r>
            <a:endParaRPr lang="en-US" altLang="en-US" sz="2800" dirty="0" smtClean="0"/>
          </a:p>
          <a:p>
            <a:pPr>
              <a:lnSpc>
                <a:spcPct val="80000"/>
              </a:lnSpc>
            </a:pPr>
            <a:r>
              <a:rPr lang="en-US" altLang="en-US" sz="2800" dirty="0" smtClean="0"/>
              <a:t>Seconded: </a:t>
            </a:r>
            <a:r>
              <a:rPr lang="en-US" altLang="en-US" sz="2800" dirty="0" smtClean="0"/>
              <a:t> Emily Qi</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72185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265  </a:t>
            </a:r>
            <a:r>
              <a:rPr lang="en-US" altLang="en-US" dirty="0" smtClean="0"/>
              <a:t>– </a:t>
            </a:r>
            <a:r>
              <a:rPr lang="en-US" altLang="en-US" dirty="0" smtClean="0"/>
              <a:t>MAC CID 5008 - </a:t>
            </a:r>
            <a:r>
              <a:rPr lang="en-US" altLang="en-US" dirty="0" err="1" smtClean="0"/>
              <a:t>Chitto</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Resolve CID </a:t>
            </a:r>
            <a:r>
              <a:rPr lang="en-US" altLang="en-US" sz="2800" dirty="0" smtClean="0"/>
              <a:t>5008 as</a:t>
            </a:r>
          </a:p>
          <a:p>
            <a:pPr lvl="1">
              <a:lnSpc>
                <a:spcPct val="80000"/>
              </a:lnSpc>
            </a:pPr>
            <a:r>
              <a:rPr lang="en-US" altLang="en-US" dirty="0" smtClean="0"/>
              <a:t> </a:t>
            </a:r>
            <a:r>
              <a:rPr lang="en-US" altLang="en-US" dirty="0"/>
              <a:t>“Revised” with a resolution </a:t>
            </a:r>
            <a:r>
              <a:rPr lang="en-US" altLang="en-US" dirty="0" smtClean="0"/>
              <a:t>of</a:t>
            </a:r>
          </a:p>
          <a:p>
            <a:pPr lvl="1">
              <a:lnSpc>
                <a:spcPct val="80000"/>
              </a:lnSpc>
            </a:pPr>
            <a:r>
              <a:rPr lang="en-US" altLang="en-US" dirty="0" smtClean="0"/>
              <a:t> </a:t>
            </a:r>
            <a:r>
              <a:rPr lang="en-US" altLang="en-US" dirty="0"/>
              <a:t>“Incorporate the text changes in </a:t>
            </a:r>
            <a:r>
              <a:rPr lang="en-US" altLang="en-US" dirty="0">
                <a:hlinkClick r:id="rId3"/>
              </a:rPr>
              <a:t>https://</a:t>
            </a:r>
            <a:r>
              <a:rPr lang="en-US" altLang="en-US" dirty="0" smtClean="0">
                <a:hlinkClick r:id="rId3"/>
              </a:rPr>
              <a:t>mentor.ieee.org/802.11/dcn/20/11-20-1104-04-000m-proposed-changes-in-scs-10-23-2-2-and-10-23-2-9.docx</a:t>
            </a:r>
            <a:r>
              <a:rPr lang="en-US" altLang="en-US" dirty="0" smtClean="0"/>
              <a:t> . </a:t>
            </a:r>
            <a:r>
              <a:rPr lang="en-US" dirty="0"/>
              <a:t>These changes resolve the comment in the direction suggested by the commenter</a:t>
            </a:r>
            <a:r>
              <a:rPr lang="en-US" dirty="0" smtClean="0"/>
              <a:t>.”</a:t>
            </a:r>
            <a:r>
              <a:rPr lang="en-US" altLang="en-US" sz="3200" dirty="0" smtClean="0"/>
              <a:t/>
            </a:r>
            <a:br>
              <a:rPr lang="en-US" altLang="en-US" sz="3200" dirty="0" smtClean="0"/>
            </a:br>
            <a:endParaRPr lang="en-US" altLang="en-US" sz="28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err="1" smtClean="0"/>
              <a:t>Chitto</a:t>
            </a:r>
            <a:r>
              <a:rPr lang="en-US" altLang="en-US" sz="2800" dirty="0" smtClean="0"/>
              <a:t> Ghosh</a:t>
            </a:r>
            <a:endParaRPr lang="en-US" altLang="en-US" sz="2800" dirty="0" smtClean="0"/>
          </a:p>
          <a:p>
            <a:pPr>
              <a:lnSpc>
                <a:spcPct val="80000"/>
              </a:lnSpc>
            </a:pPr>
            <a:r>
              <a:rPr lang="en-US" altLang="en-US" sz="2800" dirty="0" smtClean="0"/>
              <a:t>Seconded</a:t>
            </a:r>
            <a:r>
              <a:rPr lang="en-US" altLang="en-US" sz="2800" dirty="0" smtClean="0"/>
              <a:t>: Gaurav Patwardhan</a:t>
            </a:r>
            <a:endParaRPr lang="en-US" altLang="en-US" sz="2800" dirty="0" smtClean="0"/>
          </a:p>
          <a:p>
            <a:pPr>
              <a:lnSpc>
                <a:spcPct val="80000"/>
              </a:lnSpc>
            </a:pPr>
            <a:r>
              <a:rPr lang="en-US" altLang="en-US" sz="2800" dirty="0" smtClean="0"/>
              <a:t>Result: </a:t>
            </a:r>
            <a:r>
              <a:rPr lang="en-US" altLang="en-US" sz="2800" dirty="0" smtClean="0"/>
              <a:t>23-19-6 Fails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7903328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266  </a:t>
            </a:r>
            <a:r>
              <a:rPr lang="en-US" altLang="en-US" dirty="0" smtClean="0"/>
              <a:t>– </a:t>
            </a:r>
            <a:r>
              <a:rPr lang="en-US" altLang="en-US" dirty="0" smtClean="0"/>
              <a:t>MAC CID 5008 - </a:t>
            </a:r>
            <a:r>
              <a:rPr lang="en-US" altLang="en-US" dirty="0" err="1" smtClean="0"/>
              <a:t>Chitto</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Resolve CID </a:t>
            </a:r>
            <a:r>
              <a:rPr lang="en-US" altLang="en-US" sz="2800" dirty="0" smtClean="0"/>
              <a:t>5008 as</a:t>
            </a:r>
          </a:p>
          <a:p>
            <a:pPr lvl="1">
              <a:lnSpc>
                <a:spcPct val="80000"/>
              </a:lnSpc>
            </a:pPr>
            <a:r>
              <a:rPr lang="en-US" altLang="en-US" dirty="0" smtClean="0"/>
              <a:t> “Rejected” with </a:t>
            </a:r>
            <a:r>
              <a:rPr lang="en-US" altLang="en-US" dirty="0"/>
              <a:t>a resolution </a:t>
            </a:r>
            <a:r>
              <a:rPr lang="en-US" altLang="en-US" dirty="0" smtClean="0"/>
              <a:t>of</a:t>
            </a:r>
          </a:p>
          <a:p>
            <a:pPr lvl="1">
              <a:lnSpc>
                <a:spcPct val="80000"/>
              </a:lnSpc>
            </a:pPr>
            <a:r>
              <a:rPr lang="en-US" altLang="en-US" dirty="0"/>
              <a:t>“This topic, and document 11-20/1104 (</a:t>
            </a:r>
            <a:r>
              <a:rPr lang="en-US" altLang="en-US" dirty="0">
                <a:hlinkClick r:id="rId3"/>
              </a:rPr>
              <a:t>https://</a:t>
            </a:r>
            <a:r>
              <a:rPr lang="en-US" altLang="en-US" dirty="0" smtClean="0">
                <a:hlinkClick r:id="rId3"/>
              </a:rPr>
              <a:t>mentor.ieee.org/802.11/dcn/20/11-20-1104-04-000m-proposed-changes-in-scs-10-23-2-2-and-10-23-2-9.docx</a:t>
            </a:r>
            <a:r>
              <a:rPr lang="en-US" altLang="en-US" dirty="0" smtClean="0"/>
              <a:t> , </a:t>
            </a:r>
            <a:r>
              <a:rPr lang="en-US" altLang="en-US" dirty="0"/>
              <a:t>and previous revisions) were discussed by the CRC on Sept 11, 15 and 17, and no consensus could be reached on the changes.  Concerns raised included technical gaps left by the "double negatives", and by changing what was "may" language guidance into a list of strict "shall" and "shall not" statements.  There was also some opinion that the current text is not </a:t>
            </a:r>
            <a:r>
              <a:rPr lang="en-US" altLang="en-US" dirty="0" smtClean="0"/>
              <a:t>ambiguous </a:t>
            </a:r>
            <a:r>
              <a:rPr lang="en-US" altLang="en-US" dirty="0"/>
              <a:t>or confusing</a:t>
            </a:r>
            <a:r>
              <a:rPr lang="en-US" altLang="en-US" dirty="0" smtClean="0"/>
              <a:t>.”</a:t>
            </a:r>
            <a:r>
              <a:rPr lang="en-US" dirty="0"/>
              <a:t/>
            </a:r>
            <a:br>
              <a:rPr lang="en-US" dirty="0"/>
            </a:br>
            <a:r>
              <a:rPr lang="en-US" altLang="en-US" sz="3200" dirty="0" smtClean="0"/>
              <a:t/>
            </a:r>
            <a:br>
              <a:rPr lang="en-US" altLang="en-US" sz="3200" dirty="0" smtClean="0"/>
            </a:br>
            <a:endParaRPr lang="en-US" altLang="en-US" sz="2800" dirty="0" smtClean="0">
              <a:solidFill>
                <a:srgbClr val="006600"/>
              </a:solidFill>
            </a:endParaRPr>
          </a:p>
          <a:p>
            <a:pPr>
              <a:lnSpc>
                <a:spcPct val="80000"/>
              </a:lnSpc>
            </a:pPr>
            <a:r>
              <a:rPr lang="en-US" altLang="en-US" sz="2800" dirty="0" smtClean="0"/>
              <a:t>Moved</a:t>
            </a:r>
            <a:r>
              <a:rPr lang="en-US" altLang="en-US" sz="2800" dirty="0" smtClean="0"/>
              <a:t>: </a:t>
            </a:r>
            <a:r>
              <a:rPr lang="en-US" altLang="en-US" sz="2800" dirty="0" smtClean="0"/>
              <a:t>Menzo Wentink</a:t>
            </a:r>
            <a:endParaRPr lang="en-US" altLang="en-US" sz="2800" dirty="0" smtClean="0"/>
          </a:p>
          <a:p>
            <a:pPr>
              <a:lnSpc>
                <a:spcPct val="80000"/>
              </a:lnSpc>
            </a:pPr>
            <a:r>
              <a:rPr lang="en-US" altLang="en-US" sz="2800" dirty="0" smtClean="0"/>
              <a:t>Seconded</a:t>
            </a:r>
            <a:r>
              <a:rPr lang="en-US" altLang="en-US" sz="2800" dirty="0" smtClean="0"/>
              <a:t>: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6295521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267  </a:t>
            </a:r>
            <a:r>
              <a:rPr lang="en-US" altLang="en-US" dirty="0" smtClean="0"/>
              <a:t>– </a:t>
            </a:r>
            <a:r>
              <a:rPr lang="en-US" altLang="en-US" dirty="0" smtClean="0"/>
              <a:t>MAC CIDs </a:t>
            </a:r>
            <a:r>
              <a:rPr lang="en-GB" dirty="0"/>
              <a:t>5058 &amp; </a:t>
            </a:r>
            <a:r>
              <a:rPr lang="en-GB" dirty="0" smtClean="0"/>
              <a:t>5061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Resolve CIDs </a:t>
            </a:r>
            <a:r>
              <a:rPr lang="en-GB" sz="2800" dirty="0" smtClean="0"/>
              <a:t>5058  and 5061 </a:t>
            </a:r>
            <a:r>
              <a:rPr lang="en-US" altLang="en-US" sz="2800" dirty="0" smtClean="0"/>
              <a:t>as </a:t>
            </a:r>
          </a:p>
          <a:p>
            <a:pPr lvl="1">
              <a:lnSpc>
                <a:spcPct val="80000"/>
              </a:lnSpc>
            </a:pPr>
            <a:r>
              <a:rPr lang="en-US" altLang="en-US" dirty="0" smtClean="0"/>
              <a:t>“Rejected” with the resolution reason </a:t>
            </a:r>
            <a:r>
              <a:rPr lang="en-US" altLang="en-US" dirty="0" smtClean="0"/>
              <a:t>of </a:t>
            </a:r>
          </a:p>
          <a:p>
            <a:pPr lvl="1">
              <a:lnSpc>
                <a:spcPct val="80000"/>
              </a:lnSpc>
            </a:pPr>
            <a:r>
              <a:rPr lang="en-US" altLang="en-US" dirty="0" smtClean="0"/>
              <a:t>“This </a:t>
            </a:r>
            <a:r>
              <a:rPr lang="en-US" altLang="en-US" dirty="0"/>
              <a:t>comment was discussed on CRC teleconferences on Sept 9 and 16, and no consensus could be reached.  Some concerns included that changing the reference point to the TXNAV should be the NAV instead, or perhaps both; perhaps referencing the end of the TXOP limit was more clear, although this raised concerns the sentence and the following sentence became circular with each other; and that the current text was already clear and should not be modified</a:t>
            </a:r>
            <a:r>
              <a:rPr lang="en-US" altLang="en-US" dirty="0" smtClean="0"/>
              <a:t>.”</a:t>
            </a:r>
            <a:endParaRPr lang="en-US" altLang="en-US" b="0" dirty="0" smtClean="0"/>
          </a:p>
          <a:p>
            <a:pPr marL="0" indent="0">
              <a:lnSpc>
                <a:spcPct val="80000"/>
              </a:lnSpc>
              <a:buNone/>
            </a:pPr>
            <a:endParaRPr lang="en-US" altLang="en-US" sz="2800" dirty="0" smtClean="0"/>
          </a:p>
          <a:p>
            <a:pPr>
              <a:lnSpc>
                <a:spcPct val="80000"/>
              </a:lnSpc>
            </a:pPr>
            <a:r>
              <a:rPr lang="en-US" altLang="en-US" sz="2800" dirty="0" smtClean="0"/>
              <a:t>Moved: Emily Qi</a:t>
            </a:r>
          </a:p>
          <a:p>
            <a:pPr>
              <a:lnSpc>
                <a:spcPct val="80000"/>
              </a:lnSpc>
            </a:pPr>
            <a:r>
              <a:rPr lang="en-US" altLang="en-US" sz="2800" dirty="0" smtClean="0"/>
              <a:t>Seconded</a:t>
            </a:r>
            <a:r>
              <a:rPr lang="en-US" altLang="en-US" sz="2800" dirty="0" smtClean="0"/>
              <a:t>: </a:t>
            </a:r>
            <a:r>
              <a:rPr lang="en-US" altLang="en-US" sz="2800" dirty="0" smtClean="0"/>
              <a:t> Menzo Wentink</a:t>
            </a:r>
            <a:endParaRPr lang="en-US" altLang="en-US" sz="2800" dirty="0" smtClean="0"/>
          </a:p>
          <a:p>
            <a:pPr>
              <a:lnSpc>
                <a:spcPct val="80000"/>
              </a:lnSpc>
            </a:pPr>
            <a:r>
              <a:rPr lang="en-US" altLang="en-US" sz="2800" dirty="0" smtClean="0"/>
              <a:t>Result: </a:t>
            </a:r>
            <a:r>
              <a:rPr lang="en-US" altLang="en-US" sz="2800" dirty="0" smtClean="0"/>
              <a:t>32-1-5 Passes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612741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268  </a:t>
            </a:r>
            <a:r>
              <a:rPr lang="en-US" altLang="en-US" dirty="0" smtClean="0"/>
              <a:t>– </a:t>
            </a:r>
            <a:r>
              <a:rPr lang="en-US" altLang="en-US" dirty="0" smtClean="0"/>
              <a:t>MAC CID </a:t>
            </a:r>
            <a:r>
              <a:rPr lang="en-GB" dirty="0" smtClean="0"/>
              <a:t>5068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Resolve CID 5068</a:t>
            </a:r>
            <a:r>
              <a:rPr lang="en-GB" sz="2800" dirty="0" smtClean="0"/>
              <a:t> </a:t>
            </a:r>
            <a:r>
              <a:rPr lang="en-US" altLang="en-US" sz="2800" dirty="0" smtClean="0"/>
              <a:t>as </a:t>
            </a:r>
          </a:p>
          <a:p>
            <a:pPr lvl="1">
              <a:lnSpc>
                <a:spcPct val="80000"/>
              </a:lnSpc>
            </a:pPr>
            <a:r>
              <a:rPr lang="en-US" altLang="en-US" dirty="0" smtClean="0"/>
              <a:t>“REVISED” with the resolution reason </a:t>
            </a:r>
            <a:r>
              <a:rPr lang="en-US" altLang="en-US" dirty="0" smtClean="0"/>
              <a:t>of </a:t>
            </a:r>
          </a:p>
          <a:p>
            <a:pPr lvl="1">
              <a:lnSpc>
                <a:spcPct val="80000"/>
              </a:lnSpc>
            </a:pPr>
            <a:r>
              <a:rPr lang="en-US" altLang="en-US" dirty="0"/>
              <a:t>“Make the changes shown under “Proposed changes” “Alternative 3” for CID 5068 in </a:t>
            </a:r>
            <a:r>
              <a:rPr lang="en-US" altLang="en-US" dirty="0">
                <a:hlinkClick r:id="rId3"/>
              </a:rPr>
              <a:t>https://</a:t>
            </a:r>
            <a:r>
              <a:rPr lang="en-US" altLang="en-US" dirty="0" smtClean="0">
                <a:hlinkClick r:id="rId3"/>
              </a:rPr>
              <a:t>mentor.ieee.org/802.11/dcn/20/11-20-0435-16-000m-resolutions-for-some-comments-on-11md-d3-0-sb1.docx</a:t>
            </a:r>
            <a:r>
              <a:rPr lang="en-US" altLang="en-US" dirty="0" smtClean="0"/>
              <a:t> which </a:t>
            </a:r>
            <a:r>
              <a:rPr lang="en-US" altLang="en-US" dirty="0"/>
              <a:t>remove the normative requirements from the NOTEs in the table, and put them into the body.”</a:t>
            </a:r>
            <a:endParaRPr lang="en-US" altLang="en-US" b="0" dirty="0" smtClean="0"/>
          </a:p>
          <a:p>
            <a:pPr marL="0" indent="0">
              <a:lnSpc>
                <a:spcPct val="80000"/>
              </a:lnSpc>
              <a:buNone/>
            </a:pPr>
            <a:endParaRPr lang="en-US" altLang="en-US" sz="2800" dirty="0" smtClean="0"/>
          </a:p>
          <a:p>
            <a:pPr>
              <a:lnSpc>
                <a:spcPct val="80000"/>
              </a:lnSpc>
            </a:pPr>
            <a:r>
              <a:rPr lang="en-US" altLang="en-US" sz="2800" dirty="0" smtClean="0"/>
              <a:t>Moved: Mark Rison</a:t>
            </a:r>
          </a:p>
          <a:p>
            <a:pPr>
              <a:lnSpc>
                <a:spcPct val="80000"/>
              </a:lnSpc>
            </a:pPr>
            <a:r>
              <a:rPr lang="en-US" altLang="en-US" sz="2800" dirty="0" smtClean="0"/>
              <a:t>Seconded</a:t>
            </a:r>
            <a:r>
              <a:rPr lang="en-US" altLang="en-US" sz="2800" dirty="0" smtClean="0"/>
              <a:t>: </a:t>
            </a:r>
            <a:r>
              <a:rPr lang="en-US" altLang="en-US" sz="2800" dirty="0" smtClean="0"/>
              <a:t>Menzo Wentink</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186557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269  </a:t>
            </a:r>
            <a:r>
              <a:rPr lang="en-US" altLang="en-US" dirty="0" smtClean="0"/>
              <a:t>– </a:t>
            </a:r>
            <a:r>
              <a:rPr lang="en-US" altLang="en-US" dirty="0" smtClean="0"/>
              <a:t>Fix BA/TA/BW error</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Incorporate the text changes in </a:t>
            </a:r>
            <a:r>
              <a:rPr lang="en-US" altLang="en-US" sz="2800" dirty="0">
                <a:hlinkClick r:id="rId3"/>
              </a:rPr>
              <a:t>https://</a:t>
            </a:r>
            <a:r>
              <a:rPr lang="en-US" altLang="en-US" sz="2800" dirty="0" smtClean="0">
                <a:hlinkClick r:id="rId3"/>
              </a:rPr>
              <a:t>mentor.ieee.org/802.11/dcn/20/11-20-1470-00-000m-ba-ta-bw-oops.docx</a:t>
            </a:r>
            <a:r>
              <a:rPr lang="en-US" altLang="en-US" sz="2800" dirty="0" smtClean="0"/>
              <a:t> into the </a:t>
            </a:r>
            <a:r>
              <a:rPr lang="en-US" altLang="en-US" sz="2800" dirty="0" err="1" smtClean="0"/>
              <a:t>TGmd</a:t>
            </a:r>
            <a:r>
              <a:rPr lang="en-US" altLang="en-US" sz="2800" dirty="0" smtClean="0"/>
              <a:t> draft.</a:t>
            </a:r>
            <a:endParaRPr lang="en-US" altLang="en-US" b="0" dirty="0" smtClean="0"/>
          </a:p>
          <a:p>
            <a:pPr marL="0" indent="0">
              <a:lnSpc>
                <a:spcPct val="80000"/>
              </a:lnSpc>
              <a:buNone/>
            </a:pP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Matthew Fischer</a:t>
            </a:r>
            <a:endParaRPr lang="en-US" altLang="en-US" sz="2800" dirty="0" smtClean="0"/>
          </a:p>
          <a:p>
            <a:pPr>
              <a:lnSpc>
                <a:spcPct val="80000"/>
              </a:lnSpc>
            </a:pPr>
            <a:r>
              <a:rPr lang="en-US" altLang="en-US" sz="2800" dirty="0" smtClean="0"/>
              <a:t>Seconded: </a:t>
            </a:r>
            <a:r>
              <a:rPr lang="en-US" altLang="en-US" sz="2800" dirty="0" smtClean="0"/>
              <a:t>Menzo Wentink</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394866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270</a:t>
            </a:r>
            <a:r>
              <a:rPr lang="en-US" altLang="en-US" dirty="0" smtClean="0"/>
              <a:t>  </a:t>
            </a:r>
            <a:r>
              <a:rPr lang="en-US" altLang="en-US" dirty="0" smtClean="0"/>
              <a:t>– </a:t>
            </a:r>
            <a:r>
              <a:rPr lang="en-US" altLang="en-US" dirty="0" smtClean="0"/>
              <a:t>ARC changes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Incorporate the text changes in </a:t>
            </a:r>
            <a:r>
              <a:rPr lang="en-US" altLang="en-US" sz="2800" dirty="0">
                <a:hlinkClick r:id="rId3"/>
              </a:rPr>
              <a:t>https://</a:t>
            </a:r>
            <a:r>
              <a:rPr lang="en-US" altLang="en-US" sz="2800" dirty="0" smtClean="0">
                <a:hlinkClick r:id="rId3"/>
              </a:rPr>
              <a:t>mentor.ieee.org/802.11/dcn/20/11-20-0177-04-0arc-liaison-to-revmd-on-ess.docx</a:t>
            </a:r>
            <a:r>
              <a:rPr lang="en-US" altLang="en-US" sz="2800" dirty="0" smtClean="0"/>
              <a:t> into the </a:t>
            </a:r>
            <a:r>
              <a:rPr lang="en-US" altLang="en-US" sz="2800" dirty="0" err="1" smtClean="0"/>
              <a:t>TGmd</a:t>
            </a:r>
            <a:r>
              <a:rPr lang="en-US" altLang="en-US" sz="2800" dirty="0" smtClean="0"/>
              <a:t> draft.</a:t>
            </a:r>
            <a:endParaRPr lang="en-US" altLang="en-US" b="0" dirty="0" smtClean="0"/>
          </a:p>
          <a:p>
            <a:pPr marL="0" indent="0">
              <a:lnSpc>
                <a:spcPct val="80000"/>
              </a:lnSpc>
              <a:buNone/>
            </a:pP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Mark Hamilton</a:t>
            </a:r>
            <a:endParaRPr lang="en-US" altLang="en-US" sz="2800" dirty="0" smtClean="0"/>
          </a:p>
          <a:p>
            <a:pPr>
              <a:lnSpc>
                <a:spcPct val="80000"/>
              </a:lnSpc>
            </a:pPr>
            <a:r>
              <a:rPr lang="en-US" altLang="en-US" sz="2800" dirty="0" smtClean="0"/>
              <a:t>Seconded: </a:t>
            </a:r>
            <a:r>
              <a:rPr lang="en-US" altLang="en-US" sz="2800" dirty="0" smtClean="0"/>
              <a:t>Joseph Levy</a:t>
            </a:r>
            <a:endParaRPr lang="en-US" altLang="en-US" sz="2800" dirty="0" smtClean="0"/>
          </a:p>
          <a:p>
            <a:pPr>
              <a:lnSpc>
                <a:spcPct val="80000"/>
              </a:lnSpc>
            </a:pPr>
            <a:r>
              <a:rPr lang="en-US" altLang="en-US" sz="2800" dirty="0" smtClean="0"/>
              <a:t>Result: </a:t>
            </a:r>
            <a:r>
              <a:rPr lang="en-US" altLang="en-US" sz="2800" dirty="0" smtClean="0"/>
              <a:t>22-9-7 Fails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644042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609600" y="1752600"/>
            <a:ext cx="5753607"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Monday </a:t>
            </a:r>
            <a:r>
              <a:rPr lang="en-US" altLang="en-US" dirty="0"/>
              <a:t>A</a:t>
            </a:r>
            <a:r>
              <a:rPr lang="en-US" altLang="en-US" dirty="0" smtClean="0"/>
              <a:t>M2</a:t>
            </a:r>
            <a:endParaRPr lang="en-US" altLang="en-US" dirty="0"/>
          </a:p>
          <a:p>
            <a:pPr lvl="1"/>
            <a:r>
              <a:rPr lang="en-US" altLang="en-US" sz="1400" dirty="0"/>
              <a:t>Chair’s Welcome, Policy &amp; patent </a:t>
            </a:r>
            <a:r>
              <a:rPr lang="en-US" altLang="en-US" sz="1400" dirty="0" smtClean="0"/>
              <a:t>reminder, Approve agenda</a:t>
            </a:r>
            <a:endParaRPr lang="en-US" altLang="en-US" sz="1400" dirty="0"/>
          </a:p>
          <a:p>
            <a:pPr lvl="1"/>
            <a:r>
              <a:rPr lang="en-US" altLang="en-US" sz="1400" dirty="0"/>
              <a:t>Status, Review of </a:t>
            </a:r>
            <a:r>
              <a:rPr lang="en-US" altLang="en-US" sz="1400" dirty="0" smtClean="0"/>
              <a:t>Objectives, </a:t>
            </a:r>
            <a:r>
              <a:rPr lang="en-US" sz="1400" dirty="0" smtClean="0"/>
              <a:t>Editor Report 11-17-0920</a:t>
            </a:r>
            <a:endParaRPr lang="en-GB" sz="1400" dirty="0"/>
          </a:p>
          <a:p>
            <a:pPr lvl="1"/>
            <a:r>
              <a:rPr lang="en-US" sz="1400" dirty="0"/>
              <a:t>Emily Qi – CIDs </a:t>
            </a:r>
            <a:r>
              <a:rPr lang="en-US" sz="1400" b="1" dirty="0"/>
              <a:t>5002</a:t>
            </a:r>
          </a:p>
          <a:p>
            <a:pPr lvl="1"/>
            <a:r>
              <a:rPr lang="en-US" sz="1400" dirty="0" smtClean="0"/>
              <a:t>Jon ROSDAHL: CIDs </a:t>
            </a:r>
            <a:r>
              <a:rPr lang="en-US" sz="1400" b="1" dirty="0" smtClean="0"/>
              <a:t>5081, 5079, 5022, 5007</a:t>
            </a:r>
          </a:p>
          <a:p>
            <a:pPr lvl="1"/>
            <a:r>
              <a:rPr lang="en-US" sz="1400" dirty="0" smtClean="0"/>
              <a:t>Michael </a:t>
            </a:r>
            <a:r>
              <a:rPr lang="en-US" sz="1400" dirty="0" err="1" smtClean="0"/>
              <a:t>Montemurro</a:t>
            </a:r>
            <a:r>
              <a:rPr lang="en-US" sz="1400" dirty="0" smtClean="0"/>
              <a:t> – CID </a:t>
            </a:r>
            <a:r>
              <a:rPr lang="en-US" sz="1400" b="1" dirty="0" smtClean="0"/>
              <a:t>5076</a:t>
            </a:r>
          </a:p>
          <a:p>
            <a:pPr lvl="1"/>
            <a:r>
              <a:rPr lang="en-US" sz="1400" dirty="0" smtClean="0"/>
              <a:t>Mark </a:t>
            </a:r>
            <a:r>
              <a:rPr lang="en-US" sz="1400" dirty="0"/>
              <a:t>Hamilton ARC Liaison – 11-20-0177</a:t>
            </a:r>
          </a:p>
          <a:p>
            <a:pPr lvl="1"/>
            <a:r>
              <a:rPr lang="en-US" sz="1400" dirty="0" err="1" smtClean="0"/>
              <a:t>Srini</a:t>
            </a:r>
            <a:r>
              <a:rPr lang="en-US" sz="1400" dirty="0" smtClean="0"/>
              <a:t> KANDALA – CID 5025</a:t>
            </a:r>
          </a:p>
          <a:p>
            <a:pPr lvl="1"/>
            <a:r>
              <a:rPr lang="en-US" sz="1400" dirty="0" err="1" smtClean="0"/>
              <a:t>Youhan</a:t>
            </a:r>
            <a:r>
              <a:rPr lang="en-US" sz="1400" dirty="0" smtClean="0"/>
              <a:t> Kim – CIDs 5009, 5010, 5011</a:t>
            </a:r>
            <a:endParaRPr lang="en-US" sz="1400" dirty="0"/>
          </a:p>
          <a:p>
            <a:pPr lvl="1"/>
            <a:endParaRPr lang="en-US" sz="1400" dirty="0"/>
          </a:p>
          <a:p>
            <a:pPr lvl="1"/>
            <a:endParaRPr lang="en-US" sz="1400" dirty="0" smtClean="0"/>
          </a:p>
        </p:txBody>
      </p:sp>
      <p:sp>
        <p:nvSpPr>
          <p:cNvPr id="8" name="Rectangle 19"/>
          <p:cNvSpPr>
            <a:spLocks noChangeArrowheads="1"/>
          </p:cNvSpPr>
          <p:nvPr/>
        </p:nvSpPr>
        <p:spPr bwMode="auto">
          <a:xfrm>
            <a:off x="6425514" y="1676399"/>
            <a:ext cx="5614086" cy="2332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400" dirty="0" smtClean="0"/>
              <a:t>Motions</a:t>
            </a:r>
          </a:p>
          <a:p>
            <a:pPr lvl="1"/>
            <a:r>
              <a:rPr lang="en-US" sz="1400" dirty="0"/>
              <a:t>M. </a:t>
            </a:r>
            <a:r>
              <a:rPr lang="en-US" sz="1400" dirty="0" err="1"/>
              <a:t>Montemurro</a:t>
            </a:r>
            <a:r>
              <a:rPr lang="en-US" sz="1400" dirty="0"/>
              <a:t>, A. Myles </a:t>
            </a:r>
            <a:r>
              <a:rPr lang="en-US" sz="1400" b="1" dirty="0"/>
              <a:t>CID 5001</a:t>
            </a:r>
          </a:p>
          <a:p>
            <a:pPr lvl="1"/>
            <a:r>
              <a:rPr lang="en-US" sz="1400" dirty="0" err="1" smtClean="0"/>
              <a:t>Youhan</a:t>
            </a:r>
            <a:r>
              <a:rPr lang="en-US" sz="1400" dirty="0" smtClean="0"/>
              <a:t> Kim – CIDs </a:t>
            </a:r>
            <a:r>
              <a:rPr lang="en-US" sz="1400" b="1" dirty="0" smtClean="0"/>
              <a:t>5009, 5010, 5011</a:t>
            </a:r>
          </a:p>
          <a:p>
            <a:pPr lvl="1"/>
            <a:r>
              <a:rPr lang="en-US" sz="1400" dirty="0" err="1" smtClean="0"/>
              <a:t>Jouni</a:t>
            </a:r>
            <a:r>
              <a:rPr lang="en-US" sz="1400" dirty="0" smtClean="0"/>
              <a:t> </a:t>
            </a:r>
            <a:r>
              <a:rPr lang="en-US" sz="1400" dirty="0" err="1" smtClean="0"/>
              <a:t>Malinen</a:t>
            </a:r>
            <a:r>
              <a:rPr lang="en-US" sz="1400" dirty="0" smtClean="0"/>
              <a:t> – CIDs </a:t>
            </a:r>
            <a:r>
              <a:rPr lang="en-US" sz="1400" b="1" dirty="0" smtClean="0"/>
              <a:t>5071</a:t>
            </a:r>
            <a:r>
              <a:rPr lang="en-US" sz="1400" dirty="0" smtClean="0"/>
              <a:t>, </a:t>
            </a:r>
            <a:r>
              <a:rPr lang="en-US" sz="1400" b="1" dirty="0" smtClean="0"/>
              <a:t>5073, 5074, </a:t>
            </a:r>
            <a:r>
              <a:rPr lang="en-US" sz="1400" b="1" dirty="0" smtClean="0"/>
              <a:t>5075 11-20-1493r0</a:t>
            </a:r>
            <a:endParaRPr lang="en-US" sz="1400" b="1" dirty="0" smtClean="0"/>
          </a:p>
          <a:p>
            <a:pPr lvl="1"/>
            <a:r>
              <a:rPr lang="en-US" sz="1400" dirty="0" smtClean="0"/>
              <a:t>Mark Rison Assigned CIDs </a:t>
            </a:r>
            <a:r>
              <a:rPr lang="en-GB" sz="1400" dirty="0"/>
              <a:t>5058 &amp; 5061 (4699), </a:t>
            </a:r>
            <a:r>
              <a:rPr lang="en-GB" sz="1400" dirty="0" smtClean="0"/>
              <a:t>5047, </a:t>
            </a:r>
            <a:r>
              <a:rPr lang="en-US" sz="1400" b="1" dirty="0" smtClean="0"/>
              <a:t>5038</a:t>
            </a:r>
            <a:r>
              <a:rPr lang="en-US" sz="1400" dirty="0" smtClean="0"/>
              <a:t>, </a:t>
            </a:r>
            <a:r>
              <a:rPr lang="en-US" sz="1400" b="1" dirty="0" smtClean="0"/>
              <a:t>5042</a:t>
            </a:r>
            <a:r>
              <a:rPr lang="en-US" sz="1400" dirty="0" smtClean="0"/>
              <a:t>, </a:t>
            </a:r>
            <a:r>
              <a:rPr lang="en-US" sz="1400" b="1" dirty="0" smtClean="0"/>
              <a:t>5043, 5063</a:t>
            </a:r>
            <a:r>
              <a:rPr lang="en-US" sz="1400" dirty="0" smtClean="0"/>
              <a:t>, </a:t>
            </a:r>
            <a:r>
              <a:rPr lang="en-US" sz="1400" b="1" dirty="0" smtClean="0"/>
              <a:t>5066</a:t>
            </a:r>
            <a:r>
              <a:rPr lang="en-US" sz="1400" dirty="0" smtClean="0"/>
              <a:t>, 5068, </a:t>
            </a:r>
            <a:r>
              <a:rPr lang="en-US" sz="1400" b="1" dirty="0" smtClean="0"/>
              <a:t>5078</a:t>
            </a:r>
          </a:p>
          <a:p>
            <a:pPr lvl="1"/>
            <a:r>
              <a:rPr lang="en-US" sz="1400" dirty="0" err="1" smtClean="0"/>
              <a:t>Srini</a:t>
            </a:r>
            <a:r>
              <a:rPr lang="en-US" sz="1400" dirty="0" smtClean="0"/>
              <a:t> </a:t>
            </a:r>
            <a:r>
              <a:rPr lang="en-US" sz="1400" dirty="0"/>
              <a:t>KANDALA – CID 5025</a:t>
            </a:r>
          </a:p>
          <a:p>
            <a:pPr lvl="1"/>
            <a:endParaRPr lang="en-US" sz="1400" dirty="0" smtClean="0"/>
          </a:p>
        </p:txBody>
      </p:sp>
      <p:sp>
        <p:nvSpPr>
          <p:cNvPr id="11" name="Rectangle 19"/>
          <p:cNvSpPr>
            <a:spLocks noChangeArrowheads="1"/>
          </p:cNvSpPr>
          <p:nvPr/>
        </p:nvSpPr>
        <p:spPr bwMode="auto">
          <a:xfrm>
            <a:off x="6849762" y="4038600"/>
            <a:ext cx="47244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PM2</a:t>
            </a:r>
            <a:endParaRPr lang="en-US" altLang="en-US" sz="2400" b="1" dirty="0"/>
          </a:p>
          <a:p>
            <a:pPr lvl="1"/>
            <a:r>
              <a:rPr lang="en-US" sz="1400" dirty="0"/>
              <a:t>Mark Rison </a:t>
            </a:r>
            <a:r>
              <a:rPr lang="en-US" sz="1400" dirty="0" smtClean="0"/>
              <a:t>-  CID </a:t>
            </a:r>
            <a:r>
              <a:rPr lang="en-US" sz="1400" dirty="0"/>
              <a:t>5068</a:t>
            </a:r>
          </a:p>
          <a:p>
            <a:pPr lvl="1"/>
            <a:r>
              <a:rPr lang="en-US" sz="1400" dirty="0" smtClean="0"/>
              <a:t>C. Ghosh – CID 5008</a:t>
            </a:r>
          </a:p>
          <a:p>
            <a:pPr lvl="1"/>
            <a:r>
              <a:rPr lang="en-US" sz="1400" dirty="0" smtClean="0"/>
              <a:t>David Goodall – CID 11-20-1471, CID 5016</a:t>
            </a:r>
          </a:p>
          <a:p>
            <a:pPr lvl="1"/>
            <a:r>
              <a:rPr lang="en-US" sz="1400" dirty="0" smtClean="0"/>
              <a:t>Matthew Fischer 11-20-1470 </a:t>
            </a:r>
            <a:endParaRPr lang="en-US" sz="1400" dirty="0" smtClean="0"/>
          </a:p>
          <a:p>
            <a:pPr lvl="1"/>
            <a:r>
              <a:rPr lang="en-US" sz="1400" dirty="0" smtClean="0"/>
              <a:t>Motions</a:t>
            </a:r>
          </a:p>
          <a:p>
            <a:pPr lvl="1"/>
            <a:r>
              <a:rPr lang="en-US" altLang="en-US" sz="1400" dirty="0" smtClean="0"/>
              <a:t>Plans </a:t>
            </a:r>
            <a:r>
              <a:rPr lang="en-US" altLang="en-US" sz="1400" dirty="0"/>
              <a:t>for </a:t>
            </a:r>
            <a:r>
              <a:rPr lang="en-US" altLang="en-US" sz="1400" dirty="0" smtClean="0"/>
              <a:t>September – December 2020</a:t>
            </a:r>
            <a:endParaRPr lang="en-US" altLang="en-US" sz="1400" dirty="0"/>
          </a:p>
          <a:p>
            <a:pPr lvl="1">
              <a:lnSpc>
                <a:spcPct val="80000"/>
              </a:lnSpc>
            </a:pPr>
            <a:r>
              <a:rPr lang="en-US" altLang="en-US" sz="1400" dirty="0"/>
              <a:t>Adjourn</a:t>
            </a:r>
          </a:p>
          <a:p>
            <a:pPr lvl="1"/>
            <a:endParaRPr lang="en-US" sz="1800" dirty="0"/>
          </a:p>
          <a:p>
            <a:pPr lvl="1"/>
            <a:endParaRPr lang="en-US" sz="1800" dirty="0"/>
          </a:p>
          <a:p>
            <a:pPr lvl="1"/>
            <a:endParaRPr lang="en-GB" sz="1600" dirty="0"/>
          </a:p>
        </p:txBody>
      </p:sp>
      <p:sp>
        <p:nvSpPr>
          <p:cNvPr id="9" name="Rectangle 19"/>
          <p:cNvSpPr>
            <a:spLocks noChangeArrowheads="1"/>
          </p:cNvSpPr>
          <p:nvPr/>
        </p:nvSpPr>
        <p:spPr bwMode="auto">
          <a:xfrm>
            <a:off x="674365" y="4344582"/>
            <a:ext cx="5753607"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PM2</a:t>
            </a:r>
            <a:endParaRPr lang="en-US" altLang="en-US" dirty="0"/>
          </a:p>
          <a:p>
            <a:pPr lvl="1"/>
            <a:r>
              <a:rPr lang="en-US" sz="1400" dirty="0"/>
              <a:t>Mark RISON –</a:t>
            </a:r>
            <a:r>
              <a:rPr lang="en-GB" sz="1400" b="1" dirty="0"/>
              <a:t>5056 </a:t>
            </a:r>
            <a:r>
              <a:rPr lang="en-GB" sz="1400" b="1" dirty="0" smtClean="0"/>
              <a:t>(4602</a:t>
            </a:r>
            <a:r>
              <a:rPr lang="en-GB" sz="1400" dirty="0"/>
              <a:t>), </a:t>
            </a:r>
            <a:r>
              <a:rPr lang="en-GB" sz="1400" dirty="0" smtClean="0"/>
              <a:t>5058 &amp; 5061 (4699</a:t>
            </a:r>
            <a:r>
              <a:rPr lang="en-GB" sz="1400" dirty="0"/>
              <a:t>), </a:t>
            </a:r>
            <a:r>
              <a:rPr lang="en-GB" sz="1400" b="1" dirty="0"/>
              <a:t>5040 (4205</a:t>
            </a:r>
            <a:r>
              <a:rPr lang="en-GB" sz="1400" b="1" dirty="0" smtClean="0"/>
              <a:t>), </a:t>
            </a:r>
            <a:r>
              <a:rPr lang="en-GB" sz="1400" b="1" dirty="0" smtClean="0"/>
              <a:t>5048 </a:t>
            </a:r>
            <a:r>
              <a:rPr lang="en-GB" sz="1400" dirty="0" smtClean="0"/>
              <a:t>(4229, 4226), 5047 </a:t>
            </a:r>
            <a:r>
              <a:rPr lang="en-GB" sz="1400" b="1" dirty="0" smtClean="0"/>
              <a:t>&amp; 5046</a:t>
            </a:r>
            <a:r>
              <a:rPr lang="en-GB" sz="1400" dirty="0" smtClean="0"/>
              <a:t>, </a:t>
            </a:r>
            <a:r>
              <a:rPr lang="en-GB" sz="1400" b="1" dirty="0" smtClean="0"/>
              <a:t>5049, 5050</a:t>
            </a:r>
            <a:r>
              <a:rPr lang="en-GB" sz="1400" dirty="0" smtClean="0"/>
              <a:t>, </a:t>
            </a:r>
            <a:r>
              <a:rPr lang="en-GB" sz="1400" b="1" dirty="0" smtClean="0"/>
              <a:t>5051</a:t>
            </a:r>
            <a:r>
              <a:rPr lang="en-GB" sz="1400" dirty="0"/>
              <a:t>,</a:t>
            </a:r>
            <a:r>
              <a:rPr lang="en-US" sz="1400" dirty="0" smtClean="0"/>
              <a:t> </a:t>
            </a:r>
            <a:r>
              <a:rPr lang="en-US" sz="1400" b="1" dirty="0" smtClean="0"/>
              <a:t>5062</a:t>
            </a:r>
            <a:endParaRPr lang="en-US" sz="1400" b="1" dirty="0"/>
          </a:p>
          <a:p>
            <a:pPr lvl="1"/>
            <a:r>
              <a:rPr lang="en-US" sz="1400" dirty="0"/>
              <a:t>David GOODALL CID </a:t>
            </a:r>
            <a:r>
              <a:rPr lang="en-US" sz="1400" b="1" dirty="0" smtClean="0"/>
              <a:t>5017</a:t>
            </a:r>
            <a:r>
              <a:rPr lang="en-US" sz="1400" dirty="0" smtClean="0"/>
              <a:t> in 11-20-1433, also CIDs </a:t>
            </a:r>
            <a:r>
              <a:rPr lang="en-US" sz="1400" b="1" dirty="0" smtClean="0"/>
              <a:t>5018</a:t>
            </a:r>
            <a:r>
              <a:rPr lang="en-US" sz="1400" dirty="0" smtClean="0"/>
              <a:t>, 5016</a:t>
            </a:r>
            <a:endParaRPr lang="en-US" sz="1400" dirty="0"/>
          </a:p>
          <a:p>
            <a:pPr lvl="1"/>
            <a:r>
              <a:rPr lang="en-US" sz="1400" dirty="0" err="1"/>
              <a:t>Srini</a:t>
            </a:r>
            <a:r>
              <a:rPr lang="en-US" sz="1400" dirty="0"/>
              <a:t> KANDALA – CID 5025</a:t>
            </a:r>
          </a:p>
          <a:p>
            <a:pPr lvl="1"/>
            <a:r>
              <a:rPr lang="en-US" sz="1400" dirty="0" smtClean="0"/>
              <a:t>C</a:t>
            </a:r>
            <a:r>
              <a:rPr lang="en-US" sz="1400" dirty="0"/>
              <a:t>. Ghosh – CID </a:t>
            </a:r>
            <a:r>
              <a:rPr lang="en-US" sz="1400" dirty="0" smtClean="0"/>
              <a:t>5008</a:t>
            </a:r>
          </a:p>
          <a:p>
            <a:pPr lvl="1"/>
            <a:r>
              <a:rPr lang="en-US" sz="1400" dirty="0" smtClean="0"/>
              <a:t>Mark Hamilton ARC </a:t>
            </a:r>
            <a:r>
              <a:rPr lang="en-US" sz="1400" dirty="0"/>
              <a:t>Liaison – </a:t>
            </a:r>
            <a:r>
              <a:rPr lang="en-US" sz="1400" dirty="0" smtClean="0"/>
              <a:t>11-20-0177</a:t>
            </a:r>
          </a:p>
        </p:txBody>
      </p:sp>
    </p:spTree>
    <p:extLst>
      <p:ext uri="{BB962C8B-B14F-4D97-AF65-F5344CB8AC3E}">
        <p14:creationId xmlns:p14="http://schemas.microsoft.com/office/powerpoint/2010/main" val="21720979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489296" y="519844"/>
            <a:ext cx="11125200" cy="1066800"/>
          </a:xfrm>
        </p:spPr>
        <p:txBody>
          <a:bodyPr/>
          <a:lstStyle/>
          <a:p>
            <a:r>
              <a:rPr lang="en-US" altLang="en-US" dirty="0" smtClean="0"/>
              <a:t>Motion </a:t>
            </a:r>
            <a:r>
              <a:rPr lang="en-US" altLang="en-US" dirty="0" smtClean="0"/>
              <a:t>271</a:t>
            </a:r>
            <a:r>
              <a:rPr lang="en-US" altLang="en-US" dirty="0" smtClean="0"/>
              <a:t>  </a:t>
            </a:r>
            <a:r>
              <a:rPr lang="en-US" altLang="en-US" dirty="0" smtClean="0"/>
              <a:t>– </a:t>
            </a:r>
            <a:r>
              <a:rPr lang="en-US" altLang="en-US" dirty="0" smtClean="0"/>
              <a:t>CID 5025 - </a:t>
            </a:r>
            <a:r>
              <a:rPr lang="en-US" altLang="en-US" dirty="0" err="1" smtClean="0"/>
              <a:t>Srini</a:t>
            </a:r>
            <a:r>
              <a:rPr lang="en-US" altLang="en-US" dirty="0" smtClean="0"/>
              <a:t> – corrects error found in the r8</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Resolve CID 5025 as Revised with a resolution of “Incorporate the </a:t>
            </a:r>
            <a:r>
              <a:rPr lang="en-US" altLang="en-US" sz="2800" dirty="0" smtClean="0"/>
              <a:t>changes described in </a:t>
            </a:r>
            <a:r>
              <a:rPr lang="en-US" altLang="en-US" sz="2800" dirty="0">
                <a:hlinkClick r:id="rId3"/>
              </a:rPr>
              <a:t>https://</a:t>
            </a:r>
            <a:r>
              <a:rPr lang="en-US" altLang="en-US" sz="2800" dirty="0" smtClean="0">
                <a:hlinkClick r:id="rId3"/>
              </a:rPr>
              <a:t>mentor.ieee.org/802.11/dcn/20/11-20-1313-09-000m-bss-max-idle-period-negotiation-enhancements-for-non-s1g-phys.docx</a:t>
            </a:r>
            <a:r>
              <a:rPr lang="en-US" altLang="en-US" sz="2800" dirty="0" smtClean="0"/>
              <a:t>, excluding those in the </a:t>
            </a:r>
            <a:r>
              <a:rPr lang="en-US" altLang="en-US" sz="2800" dirty="0"/>
              <a:t>APPENDIX” </a:t>
            </a:r>
            <a:r>
              <a:rPr lang="en-US" altLang="en-US" sz="2800" dirty="0" smtClean="0"/>
              <a:t>which </a:t>
            </a:r>
            <a:r>
              <a:rPr lang="en-US" altLang="en-US" sz="2800" dirty="0"/>
              <a:t>address the comment in the direction proposed by the </a:t>
            </a:r>
            <a:r>
              <a:rPr lang="en-US" altLang="en-US" sz="2800" dirty="0" smtClean="0"/>
              <a:t>commenter</a:t>
            </a:r>
            <a:r>
              <a:rPr lang="en-US" altLang="en-US" sz="2800" dirty="0"/>
              <a:t>.</a:t>
            </a: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err="1" smtClean="0"/>
              <a:t>Srini</a:t>
            </a:r>
            <a:r>
              <a:rPr lang="en-US" altLang="en-US" sz="2800" dirty="0" smtClean="0"/>
              <a:t> Kandala</a:t>
            </a:r>
            <a:endParaRPr lang="en-US" altLang="en-US" sz="2800" dirty="0" smtClean="0"/>
          </a:p>
          <a:p>
            <a:pPr>
              <a:lnSpc>
                <a:spcPct val="80000"/>
              </a:lnSpc>
            </a:pPr>
            <a:r>
              <a:rPr lang="en-US" altLang="en-US" sz="2800" dirty="0" smtClean="0"/>
              <a:t>Seconded: </a:t>
            </a:r>
            <a:r>
              <a:rPr lang="en-US" altLang="en-US" sz="2800" dirty="0" smtClean="0"/>
              <a:t>Mark Hamilton</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959974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117600" y="539497"/>
            <a:ext cx="10388599" cy="1066800"/>
          </a:xfrm>
        </p:spPr>
        <p:txBody>
          <a:bodyPr/>
          <a:lstStyle/>
          <a:p>
            <a:r>
              <a:rPr lang="en-US" altLang="en-US" dirty="0" smtClean="0"/>
              <a:t>Motion 272  </a:t>
            </a:r>
            <a:r>
              <a:rPr lang="en-US" altLang="en-US" dirty="0" smtClean="0"/>
              <a:t>– Report for Conditional approval to </a:t>
            </a:r>
            <a:r>
              <a:rPr lang="en-US" altLang="en-US" dirty="0" err="1" smtClean="0"/>
              <a:t>RevCom</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19200" y="1536192"/>
            <a:ext cx="10591799" cy="4572001"/>
          </a:xfrm>
        </p:spPr>
        <p:txBody>
          <a:bodyPr/>
          <a:lstStyle/>
          <a:p>
            <a:pPr>
              <a:lnSpc>
                <a:spcPct val="80000"/>
              </a:lnSpc>
            </a:pPr>
            <a:r>
              <a:rPr lang="en-US" altLang="en-US" sz="2800" dirty="0"/>
              <a:t>Approve the </a:t>
            </a:r>
            <a:r>
              <a:rPr lang="en-US" altLang="en-US" sz="2800" dirty="0" smtClean="0"/>
              <a:t>report in </a:t>
            </a:r>
            <a:r>
              <a:rPr lang="en-US" altLang="en-US" sz="2800" dirty="0" smtClean="0"/>
              <a:t>11-20-1500r2 </a:t>
            </a:r>
            <a:r>
              <a:rPr lang="en-US" altLang="en-US" sz="2800" dirty="0" smtClean="0"/>
              <a:t>as the report </a:t>
            </a:r>
            <a:r>
              <a:rPr lang="en-US" altLang="en-US" sz="2800" dirty="0" smtClean="0"/>
              <a:t>to the IEEE 802 EC on the requirements for </a:t>
            </a:r>
            <a:r>
              <a:rPr lang="en-US" altLang="en-US" sz="2800" dirty="0" smtClean="0"/>
              <a:t>conditional approval to forward P802.11REVmd D5.0 to </a:t>
            </a:r>
            <a:r>
              <a:rPr lang="en-US" altLang="en-US" sz="2800" dirty="0" err="1" smtClean="0"/>
              <a:t>RevCom</a:t>
            </a:r>
            <a:r>
              <a:rPr lang="en-US" altLang="en-US" sz="2800" dirty="0" smtClean="0"/>
              <a:t>, granting the WG chair editorial license</a:t>
            </a:r>
            <a:r>
              <a:rPr lang="en-US" altLang="en-US" sz="2800" dirty="0" smtClean="0"/>
              <a:t> </a:t>
            </a:r>
          </a:p>
          <a:p>
            <a:pPr marL="0" indent="0">
              <a:lnSpc>
                <a:spcPct val="80000"/>
              </a:lnSpc>
              <a:buNone/>
            </a:pP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Jon Rosdahl</a:t>
            </a:r>
            <a:endParaRPr lang="en-US" altLang="en-US" sz="2800" dirty="0" smtClean="0"/>
          </a:p>
          <a:p>
            <a:pPr>
              <a:lnSpc>
                <a:spcPct val="80000"/>
              </a:lnSpc>
            </a:pPr>
            <a:r>
              <a:rPr lang="en-US" altLang="en-US" sz="2800" dirty="0" smtClean="0"/>
              <a:t>Seconded: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592111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r>
              <a:rPr lang="en-US" altLang="en-US" dirty="0" smtClean="0"/>
              <a:t>Motion 273: </a:t>
            </a:r>
            <a:r>
              <a:rPr lang="en-GB" dirty="0"/>
              <a:t>CRC Approval of </a:t>
            </a:r>
            <a:r>
              <a:rPr lang="en-GB" dirty="0" smtClean="0"/>
              <a:t>SA </a:t>
            </a:r>
            <a:r>
              <a:rPr lang="en-GB" dirty="0"/>
              <a:t>Ballot comment resolutions and recirculation ballot</a:t>
            </a:r>
          </a:p>
        </p:txBody>
      </p:sp>
      <p:sp>
        <p:nvSpPr>
          <p:cNvPr id="9223" name="Rectangle 3"/>
          <p:cNvSpPr>
            <a:spLocks noGrp="1" noChangeArrowheads="1"/>
          </p:cNvSpPr>
          <p:nvPr>
            <p:ph type="body" idx="4294967295"/>
          </p:nvPr>
        </p:nvSpPr>
        <p:spPr>
          <a:xfrm>
            <a:off x="1981200" y="1995745"/>
            <a:ext cx="9479280" cy="4572001"/>
          </a:xfrm>
        </p:spPr>
        <p:txBody>
          <a:bodyPr/>
          <a:lstStyle/>
          <a:p>
            <a:pPr lvl="0"/>
            <a:r>
              <a:rPr lang="en-US" dirty="0"/>
              <a:t>Having approved comment resolutions for all of the comments received from </a:t>
            </a:r>
            <a:r>
              <a:rPr lang="en-US" dirty="0" smtClean="0"/>
              <a:t>the initial SA recirculation ballot </a:t>
            </a:r>
            <a:r>
              <a:rPr lang="en-US" dirty="0"/>
              <a:t>on </a:t>
            </a:r>
            <a:r>
              <a:rPr lang="en-US" dirty="0" smtClean="0"/>
              <a:t>P802.11REVmd D4.0 </a:t>
            </a:r>
            <a:r>
              <a:rPr lang="en-US" dirty="0" smtClean="0"/>
              <a:t>as </a:t>
            </a:r>
            <a:r>
              <a:rPr lang="en-US" dirty="0"/>
              <a:t>contained in document </a:t>
            </a:r>
            <a:r>
              <a:rPr lang="en-US" dirty="0" smtClean="0"/>
              <a:t>11-19/2156r24 and 11-20/1366r6,</a:t>
            </a:r>
            <a:endParaRPr lang="en-GB" dirty="0"/>
          </a:p>
          <a:p>
            <a:pPr lvl="0"/>
            <a:r>
              <a:rPr lang="en-US" dirty="0" smtClean="0"/>
              <a:t>Instruct </a:t>
            </a:r>
            <a:r>
              <a:rPr lang="en-US" dirty="0"/>
              <a:t>the editor to prepare Draft 5</a:t>
            </a:r>
            <a:r>
              <a:rPr lang="en-US" dirty="0" smtClean="0"/>
              <a:t>.0 </a:t>
            </a:r>
            <a:r>
              <a:rPr lang="en-US" dirty="0"/>
              <a:t>incorporating these resolutions </a:t>
            </a:r>
            <a:r>
              <a:rPr lang="en-US" dirty="0" smtClean="0"/>
              <a:t>and</a:t>
            </a:r>
            <a:endParaRPr lang="en-GB" dirty="0"/>
          </a:p>
          <a:p>
            <a:pPr lvl="0"/>
            <a:r>
              <a:rPr lang="en-US" dirty="0"/>
              <a:t>Approve a </a:t>
            </a:r>
            <a:r>
              <a:rPr lang="en-US" dirty="0" smtClean="0"/>
              <a:t>10 </a:t>
            </a:r>
            <a:r>
              <a:rPr lang="en-US" dirty="0"/>
              <a:t>day </a:t>
            </a:r>
            <a:r>
              <a:rPr lang="en-US" dirty="0" smtClean="0"/>
              <a:t>SA </a:t>
            </a:r>
            <a:r>
              <a:rPr lang="en-US" dirty="0"/>
              <a:t>Recirculation Ballot asking the question “Should </a:t>
            </a:r>
            <a:r>
              <a:rPr lang="en-US" dirty="0" smtClean="0"/>
              <a:t>P802.11REVmd D5.0 be </a:t>
            </a:r>
            <a:r>
              <a:rPr lang="en-US" dirty="0"/>
              <a:t>forwarded to </a:t>
            </a:r>
            <a:r>
              <a:rPr lang="en-US" dirty="0" err="1"/>
              <a:t>RevCom</a:t>
            </a:r>
            <a:r>
              <a:rPr lang="en-US" dirty="0"/>
              <a:t>?”</a:t>
            </a:r>
            <a:endParaRPr lang="en-GB" dirty="0"/>
          </a:p>
          <a:p>
            <a:r>
              <a:rPr lang="en-US" dirty="0"/>
              <a:t> </a:t>
            </a:r>
            <a:endParaRPr lang="en-GB" dirty="0"/>
          </a:p>
          <a:p>
            <a:pPr lvl="0"/>
            <a:r>
              <a:rPr lang="en-GB" dirty="0" smtClean="0"/>
              <a:t>Moved</a:t>
            </a:r>
            <a:r>
              <a:rPr lang="en-GB" dirty="0" smtClean="0"/>
              <a:t>: Mark Hamilton</a:t>
            </a:r>
            <a:endParaRPr lang="en-GB" dirty="0"/>
          </a:p>
          <a:p>
            <a:pPr lvl="0"/>
            <a:r>
              <a:rPr lang="en-GB" dirty="0" smtClean="0"/>
              <a:t>Seconded: Stephen Palm</a:t>
            </a:r>
            <a:endParaRPr lang="en-GB" dirty="0" smtClean="0"/>
          </a:p>
          <a:p>
            <a:pPr lvl="0"/>
            <a:r>
              <a:rPr lang="en-US" dirty="0" smtClean="0"/>
              <a:t>Result</a:t>
            </a:r>
            <a:r>
              <a:rPr lang="en-US" dirty="0" smtClean="0"/>
              <a:t>: 26-0-1 Passes</a:t>
            </a:r>
            <a:endParaRPr lang="en-GB"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37458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33</a:t>
            </a:fld>
            <a:endParaRPr lang="en-US" smtClean="0"/>
          </a:p>
        </p:txBody>
      </p:sp>
      <p:sp>
        <p:nvSpPr>
          <p:cNvPr id="25605" name="Rectangle 2"/>
          <p:cNvSpPr>
            <a:spLocks noGrp="1" noChangeArrowheads="1"/>
          </p:cNvSpPr>
          <p:nvPr>
            <p:ph type="title"/>
          </p:nvPr>
        </p:nvSpPr>
        <p:spPr/>
        <p:txBody>
          <a:bodyPr/>
          <a:lstStyle/>
          <a:p>
            <a:r>
              <a:rPr lang="en-US" altLang="en-US" dirty="0" smtClean="0"/>
              <a:t>September 2020 – December 2020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SA ballot recirculation, </a:t>
            </a:r>
            <a:r>
              <a:rPr lang="en-US" altLang="en-US" sz="2000" dirty="0" err="1" smtClean="0"/>
              <a:t>RevCom</a:t>
            </a:r>
            <a:r>
              <a:rPr lang="en-US" altLang="en-US" sz="2000" dirty="0" smtClean="0"/>
              <a:t> submission</a:t>
            </a:r>
          </a:p>
          <a:p>
            <a:pPr lvl="1"/>
            <a:r>
              <a:rPr lang="en-US" altLang="en-US" sz="1600" dirty="0" smtClean="0"/>
              <a:t>2</a:t>
            </a:r>
            <a:r>
              <a:rPr lang="en-US" altLang="en-US" sz="1600" baseline="30000" dirty="0" smtClean="0"/>
              <a:t>nd</a:t>
            </a:r>
            <a:r>
              <a:rPr lang="en-US" altLang="en-US" sz="1600" dirty="0" smtClean="0"/>
              <a:t> Recirculation: Sept </a:t>
            </a:r>
            <a:r>
              <a:rPr lang="en-US" altLang="en-US" sz="1600" dirty="0" smtClean="0"/>
              <a:t>25 </a:t>
            </a:r>
            <a:r>
              <a:rPr lang="en-US" altLang="en-US" sz="1600" dirty="0" smtClean="0"/>
              <a:t>– Oct </a:t>
            </a:r>
            <a:r>
              <a:rPr lang="en-US" altLang="en-US" sz="1600" dirty="0"/>
              <a:t>5</a:t>
            </a:r>
            <a:r>
              <a:rPr lang="en-US" altLang="en-US" sz="1600" dirty="0" smtClean="0"/>
              <a:t> </a:t>
            </a:r>
            <a:r>
              <a:rPr lang="en-US" altLang="en-US" sz="1600" dirty="0" smtClean="0"/>
              <a:t>(</a:t>
            </a:r>
            <a:r>
              <a:rPr lang="en-US" altLang="en-US" sz="1600" dirty="0" smtClean="0"/>
              <a:t>10  </a:t>
            </a:r>
            <a:r>
              <a:rPr lang="en-US" altLang="en-US" sz="1600" dirty="0" smtClean="0"/>
              <a:t>days)</a:t>
            </a:r>
          </a:p>
          <a:p>
            <a:pPr lvl="1"/>
            <a:r>
              <a:rPr lang="en-US" altLang="en-US" sz="1600" dirty="0" smtClean="0"/>
              <a:t>Unchanged Recirculation: Oct </a:t>
            </a:r>
            <a:r>
              <a:rPr lang="en-US" altLang="en-US" sz="1600" dirty="0" smtClean="0"/>
              <a:t>7-17 (</a:t>
            </a:r>
            <a:r>
              <a:rPr lang="en-US" altLang="en-US" sz="1600" dirty="0" err="1" smtClean="0"/>
              <a:t>est</a:t>
            </a:r>
            <a:r>
              <a:rPr lang="en-US" altLang="en-US" sz="1600" dirty="0" smtClean="0"/>
              <a:t>) if needed</a:t>
            </a:r>
            <a:endParaRPr lang="en-US" altLang="en-US" sz="1600" dirty="0"/>
          </a:p>
          <a:p>
            <a:r>
              <a:rPr lang="en-US" altLang="en-US" sz="2000" dirty="0"/>
              <a:t>Conference </a:t>
            </a:r>
            <a:r>
              <a:rPr lang="en-US" altLang="en-US" sz="2000" dirty="0" smtClean="0"/>
              <a:t>calls TBD 10am Eastern 2 hours– </a:t>
            </a:r>
          </a:p>
          <a:p>
            <a:r>
              <a:rPr lang="en-US" altLang="en-US" sz="2000" dirty="0" smtClean="0"/>
              <a:t>Next ad-hoc:  </a:t>
            </a:r>
          </a:p>
          <a:p>
            <a:pPr lvl="1"/>
            <a:r>
              <a:rPr lang="en-US" altLang="en-US" sz="1600" dirty="0" smtClean="0"/>
              <a:t>None planned</a:t>
            </a:r>
          </a:p>
          <a:p>
            <a:r>
              <a:rPr lang="en-US" altLang="en-US" sz="2000" dirty="0" smtClean="0"/>
              <a:t>Schedule </a:t>
            </a:r>
            <a:r>
              <a:rPr lang="en-US" altLang="en-US" sz="2000" dirty="0"/>
              <a:t>review</a:t>
            </a:r>
          </a:p>
          <a:p>
            <a:r>
              <a:rPr lang="en-US" altLang="en-US" sz="2000" dirty="0"/>
              <a:t>Availability of 11md </a:t>
            </a:r>
            <a:r>
              <a:rPr lang="en-US" altLang="en-US" sz="2000" dirty="0" smtClean="0"/>
              <a:t>D4.0 </a:t>
            </a:r>
            <a:r>
              <a:rPr lang="en-US" altLang="en-US" sz="2000" dirty="0"/>
              <a:t>in the IEEE store</a:t>
            </a:r>
          </a:p>
          <a:p>
            <a:pPr lvl="1"/>
            <a:r>
              <a:rPr lang="en-US" altLang="en-US" sz="1800" dirty="0" smtClean="0"/>
              <a:t>Draft </a:t>
            </a:r>
            <a:r>
              <a:rPr lang="en-US" altLang="en-US" sz="1800" dirty="0"/>
              <a:t>4</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D3.0 forwarded</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245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SA </a:t>
            </a:r>
            <a:r>
              <a:rPr lang="en-US" altLang="en-US" sz="2000" dirty="0"/>
              <a:t>ballot comments: </a:t>
            </a:r>
            <a:r>
              <a:rPr lang="en-US" altLang="en-US" sz="2000" dirty="0">
                <a:hlinkClick r:id="rId7"/>
              </a:rPr>
              <a:t>https://</a:t>
            </a:r>
            <a:r>
              <a:rPr lang="en-US" altLang="en-US" sz="2000" dirty="0" smtClean="0">
                <a:hlinkClick r:id="rId7"/>
              </a:rPr>
              <a:t>mentor.ieee.org/802.11/dcn/19/11-19-2156</a:t>
            </a:r>
            <a:r>
              <a:rPr lang="en-US" altLang="en-US" sz="2000" dirty="0" smtClean="0"/>
              <a:t> </a:t>
            </a:r>
          </a:p>
          <a:p>
            <a:r>
              <a:rPr lang="en-US" altLang="en-US" sz="2000" dirty="0" smtClean="0"/>
              <a:t>Approved PAR: </a:t>
            </a:r>
            <a:r>
              <a:rPr lang="en-US" altLang="en-US" sz="2000" dirty="0">
                <a:hlinkClick r:id="rId8"/>
              </a:rPr>
              <a:t>https://</a:t>
            </a:r>
            <a:r>
              <a:rPr lang="en-US" altLang="en-US" sz="2000" dirty="0" smtClean="0">
                <a:hlinkClick r:id="rId8"/>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Announcement &amp; reminders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September 2020</a:t>
            </a:r>
            <a:endParaRPr lang="en-GB" dirty="0"/>
          </a:p>
        </p:txBody>
      </p:sp>
      <p:sp>
        <p:nvSpPr>
          <p:cNvPr id="7" name="Content Placeholder 6"/>
          <p:cNvSpPr>
            <a:spLocks noGrp="1"/>
          </p:cNvSpPr>
          <p:nvPr>
            <p:ph idx="1"/>
          </p:nvPr>
        </p:nvSpPr>
        <p:spPr/>
        <p:txBody>
          <a:bodyPr/>
          <a:lstStyle/>
          <a:p>
            <a:r>
              <a:rPr lang="en-US" dirty="0" smtClean="0"/>
              <a:t>Review </a:t>
            </a:r>
            <a:r>
              <a:rPr lang="en-US" dirty="0"/>
              <a:t>material in </a:t>
            </a:r>
            <a:r>
              <a:rPr lang="en-US" dirty="0">
                <a:hlinkClick r:id="rId3"/>
              </a:rPr>
              <a:t>https://</a:t>
            </a:r>
            <a:r>
              <a:rPr lang="en-US" dirty="0" smtClean="0">
                <a:hlinkClick r:id="rId3"/>
              </a:rPr>
              <a:t>mentor.ieee.org/802.11/dcn/20/11-20-0323-00-0000-2nd-vice-chair-report-july-2020.pptx</a:t>
            </a:r>
            <a:r>
              <a:rPr lang="en-US" dirty="0" smtClean="0"/>
              <a:t> , see embedded file</a:t>
            </a:r>
          </a:p>
          <a:p>
            <a:r>
              <a:rPr lang="en-US" dirty="0" smtClean="0"/>
              <a:t>Call for potentially essential patents</a:t>
            </a:r>
            <a:endParaRPr lang="en-GB" dirty="0"/>
          </a:p>
        </p:txBody>
      </p:sp>
      <p:graphicFrame>
        <p:nvGraphicFramePr>
          <p:cNvPr id="8" name="Object 7">
            <a:hlinkClick r:id="" action="ppaction://ole?verb=0"/>
          </p:cNvPr>
          <p:cNvGraphicFramePr>
            <a:graphicFrameLocks noChangeAspect="1"/>
          </p:cNvGraphicFramePr>
          <p:nvPr>
            <p:extLst>
              <p:ext uri="{D42A27DB-BD31-4B8C-83A1-F6EECF244321}">
                <p14:modId xmlns:p14="http://schemas.microsoft.com/office/powerpoint/2010/main" val="434449866"/>
              </p:ext>
            </p:extLst>
          </p:nvPr>
        </p:nvGraphicFramePr>
        <p:xfrm>
          <a:off x="9144000" y="2819400"/>
          <a:ext cx="914400" cy="771525"/>
        </p:xfrm>
        <a:graphic>
          <a:graphicData uri="http://schemas.openxmlformats.org/presentationml/2006/ole">
            <mc:AlternateContent xmlns:mc="http://schemas.openxmlformats.org/markup-compatibility/2006">
              <mc:Choice xmlns:v="urn:schemas-microsoft-com:vml" Requires="v">
                <p:oleObj spid="_x0000_s6269" name="Presentation" showAsIcon="1" r:id="rId4" imgW="914400" imgH="771480" progId="PowerPoint.Show.12">
                  <p:embed/>
                </p:oleObj>
              </mc:Choice>
              <mc:Fallback>
                <p:oleObj name="Presentation" showAsIcon="1" r:id="rId4" imgW="914400" imgH="771480" progId="PowerPoint.Show.12">
                  <p:embed/>
                  <p:pic>
                    <p:nvPicPr>
                      <p:cNvPr id="0" name=""/>
                      <p:cNvPicPr/>
                      <p:nvPr/>
                    </p:nvPicPr>
                    <p:blipFill>
                      <a:blip r:embed="rId5"/>
                      <a:stretch>
                        <a:fillRect/>
                      </a:stretch>
                    </p:blipFill>
                    <p:spPr>
                      <a:xfrm>
                        <a:off x="9144000" y="2819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33777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–to follow </a:t>
            </a:r>
            <a:r>
              <a:rPr lang="en-US" altLang="en-US" sz="2000" dirty="0" err="1"/>
              <a:t>REVmd</a:t>
            </a:r>
            <a:r>
              <a:rPr lang="en-US" altLang="en-US" sz="2000" dirty="0"/>
              <a:t> SASB approval</a:t>
            </a:r>
          </a:p>
          <a:p>
            <a:pPr>
              <a:lnSpc>
                <a:spcPct val="80000"/>
              </a:lnSpc>
            </a:pPr>
            <a:r>
              <a:rPr lang="en-US" altLang="en-US" sz="2000" dirty="0" smtClean="0"/>
              <a:t>P802.11az </a:t>
            </a:r>
            <a:r>
              <a:rPr lang="en-US" altLang="en-US" sz="2000" dirty="0"/>
              <a:t>–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2002015285"/>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strike="sngStrike" dirty="0" smtClean="0"/>
                        <a:t>March</a:t>
                      </a:r>
                      <a:r>
                        <a:rPr lang="en-US" sz="1400" b="1" strike="sngStrike" baseline="0" dirty="0" smtClean="0"/>
                        <a:t> 2020 </a:t>
                      </a:r>
                      <a:r>
                        <a:rPr lang="en-US" sz="1400" b="1" baseline="0" dirty="0" smtClean="0"/>
                        <a:t>August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strike="sngStrike" dirty="0" smtClean="0"/>
                        <a:t>June</a:t>
                      </a:r>
                      <a:r>
                        <a:rPr lang="en-US" sz="1400" b="1" strike="sngStrike" baseline="0" dirty="0" smtClean="0"/>
                        <a:t> </a:t>
                      </a:r>
                      <a:r>
                        <a:rPr lang="en-US" sz="1400" b="1" strike="sngStrike" dirty="0" smtClean="0"/>
                        <a:t>2020 </a:t>
                      </a:r>
                      <a:r>
                        <a:rPr lang="en-US" sz="1400" b="1" dirty="0" smtClean="0"/>
                        <a:t>September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strike="sngStrike" dirty="0" smtClean="0"/>
                        <a:t>July</a:t>
                      </a:r>
                      <a:r>
                        <a:rPr lang="en-US" sz="1400" b="1" strike="sngStrike" baseline="0" dirty="0" smtClean="0"/>
                        <a:t> 2020 </a:t>
                      </a:r>
                      <a:r>
                        <a:rPr lang="en-US" sz="1400" b="1" baseline="0" dirty="0" smtClean="0"/>
                        <a:t>October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strike="sngStrike" dirty="0" smtClean="0"/>
                        <a:t>Sept 2020 </a:t>
                      </a:r>
                      <a:r>
                        <a:rPr lang="en-US" sz="1400" b="1" dirty="0" smtClean="0"/>
                        <a:t>December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6</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540"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smtClean="0"/>
              <a:t>August </a:t>
            </a:r>
            <a:r>
              <a:rPr lang="en-US" altLang="en-US" dirty="0"/>
              <a:t>2020– Recirculation </a:t>
            </a:r>
            <a:r>
              <a:rPr lang="en-US" altLang="en-US" dirty="0" smtClean="0"/>
              <a:t>SA Ballot </a:t>
            </a:r>
            <a:r>
              <a:rPr lang="en-US" altLang="en-US" dirty="0"/>
              <a:t>D4.0</a:t>
            </a:r>
          </a:p>
          <a:p>
            <a:pPr>
              <a:lnSpc>
                <a:spcPct val="80000"/>
              </a:lnSpc>
            </a:pPr>
            <a:r>
              <a:rPr lang="en-US" altLang="en-US" dirty="0" smtClean="0"/>
              <a:t>October </a:t>
            </a:r>
            <a:r>
              <a:rPr lang="en-US" altLang="en-US" dirty="0"/>
              <a:t>2020 – WG/EC approval </a:t>
            </a:r>
          </a:p>
          <a:p>
            <a:pPr>
              <a:lnSpc>
                <a:spcPct val="80000"/>
              </a:lnSpc>
            </a:pPr>
            <a:r>
              <a:rPr lang="en-US" altLang="en-US" dirty="0" smtClean="0"/>
              <a:t>December </a:t>
            </a:r>
            <a:r>
              <a:rPr lang="en-US" altLang="en-US" dirty="0"/>
              <a:t>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September 2020</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6" y="1524000"/>
            <a:ext cx="9582763" cy="4572001"/>
          </a:xfrm>
        </p:spPr>
        <p:txBody>
          <a:bodyPr/>
          <a:lstStyle/>
          <a:p>
            <a:pPr>
              <a:lnSpc>
                <a:spcPct val="90000"/>
              </a:lnSpc>
            </a:pPr>
            <a:r>
              <a:rPr lang="en-US" altLang="zh-CN" dirty="0" smtClean="0"/>
              <a:t>Overall Status: Initial Standards Association Ballot Completed; Initial recirculation ballot closed 2020-09-04</a:t>
            </a:r>
          </a:p>
          <a:p>
            <a:pPr lvl="1">
              <a:lnSpc>
                <a:spcPct val="90000"/>
              </a:lnSpc>
            </a:pPr>
            <a:r>
              <a:rPr lang="en-US" altLang="zh-CN" dirty="0" smtClean="0"/>
              <a:t>Initial SA ballot </a:t>
            </a:r>
            <a:r>
              <a:rPr lang="en-US" altLang="zh-CN" dirty="0"/>
              <a:t>r</a:t>
            </a:r>
            <a:r>
              <a:rPr lang="en-US" altLang="zh-CN" dirty="0" smtClean="0"/>
              <a:t>esult (D3.0): 82% approval (119 Approve, 25 Disapprove, 4 Abstain), 820 comments received</a:t>
            </a:r>
          </a:p>
          <a:p>
            <a:pPr lvl="1">
              <a:lnSpc>
                <a:spcPct val="90000"/>
              </a:lnSpc>
            </a:pPr>
            <a:r>
              <a:rPr lang="en-US" altLang="zh-CN" dirty="0" smtClean="0"/>
              <a:t>Initial SA recirculation </a:t>
            </a:r>
            <a:r>
              <a:rPr lang="en-US" altLang="zh-CN" dirty="0" err="1" smtClean="0"/>
              <a:t>ballor</a:t>
            </a:r>
            <a:r>
              <a:rPr lang="en-US" altLang="zh-CN" dirty="0" smtClean="0"/>
              <a:t> result (D4.0): 91% approval, 82 comments received</a:t>
            </a:r>
            <a:endParaRPr lang="en-US" altLang="zh-CN" dirty="0"/>
          </a:p>
          <a:p>
            <a:pPr>
              <a:lnSpc>
                <a:spcPct val="90000"/>
              </a:lnSpc>
            </a:pPr>
            <a:r>
              <a:rPr lang="en-US" altLang="zh-CN" dirty="0"/>
              <a:t>Since </a:t>
            </a:r>
            <a:r>
              <a:rPr lang="en-US" altLang="zh-CN" dirty="0" smtClean="0"/>
              <a:t>July 2020 meeting</a:t>
            </a:r>
            <a:endParaRPr lang="en-US" altLang="zh-CN" dirty="0"/>
          </a:p>
          <a:p>
            <a:pPr lvl="1">
              <a:lnSpc>
                <a:spcPct val="90000"/>
              </a:lnSpc>
            </a:pPr>
            <a:r>
              <a:rPr lang="en-US" altLang="zh-CN" dirty="0" smtClean="0"/>
              <a:t>Fifteen+ teleconferences held</a:t>
            </a:r>
          </a:p>
          <a:p>
            <a:pPr>
              <a:lnSpc>
                <a:spcPct val="90000"/>
              </a:lnSpc>
            </a:pPr>
            <a:r>
              <a:rPr lang="en-US" altLang="zh-CN" dirty="0" smtClean="0"/>
              <a:t>September 2020 meeting </a:t>
            </a:r>
            <a:r>
              <a:rPr lang="en-US" altLang="zh-CN" dirty="0"/>
              <a:t>goals </a:t>
            </a:r>
            <a:r>
              <a:rPr lang="en-US" altLang="zh-CN" dirty="0" smtClean="0"/>
              <a:t>(4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initial recirculation SA ballot comment resolution; Motion for conditional approval to </a:t>
            </a:r>
            <a:r>
              <a:rPr lang="en-US" dirty="0" err="1" smtClean="0">
                <a:cs typeface="Arial" panose="020B0604020202020204" pitchFamily="34" charset="0"/>
                <a:sym typeface="Wingdings" panose="05000000000000000000" pitchFamily="2" charset="2"/>
              </a:rPr>
              <a:t>RevCom</a:t>
            </a:r>
            <a:endParaRPr lang="en-US" dirty="0" smtClean="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September – November 2020: teleconferences</a:t>
            </a:r>
          </a:p>
          <a:p>
            <a:pPr lvl="1">
              <a:lnSpc>
                <a:spcPct val="90000"/>
              </a:lnSpc>
            </a:pPr>
            <a:r>
              <a:rPr lang="en-US" altLang="zh-CN" dirty="0" smtClean="0">
                <a:cs typeface="Arial" panose="020B0604020202020204" pitchFamily="34" charset="0"/>
                <a:sym typeface="Wingdings" panose="05000000000000000000" pitchFamily="2" charset="2"/>
              </a:rPr>
              <a:t>Agenda</a:t>
            </a:r>
            <a:r>
              <a:rPr lang="en-US" altLang="zh-CN" dirty="0">
                <a:cs typeface="Arial" panose="020B0604020202020204" pitchFamily="34" charset="0"/>
                <a:sym typeface="Wingdings" panose="05000000000000000000" pitchFamily="2" charset="2"/>
              </a:rPr>
              <a:t>: </a:t>
            </a:r>
            <a:r>
              <a:rPr lang="en-US" altLang="zh-CN" dirty="0" smtClean="0">
                <a:cs typeface="Arial" panose="020B0604020202020204" pitchFamily="34" charset="0"/>
                <a:sym typeface="Wingdings" panose="05000000000000000000" pitchFamily="2" charset="2"/>
              </a:rPr>
              <a:t>11-20-1366</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sz="2200" dirty="0" smtClean="0"/>
              <a:t>Teleconference minutes:</a:t>
            </a:r>
          </a:p>
          <a:p>
            <a:pPr lvl="2">
              <a:lnSpc>
                <a:spcPct val="80000"/>
              </a:lnSpc>
            </a:pPr>
            <a:r>
              <a:rPr lang="en-US" altLang="en-US" dirty="0" smtClean="0"/>
              <a:t>August 3-7: </a:t>
            </a:r>
            <a:r>
              <a:rPr lang="en-US" altLang="en-US" dirty="0" smtClean="0">
                <a:hlinkClick r:id="rId3"/>
              </a:rPr>
              <a:t>https://mentor.ieee.org/802.11/dcn/20/11-20-1183-04-000m-telecon-minutes-for-revmd-crc-aug-3-7-2020.docx</a:t>
            </a:r>
            <a:r>
              <a:rPr lang="en-US" altLang="en-US" dirty="0" smtClean="0"/>
              <a:t> </a:t>
            </a:r>
            <a:endParaRPr lang="en-US" altLang="en-US" dirty="0"/>
          </a:p>
          <a:p>
            <a:pPr lvl="2">
              <a:lnSpc>
                <a:spcPct val="80000"/>
              </a:lnSpc>
            </a:pPr>
            <a:r>
              <a:rPr lang="en-US" altLang="en-US" dirty="0" smtClean="0"/>
              <a:t>August 19: </a:t>
            </a:r>
            <a:r>
              <a:rPr lang="en-US" altLang="en-US" dirty="0" smtClean="0">
                <a:hlinkClick r:id="rId4"/>
              </a:rPr>
              <a:t>https</a:t>
            </a:r>
            <a:r>
              <a:rPr lang="en-US" altLang="en-US" dirty="0">
                <a:hlinkClick r:id="rId4"/>
              </a:rPr>
              <a:t>://mentor.ieee.org/802.11/dcn/20/11-20-1251-00-000m-telecon-minutes-for-revmd-crc-aug-19-2020.docx</a:t>
            </a:r>
            <a:r>
              <a:rPr lang="en-US" altLang="en-US" dirty="0"/>
              <a:t> </a:t>
            </a:r>
          </a:p>
          <a:p>
            <a:pPr lvl="2">
              <a:lnSpc>
                <a:spcPct val="80000"/>
              </a:lnSpc>
            </a:pPr>
            <a:r>
              <a:rPr lang="en-US" altLang="en-US" dirty="0" smtClean="0"/>
              <a:t>August 21-26</a:t>
            </a:r>
            <a:r>
              <a:rPr lang="en-US" altLang="en-US" dirty="0"/>
              <a:t>: </a:t>
            </a:r>
            <a:r>
              <a:rPr lang="en-US" altLang="en-US" dirty="0">
                <a:hlinkClick r:id="rId5"/>
              </a:rPr>
              <a:t>https://</a:t>
            </a:r>
            <a:r>
              <a:rPr lang="en-US" altLang="en-US" dirty="0" smtClean="0">
                <a:hlinkClick r:id="rId5"/>
              </a:rPr>
              <a:t>mentor.ieee.org/802.11/dcn/20/11-20-1325-01-000m-telecon-minutes-for-revmd-crc-aug-21-and-aug-26-2020.docx</a:t>
            </a:r>
            <a:r>
              <a:rPr lang="en-US" altLang="en-US" dirty="0" smtClean="0"/>
              <a:t> </a:t>
            </a:r>
          </a:p>
          <a:p>
            <a:pPr lvl="2">
              <a:lnSpc>
                <a:spcPct val="80000"/>
              </a:lnSpc>
            </a:pPr>
            <a:r>
              <a:rPr lang="en-US" altLang="en-US" dirty="0" smtClean="0"/>
              <a:t>September 2-4</a:t>
            </a:r>
            <a:r>
              <a:rPr lang="en-US" altLang="en-US" dirty="0"/>
              <a:t>: </a:t>
            </a:r>
            <a:r>
              <a:rPr lang="en-US" altLang="en-US" dirty="0">
                <a:hlinkClick r:id="rId6"/>
              </a:rPr>
              <a:t>https://</a:t>
            </a:r>
            <a:r>
              <a:rPr lang="en-US" altLang="en-US" dirty="0" smtClean="0">
                <a:hlinkClick r:id="rId6"/>
              </a:rPr>
              <a:t>mentor.ieee.org/802.11/dcn/20/11-20-1390-01-000m-telecon-minutes-for-revmd-crc-sept-2-and-sept-4-2020.docx</a:t>
            </a:r>
            <a:r>
              <a:rPr lang="en-US" altLang="en-US" dirty="0" smtClean="0"/>
              <a:t> </a:t>
            </a:r>
          </a:p>
          <a:p>
            <a:pPr lvl="2">
              <a:lnSpc>
                <a:spcPct val="80000"/>
              </a:lnSpc>
            </a:pPr>
            <a:r>
              <a:rPr lang="en-US" altLang="en-US" dirty="0" smtClean="0"/>
              <a:t>September 8-9-11</a:t>
            </a:r>
            <a:r>
              <a:rPr lang="en-US" altLang="en-US" dirty="0"/>
              <a:t>: </a:t>
            </a:r>
            <a:r>
              <a:rPr lang="en-US" altLang="en-US" dirty="0">
                <a:hlinkClick r:id="rId7"/>
              </a:rPr>
              <a:t>https://</a:t>
            </a:r>
            <a:r>
              <a:rPr lang="en-US" altLang="en-US" dirty="0" smtClean="0">
                <a:hlinkClick r:id="rId7"/>
              </a:rPr>
              <a:t>mentor.ieee.org/802.11/dcn/20/11-20-1432-03-000m-telecon-minutes-for-revmd-crc-sept-8-9-and-10-2020.docx</a:t>
            </a:r>
            <a:r>
              <a:rPr lang="en-US" altLang="en-US" dirty="0" smtClean="0"/>
              <a:t> </a:t>
            </a:r>
          </a:p>
          <a:p>
            <a:pPr lvl="2">
              <a:lnSpc>
                <a:spcPct val="80000"/>
              </a:lnSpc>
            </a:pPr>
            <a:endParaRPr lang="en-US" altLang="en-US" dirty="0"/>
          </a:p>
          <a:p>
            <a:pPr marL="342900" lvl="1" indent="-342900">
              <a:lnSpc>
                <a:spcPct val="80000"/>
              </a:lnSpc>
              <a:buChar char="•"/>
            </a:pPr>
            <a:r>
              <a:rPr lang="en-US" altLang="en-US" sz="2400" b="1" dirty="0">
                <a:ea typeface="+mn-ea"/>
                <a:cs typeface="+mn-cs"/>
              </a:rPr>
              <a:t>Moved: </a:t>
            </a:r>
            <a:r>
              <a:rPr lang="en-US" altLang="en-US" sz="2400" b="1" dirty="0" smtClean="0">
                <a:ea typeface="+mn-ea"/>
                <a:cs typeface="+mn-cs"/>
              </a:rPr>
              <a:t>Jon Rosdahl</a:t>
            </a:r>
            <a:endParaRPr lang="en-US" altLang="en-US" sz="2400" b="1" dirty="0">
              <a:ea typeface="+mn-ea"/>
              <a:cs typeface="+mn-cs"/>
            </a:endParaRPr>
          </a:p>
          <a:p>
            <a:pPr>
              <a:lnSpc>
                <a:spcPct val="80000"/>
              </a:lnSpc>
            </a:pPr>
            <a:r>
              <a:rPr lang="en-US" altLang="en-US" dirty="0" smtClean="0"/>
              <a:t>Seconded:  </a:t>
            </a:r>
            <a:r>
              <a:rPr lang="en-US" altLang="en-US" dirty="0" smtClean="0"/>
              <a:t>Emily Qi</a:t>
            </a:r>
            <a:endParaRPr lang="en-US" altLang="en-US" dirty="0" smtClean="0"/>
          </a:p>
          <a:p>
            <a:pPr>
              <a:lnSpc>
                <a:spcPct val="80000"/>
              </a:lnSpc>
            </a:pPr>
            <a:r>
              <a:rPr lang="en-US" altLang="en-US" dirty="0" smtClean="0"/>
              <a:t>Result: </a:t>
            </a:r>
            <a:r>
              <a:rPr lang="en-US" altLang="en-US" dirty="0" smtClean="0"/>
              <a:t>Unanimous</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558197</TotalTime>
  <Words>2966</Words>
  <Application>Microsoft Office PowerPoint</Application>
  <PresentationFormat>Widescreen</PresentationFormat>
  <Paragraphs>695</Paragraphs>
  <Slides>34</Slides>
  <Notes>32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34</vt:i4>
      </vt:variant>
    </vt:vector>
  </HeadingPairs>
  <TitlesOfParts>
    <vt:vector size="42" baseType="lpstr">
      <vt:lpstr>MS PGothic</vt:lpstr>
      <vt:lpstr>Arial</vt:lpstr>
      <vt:lpstr>Times New Roman</vt:lpstr>
      <vt:lpstr>Wingdings</vt:lpstr>
      <vt:lpstr>802-11-Submission</vt:lpstr>
      <vt:lpstr>Microsoft Word 97 - 2003 Document</vt:lpstr>
      <vt:lpstr>Microsoft PowerPoint Presentation</vt:lpstr>
      <vt:lpstr>Acrobat Document</vt:lpstr>
      <vt:lpstr>IEEE 802.11 TGmd September 2020 Agenda</vt:lpstr>
      <vt:lpstr>Abstract</vt:lpstr>
      <vt:lpstr>TGmd Agenda  </vt:lpstr>
      <vt:lpstr>Policy Announcement &amp; reminders</vt:lpstr>
      <vt:lpstr>Standard and Amendment Ratification</vt:lpstr>
      <vt:lpstr>TGmd Schedule Details</vt:lpstr>
      <vt:lpstr>TGmd schedule </vt:lpstr>
      <vt:lpstr>TGmd – Snapshot slide</vt:lpstr>
      <vt:lpstr>Approve prior TGmd minutes</vt:lpstr>
      <vt:lpstr>Re-affirm TGmd officers</vt:lpstr>
      <vt:lpstr>Motion 253 – EDITOR(5+6+1) and EDITOR2 (12) CIDs</vt:lpstr>
      <vt:lpstr>Motion 254   – GEN (7+4 )CIDs</vt:lpstr>
      <vt:lpstr>Motion 255   – MAC (6) CIDs</vt:lpstr>
      <vt:lpstr>PowerPoint Presentation</vt:lpstr>
      <vt:lpstr>Motion 256    – GEN CIDs (5)</vt:lpstr>
      <vt:lpstr>Motion 257    – GEN CID 5016 – PV1 Nonce</vt:lpstr>
      <vt:lpstr>Motion 258   – PHY CIDs (9+6)</vt:lpstr>
      <vt:lpstr>Motion 259   – PHY CIDs (3)</vt:lpstr>
      <vt:lpstr>Motion 260  – CID 5001 </vt:lpstr>
      <vt:lpstr>Motion 261  – CID 5001 </vt:lpstr>
      <vt:lpstr>Motion 262  – CID 5001 </vt:lpstr>
      <vt:lpstr>Motion 263  – CID 5025 - Srini </vt:lpstr>
      <vt:lpstr>Motion 264    – MAC CIDs (11)</vt:lpstr>
      <vt:lpstr>Motion  265  – MAC CID 5008 - Chitto</vt:lpstr>
      <vt:lpstr>Motion  266  – MAC CID 5008 - Chitto</vt:lpstr>
      <vt:lpstr>Motion 267  – MAC CIDs 5058 &amp; 5061 </vt:lpstr>
      <vt:lpstr>Motion 268  – MAC CID 5068 </vt:lpstr>
      <vt:lpstr>Motion 269  – Fix BA/TA/BW error</vt:lpstr>
      <vt:lpstr>Motion 270  – ARC changes</vt:lpstr>
      <vt:lpstr>Motion 271  – CID 5025 - Srini – corrects error found in the r8</vt:lpstr>
      <vt:lpstr>Motion 272  – Report for Conditional approval to RevCom</vt:lpstr>
      <vt:lpstr>Motion 273: CRC Approval of SA Ballot comment resolutions and recirculation ballot</vt:lpstr>
      <vt:lpstr>September 2020 – December 2020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2020</cp:keywords>
  <cp:lastModifiedBy>Stanley, Dorothy</cp:lastModifiedBy>
  <cp:revision>4112</cp:revision>
  <cp:lastPrinted>1998-02-10T13:28:06Z</cp:lastPrinted>
  <dcterms:created xsi:type="dcterms:W3CDTF">2005-01-04T21:26:55Z</dcterms:created>
  <dcterms:modified xsi:type="dcterms:W3CDTF">2020-09-17T22:06:48Z</dcterms:modified>
</cp:coreProperties>
</file>