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753" r:id="rId4"/>
    <p:sldId id="748" r:id="rId5"/>
    <p:sldId id="629" r:id="rId6"/>
    <p:sldId id="710" r:id="rId7"/>
    <p:sldId id="711" r:id="rId8"/>
    <p:sldId id="647" r:id="rId9"/>
    <p:sldId id="677" r:id="rId10"/>
    <p:sldId id="758" r:id="rId11"/>
    <p:sldId id="751" r:id="rId12"/>
    <p:sldId id="754" r:id="rId13"/>
    <p:sldId id="757" r:id="rId14"/>
    <p:sldId id="756" r:id="rId15"/>
    <p:sldId id="755" r:id="rId16"/>
    <p:sldId id="759" r:id="rId17"/>
    <p:sldId id="752" r:id="rId18"/>
    <p:sldId id="590" r:id="rId19"/>
    <p:sldId id="516" r:id="rId20"/>
  </p:sldIdLst>
  <p:sldSz cx="12192000" cy="68580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00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041" autoAdjust="0"/>
  </p:normalViewPr>
  <p:slideViewPr>
    <p:cSldViewPr>
      <p:cViewPr varScale="1">
        <p:scale>
          <a:sx n="66" d="100"/>
          <a:sy n="66" d="100"/>
        </p:scale>
        <p:origin x="444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2900" y="703263"/>
            <a:ext cx="617378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437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847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616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118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838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19531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932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860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75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1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802.11-20/1366r4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90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0568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512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4964"/>
            <a:ext cx="25251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47138" y="6475413"/>
            <a:ext cx="19447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6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802.11-20/1366r4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7929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12-02-000m-revmd-sa2-comments-for-editor-ad-hoc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60-15-000m-revmd-editor2-standards-association-ballot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38-02-000m-sa-ballot-recirc-1-revmd-gen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27-64-000m-revmd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5-01-000m-sb1-revmd-phy-sec-comments.xlsx%20except%20for%20CID%20404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vendor_id/7028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develop/project/802.11.html" TargetMode="External"/><Relationship Id="rId3" Type="http://schemas.openxmlformats.org/officeDocument/2006/relationships/hyperlink" Target="https://mentor.ieee.org/802.11/dcn/17/11-17-0004-03-0000-revision-par-proposal-tgmd.doc" TargetMode="External"/><Relationship Id="rId7" Type="http://schemas.openxmlformats.org/officeDocument/2006/relationships/hyperlink" Target="https://mentor.ieee.org/802.11/dcn/19/11-19-2156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11" TargetMode="External"/><Relationship Id="rId5" Type="http://schemas.openxmlformats.org/officeDocument/2006/relationships/hyperlink" Target="https://mentor.ieee.org/802.11/dcn/17/11-17-0914-13-000m-revmd-wg-cc-comments.xls" TargetMode="External"/><Relationship Id="rId4" Type="http://schemas.openxmlformats.org/officeDocument/2006/relationships/hyperlink" Target="https://mentor.ieee.org/802.11/dcn/17/11-17-0914-06-000m-revmd-wg-cc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23-00-0000-2nd-vice-chair-report-july-2020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PowerPoint_Presentation1.ppt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83-04-000m-telecon-minutes-for-revmd-crc-aug-3-7-2020.docx" TargetMode="External"/><Relationship Id="rId7" Type="http://schemas.openxmlformats.org/officeDocument/2006/relationships/hyperlink" Target="https://mentor.ieee.org/802.11/dcn/20/11-20-1432-03-000m-telecon-minutes-for-revmd-crc-sept-8-9-and-10-2020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20/11-20-1390-01-000m-telecon-minutes-for-revmd-crc-sept-2-and-sept-4-2020.docx" TargetMode="External"/><Relationship Id="rId5" Type="http://schemas.openxmlformats.org/officeDocument/2006/relationships/hyperlink" Target="https://mentor.ieee.org/802.11/dcn/20/11-20-1325-01-000m-telecon-minutes-for-revmd-crc-aug-21-and-aug-26-2020.docx" TargetMode="External"/><Relationship Id="rId4" Type="http://schemas.openxmlformats.org/officeDocument/2006/relationships/hyperlink" Target="https://mentor.ieee.org/802.11/dcn/20/11-20-1251-00-000m-telecon-minutes-for-revmd-crc-aug-19-2020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September 2020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2020-09-15</a:t>
            </a:r>
            <a:endParaRPr lang="en-US" alt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3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Re-affirm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officers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Reaffirm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Mark Hamilton and Michael </a:t>
            </a:r>
            <a:r>
              <a:rPr lang="en-US" altLang="en-US" sz="2400" dirty="0" err="1" smtClean="0"/>
              <a:t>Montemurro</a:t>
            </a:r>
            <a:r>
              <a:rPr lang="en-US" altLang="en-US" sz="2400" dirty="0" smtClean="0"/>
              <a:t> as </a:t>
            </a:r>
            <a:r>
              <a:rPr lang="en-US" altLang="en-US" sz="2400" dirty="0" err="1" smtClean="0"/>
              <a:t>TGmd</a:t>
            </a:r>
            <a:r>
              <a:rPr lang="en-US" altLang="en-US" sz="2400" dirty="0" smtClean="0"/>
              <a:t> Vice Chairs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</a:t>
            </a:r>
            <a:r>
              <a:rPr lang="en-US" altLang="en-US" sz="2400" dirty="0" smtClean="0"/>
              <a:t>nd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Jon Rosdahl as </a:t>
            </a:r>
            <a:r>
              <a:rPr lang="en-US" altLang="en-US" sz="2400" dirty="0" err="1" smtClean="0"/>
              <a:t>TGmd</a:t>
            </a:r>
            <a:r>
              <a:rPr lang="en-US" altLang="en-US" sz="2400" dirty="0" smtClean="0"/>
              <a:t> secretary.</a:t>
            </a:r>
          </a:p>
          <a:p>
            <a:pPr>
              <a:lnSpc>
                <a:spcPct val="80000"/>
              </a:lnSpc>
            </a:pPr>
            <a:endParaRPr lang="en-US" altLang="en-US" sz="2200" dirty="0"/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54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– EDITOR(5+6+1) and EDITOR2 (12)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93922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“Motion-EDITOR-A”, “Motion-EDITOR-B”</a:t>
            </a:r>
            <a:r>
              <a:rPr lang="en-US" altLang="en-US" b="0" dirty="0" smtClean="0"/>
              <a:t> and </a:t>
            </a:r>
            <a:r>
              <a:rPr lang="en-US" altLang="en-US" dirty="0"/>
              <a:t>“</a:t>
            </a:r>
            <a:r>
              <a:rPr lang="en-US" altLang="en-US" dirty="0" smtClean="0"/>
              <a:t>Motion-EDITOR-C” </a:t>
            </a:r>
            <a:r>
              <a:rPr lang="en-US" altLang="en-US" dirty="0"/>
              <a:t>tabs </a:t>
            </a:r>
            <a:r>
              <a:rPr lang="en-US" altLang="en-US" b="0" dirty="0" smtClean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mentor.ieee.org/802.11/dcn/20/11-20-1412-02-000m-revmd-sa2-comments-for-editor-ad-hoc.xlsx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Motion-EDITOR2-V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mentor.ieee.org/802.11/dcn/19/11-19-2160-15-000m-revmd-editor2-standards-association-ballot-comments.xlsx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GEN (7+4 )CIDs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 GEN -Sept A” and “Motion GEN –Sept B” tabs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mentor.ieee.org/802.11/dcn/20/11-20-1438-02-000m-sa-ballot-recirc-1-revmd-gen-comments.xls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09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MAC (6)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 MAC-AU”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mentor.ieee.org/802.11/dcn/17/11-17-0927-65-000m-revmd-mac-comments.xls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470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PHY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mentor.ieee.org/802.11/dcn/20/11-20-0145-17-000m-sb1-revmd-phy-sec-comments.xlsx 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9601200" y="600670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Update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23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xxx  – CIDs xxx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Motion-xxx in &lt;document&gt;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985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– Report for Conditional approval to </a:t>
            </a:r>
            <a:r>
              <a:rPr lang="en-US" altLang="en-US" dirty="0" err="1" smtClean="0"/>
              <a:t>RevCom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</a:t>
            </a:r>
            <a:r>
              <a:rPr lang="en-US" altLang="en-US" sz="2800" dirty="0" smtClean="0"/>
              <a:t>report in 11-20-xxxx as the report requesting conditional approval to forward P802.11REVmd D5.0 to </a:t>
            </a:r>
            <a:r>
              <a:rPr lang="en-US" altLang="en-US" sz="2800" dirty="0" err="1" smtClean="0"/>
              <a:t>RevCom</a:t>
            </a:r>
            <a:endParaRPr lang="en-US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592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646177"/>
            <a:ext cx="9126009" cy="1066800"/>
          </a:xfrm>
        </p:spPr>
        <p:txBody>
          <a:bodyPr/>
          <a:lstStyle/>
          <a:p>
            <a:pPr lvl="1"/>
            <a:r>
              <a:rPr lang="en-US" altLang="en-US" dirty="0" smtClean="0"/>
              <a:t>Motion: </a:t>
            </a:r>
            <a:r>
              <a:rPr lang="en-GB" dirty="0"/>
              <a:t>CRC Approval of </a:t>
            </a:r>
            <a:r>
              <a:rPr lang="en-GB" dirty="0" smtClean="0"/>
              <a:t>SA </a:t>
            </a:r>
            <a:r>
              <a:rPr lang="en-GB" dirty="0"/>
              <a:t>Ballot comment resolutions and recirculation ballot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95745"/>
            <a:ext cx="9479280" cy="4572001"/>
          </a:xfrm>
        </p:spPr>
        <p:txBody>
          <a:bodyPr/>
          <a:lstStyle/>
          <a:p>
            <a:pPr lvl="0"/>
            <a:r>
              <a:rPr lang="en-US" dirty="0"/>
              <a:t>Having approved comment resolutions for all of the comments received from </a:t>
            </a:r>
            <a:r>
              <a:rPr lang="en-US" dirty="0" smtClean="0"/>
              <a:t>the initial SA recirculation ballot </a:t>
            </a:r>
            <a:r>
              <a:rPr lang="en-US" dirty="0"/>
              <a:t>on </a:t>
            </a:r>
            <a:r>
              <a:rPr lang="en-US" dirty="0" smtClean="0"/>
              <a:t>P802.11REVmd as </a:t>
            </a:r>
            <a:r>
              <a:rPr lang="en-US" dirty="0"/>
              <a:t>contained in document &lt;resolution doc ref&gt;,</a:t>
            </a:r>
            <a:endParaRPr lang="en-GB" dirty="0"/>
          </a:p>
          <a:p>
            <a:pPr lvl="0"/>
            <a:r>
              <a:rPr lang="en-US" dirty="0" smtClean="0"/>
              <a:t>Instruct </a:t>
            </a:r>
            <a:r>
              <a:rPr lang="en-US" dirty="0"/>
              <a:t>the editor to prepare Draft 5</a:t>
            </a:r>
            <a:r>
              <a:rPr lang="en-US" dirty="0" smtClean="0"/>
              <a:t>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GB" dirty="0"/>
          </a:p>
          <a:p>
            <a:pPr lvl="0"/>
            <a:r>
              <a:rPr lang="en-US" dirty="0"/>
              <a:t>Approve a 15 day </a:t>
            </a:r>
            <a:r>
              <a:rPr lang="en-US" dirty="0" smtClean="0"/>
              <a:t>SA </a:t>
            </a:r>
            <a:r>
              <a:rPr lang="en-US" dirty="0"/>
              <a:t>Recirculation Ballot asking the question “Should </a:t>
            </a:r>
            <a:r>
              <a:rPr lang="en-US" dirty="0" smtClean="0"/>
              <a:t>P802.11REVmd D5.0 be </a:t>
            </a:r>
            <a:r>
              <a:rPr lang="en-US" dirty="0"/>
              <a:t>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GB" dirty="0" smtClean="0"/>
              <a:t>Moved:</a:t>
            </a:r>
            <a:endParaRPr lang="en-GB" dirty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3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2020 – December 2020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91000"/>
          </a:xfrm>
        </p:spPr>
        <p:txBody>
          <a:bodyPr/>
          <a:lstStyle/>
          <a:p>
            <a:r>
              <a:rPr lang="en-US" altLang="en-US" sz="2000" dirty="0"/>
              <a:t>Objectives: </a:t>
            </a:r>
            <a:r>
              <a:rPr lang="en-US" altLang="en-US" sz="2000" dirty="0" smtClean="0"/>
              <a:t>SA ballot recirculation,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 submission</a:t>
            </a:r>
          </a:p>
          <a:p>
            <a:pPr lvl="1"/>
            <a:r>
              <a:rPr lang="en-US" altLang="en-US" sz="1600" dirty="0" smtClean="0"/>
              <a:t>2</a:t>
            </a:r>
            <a:r>
              <a:rPr lang="en-US" altLang="en-US" sz="1600" baseline="30000" dirty="0" smtClean="0"/>
              <a:t>nd</a:t>
            </a:r>
            <a:r>
              <a:rPr lang="en-US" altLang="en-US" sz="1600" dirty="0" smtClean="0"/>
              <a:t> Recirculation: Sept </a:t>
            </a:r>
            <a:r>
              <a:rPr lang="en-US" altLang="en-US" sz="1600" dirty="0" smtClean="0"/>
              <a:t>25 </a:t>
            </a:r>
            <a:r>
              <a:rPr lang="en-US" altLang="en-US" sz="1600" dirty="0" smtClean="0"/>
              <a:t>– Oct </a:t>
            </a:r>
            <a:r>
              <a:rPr lang="en-US" altLang="en-US" sz="1600" dirty="0"/>
              <a:t>5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(</a:t>
            </a:r>
            <a:r>
              <a:rPr lang="en-US" altLang="en-US" sz="1600" dirty="0" smtClean="0"/>
              <a:t>10  </a:t>
            </a:r>
            <a:r>
              <a:rPr lang="en-US" altLang="en-US" sz="1600" dirty="0" smtClean="0"/>
              <a:t>days)</a:t>
            </a:r>
          </a:p>
          <a:p>
            <a:pPr lvl="1"/>
            <a:r>
              <a:rPr lang="en-US" altLang="en-US" sz="1600" dirty="0" smtClean="0"/>
              <a:t>Unchanged Recirculation: Oct </a:t>
            </a:r>
            <a:r>
              <a:rPr lang="en-US" altLang="en-US" sz="1600" dirty="0" smtClean="0"/>
              <a:t>8-18 if needed</a:t>
            </a:r>
            <a:endParaRPr lang="en-US" altLang="en-US" sz="1600" dirty="0"/>
          </a:p>
          <a:p>
            <a:r>
              <a:rPr lang="en-US" altLang="en-US" sz="2000" dirty="0"/>
              <a:t>Conference </a:t>
            </a:r>
            <a:r>
              <a:rPr lang="en-US" altLang="en-US" sz="2000" dirty="0" smtClean="0"/>
              <a:t>calls TBD 10am Eastern 2 hours– </a:t>
            </a:r>
          </a:p>
          <a:p>
            <a:r>
              <a:rPr lang="en-US" altLang="en-US" sz="2000" dirty="0" smtClean="0"/>
              <a:t>Next ad-hoc:  </a:t>
            </a:r>
          </a:p>
          <a:p>
            <a:pPr lvl="1"/>
            <a:r>
              <a:rPr lang="en-US" altLang="en-US" sz="1600" dirty="0" smtClean="0"/>
              <a:t>None planned</a:t>
            </a:r>
          </a:p>
          <a:p>
            <a:r>
              <a:rPr lang="en-US" altLang="en-US" sz="2000" dirty="0" smtClean="0"/>
              <a:t>Schedule </a:t>
            </a:r>
            <a:r>
              <a:rPr lang="en-US" altLang="en-US" sz="2000" dirty="0"/>
              <a:t>review</a:t>
            </a:r>
          </a:p>
          <a:p>
            <a:r>
              <a:rPr lang="en-US" altLang="en-US" sz="2000" dirty="0"/>
              <a:t>Availability of 11md </a:t>
            </a:r>
            <a:r>
              <a:rPr lang="en-US" altLang="en-US" sz="2000" dirty="0" smtClean="0"/>
              <a:t>D4.0 </a:t>
            </a:r>
            <a:r>
              <a:rPr lang="en-US" altLang="en-US" sz="2000" dirty="0"/>
              <a:t>in the IEEE store</a:t>
            </a:r>
          </a:p>
          <a:p>
            <a:pPr lvl="1"/>
            <a:r>
              <a:rPr lang="en-US" altLang="en-US" sz="1800" dirty="0" smtClean="0"/>
              <a:t>Draft </a:t>
            </a:r>
            <a:r>
              <a:rPr lang="en-US" altLang="en-US" sz="1800" dirty="0"/>
              <a:t>4</a:t>
            </a:r>
            <a:r>
              <a:rPr lang="en-US" altLang="en-US" sz="1800" dirty="0" smtClean="0"/>
              <a:t>.0 is available for purchase</a:t>
            </a:r>
            <a:r>
              <a:rPr lang="en-US" altLang="en-US" sz="1800" dirty="0"/>
              <a:t>, 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www.techstreet.com/ieee/products/vendor_id/7028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</a:t>
            </a:r>
            <a:r>
              <a:rPr lang="en-US" altLang="en-US" sz="2000" dirty="0"/>
              <a:t>to ISO JTC1/SC6 WG1</a:t>
            </a:r>
          </a:p>
          <a:p>
            <a:pPr lvl="1"/>
            <a:r>
              <a:rPr lang="en-US" altLang="en-US" sz="1800" dirty="0" smtClean="0"/>
              <a:t>D3.0 forwarded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229600" cy="41148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 smtClean="0"/>
              <a:t>Comment collection: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mentor.ieee.org/802.11/dcn/17/11-17-0914-06-000m-revmd-wg-cc-comments.xls </a:t>
            </a:r>
            <a:endParaRPr lang="en-US" altLang="en-US" sz="2000" dirty="0" smtClean="0"/>
          </a:p>
          <a:p>
            <a:r>
              <a:rPr lang="en-US" altLang="en-US" sz="2000" dirty="0" smtClean="0"/>
              <a:t>LB232, 236, 245 </a:t>
            </a:r>
            <a:r>
              <a:rPr lang="en-US" altLang="en-US" sz="2000" dirty="0"/>
              <a:t>comments </a:t>
            </a:r>
            <a:r>
              <a:rPr lang="en-US" altLang="en-US" sz="2000" dirty="0" smtClean="0">
                <a:hlinkClick r:id="rId6"/>
              </a:rPr>
              <a:t>https://mentor.ieee.org/802.11/dcn/18/11-18-0611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SA </a:t>
            </a:r>
            <a:r>
              <a:rPr lang="en-US" altLang="en-US" sz="2000" dirty="0"/>
              <a:t>ballot comments: </a:t>
            </a:r>
            <a:r>
              <a:rPr lang="en-US" altLang="en-US" sz="2000" dirty="0">
                <a:hlinkClick r:id="rId7"/>
              </a:rPr>
              <a:t>https://</a:t>
            </a:r>
            <a:r>
              <a:rPr lang="en-US" altLang="en-US" sz="2000" dirty="0" smtClean="0">
                <a:hlinkClick r:id="rId7"/>
              </a:rPr>
              <a:t>mentor.ieee.org/802.11/dcn/19/11-19-2156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Approved PAR: </a:t>
            </a:r>
            <a:r>
              <a:rPr lang="en-US" altLang="en-US" sz="2000" dirty="0">
                <a:hlinkClick r:id="rId8"/>
              </a:rPr>
              <a:t>https://</a:t>
            </a:r>
            <a:r>
              <a:rPr lang="en-US" altLang="en-US" sz="2000" dirty="0" smtClean="0">
                <a:hlinkClick r:id="rId8"/>
              </a:rPr>
              <a:t>standards.ieee.org/develop/project/802.11.html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/>
              <a:t>PAR approval: 23-Mar-2017</a:t>
            </a:r>
          </a:p>
          <a:p>
            <a:pPr lvl="1"/>
            <a:r>
              <a:rPr lang="en-US" altLang="en-US" sz="1600" dirty="0" smtClean="0"/>
              <a:t>Par Expiration date: 31-Dec-2021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agenda for the September 2020 Interim electronic session</a:t>
            </a:r>
            <a:r>
              <a:rPr lang="en-US" altLang="en-US" dirty="0"/>
              <a:t>.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/>
              <a:t>is operating as the </a:t>
            </a:r>
            <a:r>
              <a:rPr lang="en-US" altLang="en-US" dirty="0" smtClean="0"/>
              <a:t>Comment Resolution Committee </a:t>
            </a:r>
            <a:r>
              <a:rPr lang="en-US" altLang="en-US" dirty="0"/>
              <a:t>for </a:t>
            </a:r>
            <a:r>
              <a:rPr lang="en-US" altLang="en-US" dirty="0" smtClean="0"/>
              <a:t>P802.11REVmd.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8382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</a:t>
            </a:r>
            <a:r>
              <a:rPr lang="en-US" altLang="en-US" dirty="0" smtClean="0"/>
              <a:t>Agenda  </a:t>
            </a:r>
            <a:endParaRPr lang="en-US" altLang="en-US" dirty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609600" y="1752600"/>
            <a:ext cx="575360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Monday </a:t>
            </a:r>
            <a:r>
              <a:rPr lang="en-US" altLang="en-US" dirty="0"/>
              <a:t>A</a:t>
            </a:r>
            <a:r>
              <a:rPr lang="en-US" altLang="en-US" dirty="0" smtClean="0"/>
              <a:t>M2</a:t>
            </a:r>
            <a:endParaRPr lang="en-US" altLang="en-US" dirty="0"/>
          </a:p>
          <a:p>
            <a:pPr lvl="1"/>
            <a:r>
              <a:rPr lang="en-US" altLang="en-US" sz="1400" dirty="0"/>
              <a:t>Chair’s Welcome, Policy &amp; patent </a:t>
            </a:r>
            <a:r>
              <a:rPr lang="en-US" altLang="en-US" sz="1400" dirty="0" smtClean="0"/>
              <a:t>reminder, Approve agenda</a:t>
            </a:r>
            <a:endParaRPr lang="en-US" altLang="en-US" sz="1400" dirty="0"/>
          </a:p>
          <a:p>
            <a:pPr lvl="1"/>
            <a:r>
              <a:rPr lang="en-US" altLang="en-US" sz="1400" dirty="0"/>
              <a:t>Status, Review of </a:t>
            </a:r>
            <a:r>
              <a:rPr lang="en-US" altLang="en-US" sz="1400" dirty="0" smtClean="0"/>
              <a:t>Objectives, </a:t>
            </a:r>
            <a:r>
              <a:rPr lang="en-US" sz="1400" dirty="0" smtClean="0"/>
              <a:t>Editor Report 11-17-0920</a:t>
            </a:r>
            <a:endParaRPr lang="en-GB" sz="1400" dirty="0"/>
          </a:p>
          <a:p>
            <a:pPr lvl="1"/>
            <a:r>
              <a:rPr lang="en-US" sz="1400" dirty="0"/>
              <a:t>Emily Qi – CIDs </a:t>
            </a:r>
            <a:r>
              <a:rPr lang="en-US" sz="1400" b="1" dirty="0"/>
              <a:t>5002</a:t>
            </a:r>
          </a:p>
          <a:p>
            <a:pPr lvl="1"/>
            <a:r>
              <a:rPr lang="en-US" sz="1400" dirty="0" smtClean="0"/>
              <a:t>Jon ROSDAHL: CIDs </a:t>
            </a:r>
            <a:r>
              <a:rPr lang="en-US" sz="1400" b="1" dirty="0" smtClean="0"/>
              <a:t>5081, 5079, 5022, 5007</a:t>
            </a:r>
          </a:p>
          <a:p>
            <a:pPr lvl="1"/>
            <a:r>
              <a:rPr lang="en-US" sz="1400" dirty="0" smtClean="0"/>
              <a:t>Michael </a:t>
            </a:r>
            <a:r>
              <a:rPr lang="en-US" sz="1400" dirty="0" err="1" smtClean="0"/>
              <a:t>Montemurro</a:t>
            </a:r>
            <a:r>
              <a:rPr lang="en-US" sz="1400" dirty="0" smtClean="0"/>
              <a:t> – CID </a:t>
            </a:r>
            <a:r>
              <a:rPr lang="en-US" sz="1400" b="1" dirty="0" smtClean="0"/>
              <a:t>5076</a:t>
            </a:r>
          </a:p>
          <a:p>
            <a:pPr lvl="1"/>
            <a:r>
              <a:rPr lang="en-US" sz="1400" dirty="0" smtClean="0"/>
              <a:t>Mark </a:t>
            </a:r>
            <a:r>
              <a:rPr lang="en-US" sz="1400" dirty="0"/>
              <a:t>Hamilton ARC Liaison – 11-20-0177</a:t>
            </a:r>
          </a:p>
          <a:p>
            <a:pPr lvl="1"/>
            <a:r>
              <a:rPr lang="en-US" sz="1400" dirty="0" err="1" smtClean="0"/>
              <a:t>Srini</a:t>
            </a:r>
            <a:r>
              <a:rPr lang="en-US" sz="1400" dirty="0" smtClean="0"/>
              <a:t> KANDALA – CID 5025</a:t>
            </a:r>
          </a:p>
          <a:p>
            <a:pPr lvl="1"/>
            <a:r>
              <a:rPr lang="en-US" sz="1400" dirty="0" err="1" smtClean="0"/>
              <a:t>Youhan</a:t>
            </a:r>
            <a:r>
              <a:rPr lang="en-US" sz="1400" dirty="0" smtClean="0"/>
              <a:t> Kim – CIDs 5009, 5010, 5011</a:t>
            </a:r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425514" y="1676399"/>
            <a:ext cx="5156886" cy="233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Wednesday PM2</a:t>
            </a:r>
            <a:endParaRPr lang="en-US" altLang="en-US" sz="2400" b="1" dirty="0"/>
          </a:p>
          <a:p>
            <a:pPr lvl="1"/>
            <a:r>
              <a:rPr lang="en-US" sz="1400" dirty="0" smtClean="0"/>
              <a:t>Motions</a:t>
            </a:r>
          </a:p>
          <a:p>
            <a:pPr lvl="1"/>
            <a:r>
              <a:rPr lang="en-US" sz="1400" dirty="0"/>
              <a:t>M. </a:t>
            </a:r>
            <a:r>
              <a:rPr lang="en-US" sz="1400" dirty="0" err="1"/>
              <a:t>Montemurro</a:t>
            </a:r>
            <a:r>
              <a:rPr lang="en-US" sz="1400" dirty="0"/>
              <a:t>, A. Myles CID 5001</a:t>
            </a:r>
          </a:p>
          <a:p>
            <a:pPr lvl="1"/>
            <a:r>
              <a:rPr lang="en-US" sz="1400" dirty="0" err="1" smtClean="0"/>
              <a:t>Youhan</a:t>
            </a:r>
            <a:r>
              <a:rPr lang="en-US" sz="1400" dirty="0" smtClean="0"/>
              <a:t> Kim – CIDs 5009, 5010, 5011</a:t>
            </a:r>
          </a:p>
          <a:p>
            <a:pPr lvl="1"/>
            <a:r>
              <a:rPr lang="en-US" sz="1400" dirty="0" err="1" smtClean="0"/>
              <a:t>Jouni</a:t>
            </a:r>
            <a:r>
              <a:rPr lang="en-US" sz="1400" dirty="0" smtClean="0"/>
              <a:t> </a:t>
            </a:r>
            <a:r>
              <a:rPr lang="en-US" sz="1400" dirty="0" err="1" smtClean="0"/>
              <a:t>Malinen</a:t>
            </a:r>
            <a:r>
              <a:rPr lang="en-US" sz="1400" dirty="0" smtClean="0"/>
              <a:t> – CIDs 5071, 5073, 5074, </a:t>
            </a:r>
            <a:r>
              <a:rPr lang="en-US" sz="1400" dirty="0" smtClean="0"/>
              <a:t>5075</a:t>
            </a:r>
            <a:endParaRPr lang="en-US" sz="1400" dirty="0" smtClean="0"/>
          </a:p>
          <a:p>
            <a:pPr lvl="1"/>
            <a:r>
              <a:rPr lang="en-US" sz="1400" dirty="0" smtClean="0"/>
              <a:t>Mark Rison Assigned CIDs </a:t>
            </a:r>
            <a:r>
              <a:rPr lang="en-GB" sz="1400" dirty="0"/>
              <a:t>5058 &amp; 5061 (4699), </a:t>
            </a:r>
            <a:r>
              <a:rPr lang="en-GB" sz="1400" dirty="0" smtClean="0"/>
              <a:t>5047, </a:t>
            </a:r>
            <a:r>
              <a:rPr lang="en-US" sz="1400" dirty="0" smtClean="0"/>
              <a:t>5038</a:t>
            </a:r>
            <a:r>
              <a:rPr lang="en-US" sz="1400" dirty="0" smtClean="0"/>
              <a:t>, 5042, 5043, 5063, 5066, 5068, </a:t>
            </a:r>
            <a:r>
              <a:rPr lang="en-US" sz="1400" dirty="0" smtClean="0"/>
              <a:t>5078</a:t>
            </a:r>
          </a:p>
          <a:p>
            <a:pPr lvl="1"/>
            <a:r>
              <a:rPr lang="en-US" sz="1400" dirty="0" err="1" smtClean="0"/>
              <a:t>Srini</a:t>
            </a:r>
            <a:r>
              <a:rPr lang="en-US" sz="1400" dirty="0" smtClean="0"/>
              <a:t> </a:t>
            </a:r>
            <a:r>
              <a:rPr lang="en-US" sz="1400" dirty="0"/>
              <a:t>KANDALA – CID 5025</a:t>
            </a:r>
          </a:p>
          <a:p>
            <a:pPr lvl="1"/>
            <a:endParaRPr lang="en-US" sz="1400" dirty="0" smtClean="0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6849762" y="4038600"/>
            <a:ext cx="4724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Thursday PM2</a:t>
            </a:r>
            <a:endParaRPr lang="en-US" altLang="en-US" sz="2400" b="1" dirty="0"/>
          </a:p>
          <a:p>
            <a:pPr lvl="1"/>
            <a:r>
              <a:rPr lang="en-US" sz="1400" dirty="0" smtClean="0"/>
              <a:t>David Goodall – CID 11-20-1471, CID 5016</a:t>
            </a:r>
            <a:endParaRPr lang="en-US" sz="1400" dirty="0" smtClean="0"/>
          </a:p>
          <a:p>
            <a:pPr lvl="1"/>
            <a:r>
              <a:rPr lang="en-US" sz="1400" dirty="0"/>
              <a:t>Mark Hamilton ARC Liaison – 11-20-0177</a:t>
            </a:r>
          </a:p>
          <a:p>
            <a:pPr lvl="1"/>
            <a:r>
              <a:rPr lang="en-US" sz="1400" dirty="0" smtClean="0"/>
              <a:t>Motions</a:t>
            </a:r>
            <a:endParaRPr lang="en-US" sz="1400" dirty="0" smtClean="0"/>
          </a:p>
          <a:p>
            <a:pPr lvl="1"/>
            <a:r>
              <a:rPr lang="en-US" altLang="en-US" sz="1400" dirty="0" smtClean="0"/>
              <a:t>Plans </a:t>
            </a:r>
            <a:r>
              <a:rPr lang="en-US" altLang="en-US" sz="1400" dirty="0"/>
              <a:t>for </a:t>
            </a:r>
            <a:r>
              <a:rPr lang="en-US" altLang="en-US" sz="1400" dirty="0" smtClean="0"/>
              <a:t>September – December 2020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Adjourn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GB" sz="1600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74365" y="4344582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Tuesday PM2</a:t>
            </a:r>
            <a:endParaRPr lang="en-US" altLang="en-US" dirty="0"/>
          </a:p>
          <a:p>
            <a:pPr lvl="1"/>
            <a:r>
              <a:rPr lang="en-US" sz="1400" dirty="0"/>
              <a:t>Mark RISON –</a:t>
            </a:r>
            <a:r>
              <a:rPr lang="en-GB" sz="1400" b="1" dirty="0"/>
              <a:t>5056 </a:t>
            </a:r>
            <a:r>
              <a:rPr lang="en-GB" sz="1400" b="1" dirty="0" smtClean="0"/>
              <a:t>(4602</a:t>
            </a:r>
            <a:r>
              <a:rPr lang="en-GB" sz="1400" dirty="0"/>
              <a:t>), </a:t>
            </a:r>
            <a:r>
              <a:rPr lang="en-GB" sz="1400" dirty="0" smtClean="0"/>
              <a:t>5058 &amp; 5061 (4699</a:t>
            </a:r>
            <a:r>
              <a:rPr lang="en-GB" sz="1400" dirty="0"/>
              <a:t>), </a:t>
            </a:r>
            <a:r>
              <a:rPr lang="en-GB" sz="1400" b="1" dirty="0"/>
              <a:t>5040 (4205</a:t>
            </a:r>
            <a:r>
              <a:rPr lang="en-GB" sz="1400" b="1" dirty="0" smtClean="0"/>
              <a:t>), </a:t>
            </a:r>
            <a:r>
              <a:rPr lang="en-GB" sz="1400" b="1" dirty="0" smtClean="0"/>
              <a:t>5048 </a:t>
            </a:r>
            <a:r>
              <a:rPr lang="en-GB" sz="1400" dirty="0" smtClean="0"/>
              <a:t>(4229, 4226), 5047 </a:t>
            </a:r>
            <a:r>
              <a:rPr lang="en-GB" sz="1400" b="1" dirty="0" smtClean="0"/>
              <a:t>&amp; 5046</a:t>
            </a:r>
            <a:r>
              <a:rPr lang="en-GB" sz="1400" dirty="0" smtClean="0"/>
              <a:t>, </a:t>
            </a:r>
            <a:r>
              <a:rPr lang="en-GB" sz="1400" b="1" dirty="0" smtClean="0"/>
              <a:t>5049, 5050</a:t>
            </a:r>
            <a:r>
              <a:rPr lang="en-GB" sz="1400" dirty="0" smtClean="0"/>
              <a:t>, </a:t>
            </a:r>
            <a:r>
              <a:rPr lang="en-GB" sz="1400" b="1" dirty="0" smtClean="0"/>
              <a:t>5051</a:t>
            </a:r>
            <a:r>
              <a:rPr lang="en-GB" sz="1400" dirty="0"/>
              <a:t>,</a:t>
            </a:r>
            <a:r>
              <a:rPr lang="en-US" sz="1400" dirty="0" smtClean="0"/>
              <a:t> </a:t>
            </a:r>
            <a:r>
              <a:rPr lang="en-US" sz="1400" b="1" dirty="0" smtClean="0"/>
              <a:t>5062</a:t>
            </a:r>
            <a:endParaRPr lang="en-US" sz="1400" b="1" dirty="0"/>
          </a:p>
          <a:p>
            <a:pPr lvl="1"/>
            <a:r>
              <a:rPr lang="en-US" sz="1400" dirty="0"/>
              <a:t>David GOODALL CID </a:t>
            </a:r>
            <a:r>
              <a:rPr lang="en-US" sz="1400" b="1" dirty="0" smtClean="0"/>
              <a:t>5017</a:t>
            </a:r>
            <a:r>
              <a:rPr lang="en-US" sz="1400" dirty="0" smtClean="0"/>
              <a:t> in 11-20-1433, also CIDs </a:t>
            </a:r>
            <a:r>
              <a:rPr lang="en-US" sz="1400" b="1" dirty="0" smtClean="0"/>
              <a:t>5018</a:t>
            </a:r>
            <a:r>
              <a:rPr lang="en-US" sz="1400" dirty="0" smtClean="0"/>
              <a:t>, 5016</a:t>
            </a:r>
            <a:endParaRPr lang="en-US" sz="1400" dirty="0"/>
          </a:p>
          <a:p>
            <a:pPr lvl="1"/>
            <a:r>
              <a:rPr lang="en-US" sz="1400" dirty="0" err="1"/>
              <a:t>Srini</a:t>
            </a:r>
            <a:r>
              <a:rPr lang="en-US" sz="1400" dirty="0"/>
              <a:t> KANDALA – CID 5025</a:t>
            </a:r>
          </a:p>
          <a:p>
            <a:pPr lvl="1"/>
            <a:r>
              <a:rPr lang="en-US" sz="1400" dirty="0" smtClean="0"/>
              <a:t>C</a:t>
            </a:r>
            <a:r>
              <a:rPr lang="en-US" sz="1400" dirty="0"/>
              <a:t>. Ghosh – CID </a:t>
            </a:r>
            <a:r>
              <a:rPr lang="en-US" sz="1400" dirty="0" smtClean="0"/>
              <a:t>5008</a:t>
            </a:r>
          </a:p>
          <a:p>
            <a:pPr lvl="1"/>
            <a:r>
              <a:rPr lang="en-US" sz="1400" dirty="0" smtClean="0"/>
              <a:t>Mark Hamilton ARC </a:t>
            </a:r>
            <a:r>
              <a:rPr lang="en-US" sz="1400" dirty="0"/>
              <a:t>Liaison – </a:t>
            </a:r>
            <a:r>
              <a:rPr lang="en-US" sz="1400" dirty="0" smtClean="0"/>
              <a:t>11-20-0177</a:t>
            </a:r>
          </a:p>
        </p:txBody>
      </p:sp>
    </p:spTree>
    <p:extLst>
      <p:ext uri="{BB962C8B-B14F-4D97-AF65-F5344CB8AC3E}">
        <p14:creationId xmlns:p14="http://schemas.microsoft.com/office/powerpoint/2010/main" val="21720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Announcement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material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mentor.ieee.org/802.11/dcn/20/11-20-0323-00-0000-2nd-vice-chair-report-july-2020.pptx</a:t>
            </a:r>
            <a:r>
              <a:rPr lang="en-US" dirty="0" smtClean="0"/>
              <a:t> , see embedded file</a:t>
            </a:r>
          </a:p>
          <a:p>
            <a:r>
              <a:rPr lang="en-US" dirty="0" smtClean="0"/>
              <a:t>Call for potentially essential patents</a:t>
            </a:r>
            <a:endParaRPr lang="en-GB" dirty="0"/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84467"/>
              </p:ext>
            </p:extLst>
          </p:nvPr>
        </p:nvGraphicFramePr>
        <p:xfrm>
          <a:off x="914400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Presentation" showAsIcon="1" r:id="rId4" imgW="914400" imgH="771480" progId="PowerPoint.Show.12">
                  <p:embed/>
                </p:oleObj>
              </mc:Choice>
              <mc:Fallback>
                <p:oleObj name="Presentation" showAsIcon="1" r:id="rId4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7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Standard and Amendment Ratification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56519"/>
            <a:ext cx="94488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802.11-2016 approved &amp; published December 2016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802.11ai-2016 approved &amp; published December </a:t>
            </a:r>
            <a:r>
              <a:rPr lang="en-US" altLang="en-US" sz="2000" dirty="0" smtClean="0">
                <a:solidFill>
                  <a:srgbClr val="006600"/>
                </a:solidFill>
              </a:rPr>
              <a:t>2016*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802.11ah-2016 approved December 2016; publication </a:t>
            </a:r>
            <a:r>
              <a:rPr lang="en-US" altLang="en-US" sz="2000" dirty="0" smtClean="0">
                <a:solidFill>
                  <a:srgbClr val="006600"/>
                </a:solidFill>
              </a:rPr>
              <a:t>May 2017*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802.11aj-2018 – Approved February 2018, April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802.11ak-2018 – Approved March 2018, June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802.11aq-2018 – Approved June 2018, </a:t>
            </a:r>
            <a:r>
              <a:rPr lang="en-US" altLang="en-US" sz="2000" dirty="0" smtClean="0">
                <a:solidFill>
                  <a:srgbClr val="006600"/>
                </a:solidFill>
              </a:rPr>
              <a:t>August 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 ---------------</a:t>
            </a:r>
            <a:r>
              <a:rPr lang="en-US" altLang="en-US" sz="2000" dirty="0" err="1" smtClean="0">
                <a:solidFill>
                  <a:srgbClr val="006600"/>
                </a:solidFill>
                <a:sym typeface="Wingdings" panose="05000000000000000000" pitchFamily="2" charset="2"/>
              </a:rPr>
              <a:t>TGmd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 Ratification</a:t>
            </a:r>
            <a:r>
              <a:rPr lang="en-US" altLang="en-US" sz="2000" dirty="0">
                <a:solidFill>
                  <a:srgbClr val="006600"/>
                </a:solidFill>
                <a:sym typeface="Wingdings" panose="05000000000000000000" pitchFamily="2" charset="2"/>
              </a:rPr>
              <a:t> --------------- 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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P802.11ax – </a:t>
            </a:r>
            <a:r>
              <a:rPr lang="en-US" altLang="en-US" sz="2000" dirty="0" smtClean="0"/>
              <a:t>to follow </a:t>
            </a:r>
            <a:r>
              <a:rPr lang="en-US" altLang="en-US" sz="2000" dirty="0" err="1" smtClean="0"/>
              <a:t>REVmd</a:t>
            </a:r>
            <a:r>
              <a:rPr lang="en-US" altLang="en-US" sz="2000" dirty="0" smtClean="0"/>
              <a:t> SASB approval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P802.11ay – 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P802.11ba </a:t>
            </a:r>
            <a:r>
              <a:rPr lang="en-US" altLang="en-US" sz="2000" dirty="0"/>
              <a:t>–to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P802.11az </a:t>
            </a:r>
            <a:r>
              <a:rPr lang="en-US" altLang="en-US" sz="2000" dirty="0"/>
              <a:t>– Mar </a:t>
            </a:r>
            <a:r>
              <a:rPr lang="en-US" altLang="en-US" sz="2000" dirty="0" smtClean="0"/>
              <a:t>2021</a:t>
            </a: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*Amendment roll-in completed</a:t>
            </a:r>
            <a:endParaRPr lang="en-US" alt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015285"/>
              </p:ext>
            </p:extLst>
          </p:nvPr>
        </p:nvGraphicFramePr>
        <p:xfrm>
          <a:off x="496962" y="1517057"/>
          <a:ext cx="7542138" cy="4425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7878"/>
                <a:gridCol w="3674260"/>
              </a:tblGrid>
              <a:tr h="45735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altLang="en-US" sz="2400" b="1" dirty="0" smtClean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b="1" dirty="0" smtClean="0"/>
                        <a:t>Date</a:t>
                      </a:r>
                      <a:endParaRPr lang="en-GB" sz="2400" b="1" dirty="0"/>
                    </a:p>
                  </a:txBody>
                  <a:tcPr/>
                </a:tc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Initial</a:t>
                      </a:r>
                      <a:r>
                        <a:rPr lang="en-US" altLang="en-US" sz="1400" b="1" baseline="0" dirty="0" smtClean="0"/>
                        <a:t> WGLB</a:t>
                      </a:r>
                      <a:endParaRPr lang="en-US" alt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Held Feb-March 2018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D2.0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Out of  November 2018</a:t>
                      </a:r>
                      <a:endParaRPr lang="en-GB" sz="1400" b="1" u="sng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D3.0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September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Form Sponsor Ballot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August</a:t>
                      </a:r>
                      <a:r>
                        <a:rPr lang="en-US" alt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MEC/MDR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dirty="0" smtClean="0"/>
                        <a:t>May 2019 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D3.0 WGLB Unchanged Recirculation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November 2019</a:t>
                      </a:r>
                      <a:r>
                        <a:rPr lang="en-US" sz="1400" b="1" dirty="0" smtClean="0"/>
                        <a:t>, EC approval to SB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D 4.0 Unchanged Recirculation</a:t>
                      </a:r>
                      <a:endParaRPr lang="en-GB" sz="1400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baseline="0" dirty="0" smtClean="0"/>
                        <a:t>May/July 2019</a:t>
                      </a:r>
                      <a:endParaRPr lang="en-GB" sz="1400" b="1" strike="sngStrike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 Sponsor Ballot (D3.0)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December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(D4.0)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March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August 2020</a:t>
                      </a:r>
                      <a:endParaRPr lang="en-GB" sz="1400" b="1" dirty="0"/>
                    </a:p>
                  </a:txBody>
                  <a:tcPr/>
                </a:tc>
              </a:tr>
              <a:tr h="36577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(D5.0)/Unchanged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June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dirty="0" smtClean="0"/>
                        <a:t>2020 </a:t>
                      </a:r>
                      <a:r>
                        <a:rPr lang="en-US" sz="1400" b="1" dirty="0" smtClean="0"/>
                        <a:t>September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Final WG/EC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July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October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RevCom</a:t>
                      </a:r>
                      <a:r>
                        <a:rPr lang="en-US" sz="1400" b="1" dirty="0" smtClean="0"/>
                        <a:t>/SASB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Sept 2020 </a:t>
                      </a:r>
                      <a:r>
                        <a:rPr lang="en-US" sz="1400" b="1" dirty="0" smtClean="0"/>
                        <a:t>December 2020</a:t>
                      </a:r>
                      <a:endParaRPr lang="en-GB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7010400" y="2133600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36825"/>
            <a:ext cx="87630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Schedule Details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10400" y="2487965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91400" y="5681796"/>
            <a:ext cx="1815222" cy="380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See 2020 SASB dates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89242"/>
              </p:ext>
            </p:extLst>
          </p:nvPr>
        </p:nvGraphicFramePr>
        <p:xfrm>
          <a:off x="8749422" y="4747021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8" name="Acrobat Document" showAsIcon="1" r:id="rId4" imgW="914400" imgH="816480" progId="AcroExch.Document.11">
                  <p:embed/>
                </p:oleObj>
              </mc:Choice>
              <mc:Fallback>
                <p:oleObj name="Acrobat Document" showAsIcon="1" r:id="rId4" imgW="914400" imgH="816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49422" y="4747021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0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– Closes 2019-10-11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2020– Recirculation </a:t>
            </a:r>
            <a:r>
              <a:rPr lang="en-US" altLang="en-US" dirty="0" smtClean="0"/>
              <a:t>SA Ballot </a:t>
            </a:r>
            <a:r>
              <a:rPr lang="en-US" altLang="en-US" dirty="0"/>
              <a:t>D4.0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 </a:t>
            </a:r>
            <a:r>
              <a:rPr lang="en-US" altLang="en-US" dirty="0"/>
              <a:t>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582763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Completed; Initial recirculation ballot closed 2020-09-04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SA ballot </a:t>
            </a:r>
            <a:r>
              <a:rPr lang="en-US" altLang="zh-CN" dirty="0"/>
              <a:t>r</a:t>
            </a:r>
            <a:r>
              <a:rPr lang="en-US" altLang="zh-CN" dirty="0" smtClean="0"/>
              <a:t>esult (D3.0):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SA recirculation </a:t>
            </a:r>
            <a:r>
              <a:rPr lang="en-US" altLang="zh-CN" dirty="0" err="1" smtClean="0"/>
              <a:t>ballor</a:t>
            </a:r>
            <a:r>
              <a:rPr lang="en-US" altLang="zh-CN" dirty="0" smtClean="0"/>
              <a:t> result (D4.0): 91% approval, 82 comments 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July 2020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Fifteen+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(4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initial recirculation SA ballot comment resolution; Motion for conditional approval to </a:t>
            </a:r>
            <a:r>
              <a:rPr lang="en-US" dirty="0" err="1" smtClean="0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September – November 2020: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Approve prior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minutes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Approve the minutes of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Teleconference minutes: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3-7: </a:t>
            </a:r>
            <a:r>
              <a:rPr lang="en-US" altLang="en-US" dirty="0" smtClean="0">
                <a:hlinkClick r:id="rId3"/>
              </a:rPr>
              <a:t>https://mentor.ieee.org/802.11/dcn/20/11-20-1183-04-000m-telecon-minutes-for-revmd-crc-aug-3-7-2020.docx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19: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://mentor.ieee.org/802.11/dcn/20/11-20-1251-00-000m-telecon-minutes-for-revmd-crc-aug-19-2020.docx</a:t>
            </a:r>
            <a:r>
              <a:rPr lang="en-US" altLang="en-US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21-26</a:t>
            </a:r>
            <a:r>
              <a:rPr lang="en-US" altLang="en-US" dirty="0"/>
              <a:t>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mentor.ieee.org/802.11/dcn/20/11-20-1325-01-000m-telecon-minutes-for-revmd-crc-aug-21-and-aug-26-2020.docx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2-4</a:t>
            </a:r>
            <a:r>
              <a:rPr lang="en-US" altLang="en-US" dirty="0"/>
              <a:t>: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mentor.ieee.org/802.11/dcn/20/11-20-1390-01-000m-telecon-minutes-for-revmd-crc-sept-2-and-sept-4-2020.docx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8-9-11</a:t>
            </a:r>
            <a:r>
              <a:rPr lang="en-US" altLang="en-US" dirty="0"/>
              <a:t>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mentor.ieee.org/802.11/dcn/20/11-20-1432-03-000m-telecon-minutes-for-revmd-crc-sept-8-9-and-10-2020.docx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endParaRPr lang="en-US" altLang="en-US" dirty="0"/>
          </a:p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11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555326</TotalTime>
  <Words>1609</Words>
  <Application>Microsoft Office PowerPoint</Application>
  <PresentationFormat>Widescreen</PresentationFormat>
  <Paragraphs>402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PGothic</vt:lpstr>
      <vt:lpstr>Arial</vt:lpstr>
      <vt:lpstr>Times New Roman</vt:lpstr>
      <vt:lpstr>Wingdings</vt:lpstr>
      <vt:lpstr>802-11-Submission</vt:lpstr>
      <vt:lpstr>Document</vt:lpstr>
      <vt:lpstr>Microsoft PowerPoint Presentation</vt:lpstr>
      <vt:lpstr>Acrobat Document</vt:lpstr>
      <vt:lpstr>IEEE 802.11 TGmd September 2020 Agenda</vt:lpstr>
      <vt:lpstr>Abstract</vt:lpstr>
      <vt:lpstr>TGmd Agenda  </vt:lpstr>
      <vt:lpstr>Policy Announcement &amp; reminders</vt:lpstr>
      <vt:lpstr>Standard and Amendment Ratification</vt:lpstr>
      <vt:lpstr>TGmd Schedule Details</vt:lpstr>
      <vt:lpstr>TGmd schedule </vt:lpstr>
      <vt:lpstr>TGmd – Snapshot slide</vt:lpstr>
      <vt:lpstr>Approve prior TGmd minutes</vt:lpstr>
      <vt:lpstr>Re-affirm TGmd officers</vt:lpstr>
      <vt:lpstr>Motion – EDITOR(5+6+1) and EDITOR2 (12) CIDs</vt:lpstr>
      <vt:lpstr>Motion   – GEN (7+4 )CIDs</vt:lpstr>
      <vt:lpstr>Motion   – MAC (6) CIDs</vt:lpstr>
      <vt:lpstr>Motion   – PHY CIDs</vt:lpstr>
      <vt:lpstr>Motion xxx  – CIDs xxx</vt:lpstr>
      <vt:lpstr>Motion – Report for Conditional approval to RevCom</vt:lpstr>
      <vt:lpstr>Motion: CRC Approval of SA Ballot comment resolutions and recirculation ballot</vt:lpstr>
      <vt:lpstr>September 2020 – December 2020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keywords>September 2020</cp:keywords>
  <cp:lastModifiedBy>Stanley, Dorothy</cp:lastModifiedBy>
  <cp:revision>4050</cp:revision>
  <cp:lastPrinted>1998-02-10T13:28:06Z</cp:lastPrinted>
  <dcterms:created xsi:type="dcterms:W3CDTF">2005-01-04T21:26:55Z</dcterms:created>
  <dcterms:modified xsi:type="dcterms:W3CDTF">2020-09-15T22:16:08Z</dcterms:modified>
</cp:coreProperties>
</file>