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31" r:id="rId2"/>
    <p:sldId id="948" r:id="rId3"/>
    <p:sldId id="951" r:id="rId4"/>
    <p:sldId id="957" r:id="rId5"/>
    <p:sldId id="958" r:id="rId6"/>
    <p:sldId id="959" r:id="rId7"/>
    <p:sldId id="919" r:id="rId8"/>
    <p:sldId id="960" r:id="rId9"/>
    <p:sldId id="950" r:id="rId10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339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0746" autoAdjust="0"/>
    <p:restoredTop sz="95383" autoAdjust="0"/>
  </p:normalViewPr>
  <p:slideViewPr>
    <p:cSldViewPr>
      <p:cViewPr varScale="1">
        <p:scale>
          <a:sx n="128" d="100"/>
          <a:sy n="128" d="100"/>
        </p:scale>
        <p:origin x="1842" y="12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2850" y="-594"/>
      </p:cViewPr>
      <p:guideLst>
        <p:guide orient="horz" pos="2312"/>
        <p:guide pos="28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xmlns="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xmlns="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xmlns="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xmlns="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974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xmlns="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xmlns="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xmlns="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xmlns="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xmlns="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09259" y="9615488"/>
            <a:ext cx="10454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 smtClean="0"/>
              <a:t>(Huawei)</a:t>
            </a:r>
            <a:endParaRPr lang="en-GB" dirty="0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xmlns="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xmlns="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xmlns="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xmlns="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5068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>
            <a:extLst>
              <a:ext uri="{FF2B5EF4-FFF2-40B4-BE49-F238E27FC236}">
                <a16:creationId xmlns:a16="http://schemas.microsoft.com/office/drawing/2014/main" xmlns="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802.11-19/xxxxr0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xmlns="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xmlns="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Alice Chen (Qualcomm)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xmlns="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xmlns="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xmlns="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4547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802.11-19/xxxxr0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(Huawei)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905772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802.11-19/xxxxr0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(Huawei)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593192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802.11-19/xxxxr0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(Huawei)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009645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802.11-19/xxxxr0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(Huawei)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292352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802.11-19/xxxxr0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(Huawei)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94567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11/9/2020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122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Mar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1223596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Nov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xmlns="" id="{0F0DBE41-23D8-4A5A-BF78-102A9350C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4" y="6475413"/>
            <a:ext cx="58189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xmlns="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1826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47471" y="6475413"/>
            <a:ext cx="10964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xmlns="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802.11-20/1365r1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xmlns="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xmlns="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xmlns="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  <p:sldLayoutId id="2147485773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xmlns="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xmlns="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US" altLang="en-US" dirty="0" smtClean="0"/>
              <a:t>Further Discussion about Blindness for non-STR MLD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xmlns="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</a:t>
            </a:r>
            <a:r>
              <a:rPr lang="en-GB" altLang="en-US" sz="2000" b="0" dirty="0" smtClean="0"/>
              <a:t>2020-08-18</a:t>
            </a:r>
            <a:endParaRPr lang="en-GB" altLang="en-US" sz="2000" b="0" dirty="0"/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xmlns="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xmlns="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9720706"/>
              </p:ext>
            </p:extLst>
          </p:nvPr>
        </p:nvGraphicFramePr>
        <p:xfrm>
          <a:off x="1152525" y="2998720"/>
          <a:ext cx="7391400" cy="253949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err="1" smtClean="0"/>
                        <a:t>Yiqing</a:t>
                      </a:r>
                      <a:r>
                        <a:rPr lang="en-US" altLang="zh-CN" sz="1100" baseline="0" dirty="0" smtClean="0"/>
                        <a:t> Li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8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Huawei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Shenzhen, China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liyiqing3@huawei.com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err="1" smtClean="0"/>
                        <a:t>Yunbo</a:t>
                      </a:r>
                      <a:r>
                        <a:rPr lang="en-US" altLang="zh-CN" sz="1100" dirty="0" smtClean="0"/>
                        <a:t> Li 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Yuchen</a:t>
                      </a:r>
                      <a:r>
                        <a:rPr lang="en-US" sz="1100" baseline="0" dirty="0" smtClean="0"/>
                        <a:t> Guo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Ming </a:t>
                      </a:r>
                      <a:r>
                        <a:rPr lang="en-US" sz="1100" dirty="0" err="1" smtClean="0"/>
                        <a:t>Gan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54585805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/>
                        <a:t>Guogang</a:t>
                      </a:r>
                      <a:r>
                        <a:rPr lang="en-US" sz="1100" dirty="0" smtClean="0"/>
                        <a:t> Huang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4511021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Rob Sun</a:t>
                      </a:r>
                      <a:endParaRPr lang="en-US" altLang="zh-CN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208438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/>
                        <a:t>Mengyao</a:t>
                      </a:r>
                      <a:r>
                        <a:rPr lang="en-US" sz="1100" baseline="0" dirty="0" smtClean="0"/>
                        <a:t> Ma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/>
                        <a:t>Hongjia</a:t>
                      </a:r>
                      <a:r>
                        <a:rPr lang="en-US" sz="1100" dirty="0" smtClean="0"/>
                        <a:t> Su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Aug 2020</a:t>
            </a:r>
            <a:endParaRPr lang="en-GB" altLang="en-US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27694" y="6475413"/>
            <a:ext cx="1216231" cy="184666"/>
          </a:xfrm>
        </p:spPr>
        <p:txBody>
          <a:bodyPr/>
          <a:lstStyle/>
          <a:p>
            <a:pPr>
              <a:defRPr/>
            </a:pPr>
            <a:r>
              <a:rPr lang="en-GB" dirty="0" err="1" smtClean="0"/>
              <a:t>Yiqing</a:t>
            </a:r>
            <a:r>
              <a:rPr lang="en-GB" dirty="0" smtClean="0"/>
              <a:t> 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5290" y="1747345"/>
            <a:ext cx="7772400" cy="4728068"/>
          </a:xfrm>
        </p:spPr>
        <p:txBody>
          <a:bodyPr/>
          <a:lstStyle/>
          <a:p>
            <a:pPr algn="just"/>
            <a:r>
              <a:rPr lang="en-US" altLang="zh-CN" sz="1800" dirty="0" smtClean="0"/>
              <a:t>How to handle the blindness issue at non-STR non-AP MLD side is discussed in [1];</a:t>
            </a:r>
          </a:p>
          <a:p>
            <a:pPr algn="just"/>
            <a:r>
              <a:rPr lang="en-US" altLang="zh-CN" sz="1800" dirty="0" smtClean="0"/>
              <a:t>There are three main points </a:t>
            </a:r>
          </a:p>
          <a:p>
            <a:pPr lvl="1" algn="just"/>
            <a:r>
              <a:rPr lang="en-US" altLang="zh-CN" sz="1600" dirty="0" smtClean="0"/>
              <a:t>Introduce a </a:t>
            </a:r>
            <a:r>
              <a:rPr lang="en-US" altLang="zh-CN" sz="1600" dirty="0" err="1" smtClean="0"/>
              <a:t>MediumSyncDelay</a:t>
            </a:r>
            <a:r>
              <a:rPr lang="en-US" altLang="zh-CN" sz="1600" dirty="0" smtClean="0"/>
              <a:t> parameter</a:t>
            </a:r>
          </a:p>
          <a:p>
            <a:pPr lvl="1" algn="just"/>
            <a:r>
              <a:rPr lang="en-US" altLang="zh-CN" sz="1600" dirty="0" smtClean="0"/>
              <a:t>Decrease the ED threshold, [-82dBm, -62dBm]</a:t>
            </a:r>
          </a:p>
          <a:p>
            <a:pPr lvl="1" algn="just"/>
            <a:r>
              <a:rPr lang="en-US" altLang="zh-CN" sz="1600" dirty="0" smtClean="0"/>
              <a:t>Allow to transmit limited times of RTS while </a:t>
            </a:r>
            <a:r>
              <a:rPr lang="en-US" altLang="zh-CN" sz="1600" dirty="0" err="1" smtClean="0"/>
              <a:t>MediumSyncDelay</a:t>
            </a:r>
            <a:r>
              <a:rPr lang="en-US" altLang="zh-CN" sz="1600" dirty="0" smtClean="0"/>
              <a:t> timer is running</a:t>
            </a:r>
          </a:p>
          <a:p>
            <a:pPr algn="just"/>
            <a:r>
              <a:rPr lang="en-US" altLang="zh-CN" sz="1800" dirty="0" smtClean="0"/>
              <a:t>Allow </a:t>
            </a:r>
            <a:r>
              <a:rPr lang="en-US" altLang="zh-CN" sz="1800" dirty="0"/>
              <a:t>RTS transmission while </a:t>
            </a:r>
            <a:r>
              <a:rPr lang="en-US" altLang="zh-CN" sz="1800" dirty="0" err="1"/>
              <a:t>MediumSyncDelay</a:t>
            </a:r>
            <a:r>
              <a:rPr lang="en-US" altLang="zh-CN" sz="1800" dirty="0"/>
              <a:t> timer is running will be risk in certain case, it should be </a:t>
            </a:r>
            <a:r>
              <a:rPr lang="en-US" altLang="zh-CN" sz="1800" dirty="0" smtClean="0"/>
              <a:t>avoided.</a:t>
            </a:r>
            <a:endParaRPr lang="en-US" altLang="zh-CN" sz="1800" dirty="0"/>
          </a:p>
          <a:p>
            <a:pPr lvl="1" algn="just"/>
            <a:endParaRPr lang="en-US" altLang="zh-CN" sz="1600" dirty="0"/>
          </a:p>
          <a:p>
            <a:pPr algn="just"/>
            <a:endParaRPr 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7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Aug 2020</a:t>
            </a:r>
            <a:endParaRPr lang="en-GB" alt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27694" y="6475413"/>
            <a:ext cx="1216231" cy="184666"/>
          </a:xfrm>
        </p:spPr>
        <p:txBody>
          <a:bodyPr/>
          <a:lstStyle/>
          <a:p>
            <a:pPr>
              <a:defRPr/>
            </a:pPr>
            <a:r>
              <a:rPr lang="en-GB" dirty="0" err="1" smtClean="0"/>
              <a:t>Yiqing</a:t>
            </a:r>
            <a:r>
              <a:rPr lang="en-GB" dirty="0" smtClean="0"/>
              <a:t> 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00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矩形 65"/>
          <p:cNvSpPr/>
          <p:nvPr/>
        </p:nvSpPr>
        <p:spPr bwMode="auto">
          <a:xfrm>
            <a:off x="5412500" y="6036618"/>
            <a:ext cx="436734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6" name="矩形 45"/>
          <p:cNvSpPr/>
          <p:nvPr/>
        </p:nvSpPr>
        <p:spPr bwMode="auto">
          <a:xfrm>
            <a:off x="4020434" y="5360343"/>
            <a:ext cx="762000" cy="217808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5290" y="1747345"/>
            <a:ext cx="7772400" cy="2771947"/>
          </a:xfrm>
        </p:spPr>
        <p:txBody>
          <a:bodyPr/>
          <a:lstStyle/>
          <a:p>
            <a:pPr algn="just"/>
            <a:r>
              <a:rPr lang="en-US" altLang="zh-CN" sz="1800" dirty="0" smtClean="0"/>
              <a:t>It is a typical scenario that AP3 in link2 can be heard by STA2, but STA3 (associated with AP3) is hidden from STA2;</a:t>
            </a:r>
          </a:p>
          <a:p>
            <a:pPr algn="just"/>
            <a:r>
              <a:rPr lang="en-US" sz="1800" dirty="0" smtClean="0"/>
              <a:t>After the  blindness period, channel will be busy for STA2 due to the transmission of PPDU3, but when PPDU3 is finished, STA2 will sense the channel becomes idle;  </a:t>
            </a:r>
          </a:p>
          <a:p>
            <a:pPr algn="just"/>
            <a:r>
              <a:rPr lang="en-US" sz="1800" dirty="0" smtClean="0"/>
              <a:t>If STA2 start to </a:t>
            </a:r>
            <a:r>
              <a:rPr lang="en-US" sz="1800" dirty="0" err="1" smtClean="0"/>
              <a:t>backoff</a:t>
            </a:r>
            <a:r>
              <a:rPr lang="en-US" sz="1800" dirty="0" smtClean="0"/>
              <a:t>, and transmit RTS, it will collide with BA from STA3 to AP3;</a:t>
            </a:r>
          </a:p>
          <a:p>
            <a:pPr algn="just"/>
            <a:r>
              <a:rPr lang="en-US" sz="1800" dirty="0" smtClean="0"/>
              <a:t>The standard should avoid it happens.</a:t>
            </a:r>
            <a:endParaRPr 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 to </a:t>
            </a:r>
            <a:r>
              <a:rPr lang="en-US" dirty="0" err="1" smtClean="0"/>
              <a:t>Tx</a:t>
            </a:r>
            <a:r>
              <a:rPr lang="en-US" dirty="0" smtClean="0"/>
              <a:t> RTS in </a:t>
            </a:r>
            <a:r>
              <a:rPr lang="en-US" altLang="zh-CN" dirty="0" err="1" smtClean="0"/>
              <a:t>MediumSyncDelay</a:t>
            </a:r>
            <a:r>
              <a:rPr lang="en-US" dirty="0" smtClean="0"/>
              <a:t> </a:t>
            </a:r>
            <a:endParaRPr lang="en-US" dirty="0"/>
          </a:p>
        </p:txBody>
      </p:sp>
      <p:cxnSp>
        <p:nvCxnSpPr>
          <p:cNvPr id="7" name="直接连接符 6"/>
          <p:cNvCxnSpPr/>
          <p:nvPr/>
        </p:nvCxnSpPr>
        <p:spPr bwMode="auto">
          <a:xfrm>
            <a:off x="2039234" y="5046018"/>
            <a:ext cx="4876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" name="直接连接符 8"/>
          <p:cNvCxnSpPr/>
          <p:nvPr/>
        </p:nvCxnSpPr>
        <p:spPr bwMode="auto">
          <a:xfrm>
            <a:off x="2047000" y="5579418"/>
            <a:ext cx="4876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直接连接符 9"/>
          <p:cNvCxnSpPr/>
          <p:nvPr/>
        </p:nvCxnSpPr>
        <p:spPr bwMode="auto">
          <a:xfrm>
            <a:off x="2047000" y="6341418"/>
            <a:ext cx="4876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1" name="矩形 10"/>
          <p:cNvSpPr/>
          <p:nvPr/>
        </p:nvSpPr>
        <p:spPr bwMode="auto">
          <a:xfrm>
            <a:off x="2496434" y="4741218"/>
            <a:ext cx="15240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2" name="直接连接符 11"/>
          <p:cNvCxnSpPr/>
          <p:nvPr/>
        </p:nvCxnSpPr>
        <p:spPr bwMode="auto">
          <a:xfrm>
            <a:off x="2496434" y="5198418"/>
            <a:ext cx="1524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sp>
        <p:nvSpPr>
          <p:cNvPr id="14" name="矩形 13"/>
          <p:cNvSpPr/>
          <p:nvPr/>
        </p:nvSpPr>
        <p:spPr bwMode="auto">
          <a:xfrm>
            <a:off x="3258434" y="6036618"/>
            <a:ext cx="15240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矩形 14"/>
          <p:cNvSpPr/>
          <p:nvPr/>
        </p:nvSpPr>
        <p:spPr bwMode="auto">
          <a:xfrm>
            <a:off x="5011034" y="6036618"/>
            <a:ext cx="8382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7" name="直接连接符 16"/>
          <p:cNvCxnSpPr/>
          <p:nvPr/>
        </p:nvCxnSpPr>
        <p:spPr bwMode="auto">
          <a:xfrm>
            <a:off x="4020434" y="5198418"/>
            <a:ext cx="2823521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cxnSp>
        <p:nvCxnSpPr>
          <p:cNvPr id="19" name="直接箭头连接符 18"/>
          <p:cNvCxnSpPr/>
          <p:nvPr/>
        </p:nvCxnSpPr>
        <p:spPr bwMode="auto">
          <a:xfrm flipV="1">
            <a:off x="4782434" y="5579418"/>
            <a:ext cx="0" cy="457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0" name="直接连接符 19"/>
          <p:cNvCxnSpPr/>
          <p:nvPr/>
        </p:nvCxnSpPr>
        <p:spPr bwMode="auto">
          <a:xfrm>
            <a:off x="4791959" y="5360343"/>
            <a:ext cx="609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2" name="直接连接符 21"/>
          <p:cNvCxnSpPr/>
          <p:nvPr/>
        </p:nvCxnSpPr>
        <p:spPr bwMode="auto">
          <a:xfrm flipV="1">
            <a:off x="4782434" y="5367294"/>
            <a:ext cx="76200" cy="2121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5" name="直接连接符 24"/>
          <p:cNvCxnSpPr/>
          <p:nvPr/>
        </p:nvCxnSpPr>
        <p:spPr bwMode="auto">
          <a:xfrm flipV="1">
            <a:off x="4858634" y="5368561"/>
            <a:ext cx="76200" cy="2121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6" name="直接连接符 25"/>
          <p:cNvCxnSpPr/>
          <p:nvPr/>
        </p:nvCxnSpPr>
        <p:spPr bwMode="auto">
          <a:xfrm flipV="1">
            <a:off x="4934833" y="5367960"/>
            <a:ext cx="76200" cy="2121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7" name="直接连接符 26"/>
          <p:cNvCxnSpPr/>
          <p:nvPr/>
        </p:nvCxnSpPr>
        <p:spPr bwMode="auto">
          <a:xfrm flipV="1">
            <a:off x="5011034" y="5366027"/>
            <a:ext cx="76200" cy="2121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8" name="直接连接符 27"/>
          <p:cNvCxnSpPr/>
          <p:nvPr/>
        </p:nvCxnSpPr>
        <p:spPr bwMode="auto">
          <a:xfrm flipV="1">
            <a:off x="5087234" y="5367294"/>
            <a:ext cx="76200" cy="2121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9" name="直接连接符 28"/>
          <p:cNvCxnSpPr/>
          <p:nvPr/>
        </p:nvCxnSpPr>
        <p:spPr bwMode="auto">
          <a:xfrm flipV="1">
            <a:off x="5163433" y="5366693"/>
            <a:ext cx="76200" cy="2121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0" name="直接连接符 29"/>
          <p:cNvCxnSpPr/>
          <p:nvPr/>
        </p:nvCxnSpPr>
        <p:spPr bwMode="auto">
          <a:xfrm flipV="1">
            <a:off x="5239635" y="5366027"/>
            <a:ext cx="76200" cy="2121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1" name="直接连接符 30"/>
          <p:cNvCxnSpPr/>
          <p:nvPr/>
        </p:nvCxnSpPr>
        <p:spPr bwMode="auto">
          <a:xfrm flipV="1">
            <a:off x="5315835" y="5367294"/>
            <a:ext cx="76200" cy="2121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3" name="矩形 32"/>
          <p:cNvSpPr/>
          <p:nvPr/>
        </p:nvSpPr>
        <p:spPr bwMode="auto">
          <a:xfrm>
            <a:off x="5412500" y="5273351"/>
            <a:ext cx="1122534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4" name="直接箭头连接符 33"/>
          <p:cNvCxnSpPr/>
          <p:nvPr/>
        </p:nvCxnSpPr>
        <p:spPr bwMode="auto">
          <a:xfrm flipV="1">
            <a:off x="4020434" y="5122218"/>
            <a:ext cx="0" cy="457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/>
          </a:ln>
          <a:effectLst/>
        </p:spPr>
      </p:cxnSp>
      <p:cxnSp>
        <p:nvCxnSpPr>
          <p:cNvPr id="35" name="直接箭头连接符 34"/>
          <p:cNvCxnSpPr/>
          <p:nvPr/>
        </p:nvCxnSpPr>
        <p:spPr bwMode="auto">
          <a:xfrm flipV="1">
            <a:off x="4791959" y="5272386"/>
            <a:ext cx="0" cy="30576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/>
          </a:ln>
          <a:effectLst/>
        </p:spPr>
      </p:cxnSp>
      <p:cxnSp>
        <p:nvCxnSpPr>
          <p:cNvPr id="36" name="直接箭头连接符 35"/>
          <p:cNvCxnSpPr/>
          <p:nvPr/>
        </p:nvCxnSpPr>
        <p:spPr bwMode="auto">
          <a:xfrm flipV="1">
            <a:off x="6843955" y="5120951"/>
            <a:ext cx="0" cy="457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/>
          </a:ln>
          <a:effectLst/>
        </p:spPr>
      </p:cxnSp>
      <p:cxnSp>
        <p:nvCxnSpPr>
          <p:cNvPr id="37" name="直接箭头连接符 36"/>
          <p:cNvCxnSpPr/>
          <p:nvPr/>
        </p:nvCxnSpPr>
        <p:spPr bwMode="auto">
          <a:xfrm flipV="1">
            <a:off x="2496434" y="5120951"/>
            <a:ext cx="0" cy="457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/>
          </a:ln>
          <a:effectLst/>
        </p:spPr>
      </p:cxnSp>
      <p:sp>
        <p:nvSpPr>
          <p:cNvPr id="38" name="文本框 37"/>
          <p:cNvSpPr txBox="1"/>
          <p:nvPr/>
        </p:nvSpPr>
        <p:spPr>
          <a:xfrm>
            <a:off x="2743200" y="5206676"/>
            <a:ext cx="96372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Blindness period</a:t>
            </a:r>
            <a:endParaRPr lang="zh-CN" altLang="en-US" sz="900" dirty="0"/>
          </a:p>
        </p:txBody>
      </p:sp>
      <p:sp>
        <p:nvSpPr>
          <p:cNvPr id="39" name="文本框 38"/>
          <p:cNvSpPr txBox="1"/>
          <p:nvPr/>
        </p:nvSpPr>
        <p:spPr>
          <a:xfrm>
            <a:off x="4053336" y="5348586"/>
            <a:ext cx="66877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CCA busy</a:t>
            </a:r>
            <a:endParaRPr lang="zh-CN" altLang="en-US" sz="900" dirty="0"/>
          </a:p>
        </p:txBody>
      </p:sp>
      <p:sp>
        <p:nvSpPr>
          <p:cNvPr id="45" name="文本框 44"/>
          <p:cNvSpPr txBox="1"/>
          <p:nvPr/>
        </p:nvSpPr>
        <p:spPr>
          <a:xfrm>
            <a:off x="4861252" y="5022647"/>
            <a:ext cx="108234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err="1" smtClean="0"/>
              <a:t>MediumSyncDelay</a:t>
            </a:r>
            <a:endParaRPr lang="zh-CN" altLang="en-US" sz="900" dirty="0"/>
          </a:p>
        </p:txBody>
      </p:sp>
      <p:sp>
        <p:nvSpPr>
          <p:cNvPr id="47" name="文本框 46"/>
          <p:cNvSpPr txBox="1"/>
          <p:nvPr/>
        </p:nvSpPr>
        <p:spPr>
          <a:xfrm>
            <a:off x="1482755" y="4818361"/>
            <a:ext cx="42191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/>
              <a:t>link</a:t>
            </a:r>
            <a:r>
              <a:rPr lang="en-US" altLang="zh-CN" sz="900" dirty="0" smtClean="0"/>
              <a:t>1</a:t>
            </a:r>
            <a:endParaRPr lang="zh-CN" altLang="en-US" sz="900" dirty="0"/>
          </a:p>
        </p:txBody>
      </p:sp>
      <p:sp>
        <p:nvSpPr>
          <p:cNvPr id="48" name="文本框 47"/>
          <p:cNvSpPr txBox="1"/>
          <p:nvPr/>
        </p:nvSpPr>
        <p:spPr>
          <a:xfrm>
            <a:off x="1463647" y="5347319"/>
            <a:ext cx="42191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/>
              <a:t>link</a:t>
            </a:r>
            <a:r>
              <a:rPr lang="en-US" altLang="zh-CN" sz="900" dirty="0" smtClean="0"/>
              <a:t>2</a:t>
            </a:r>
            <a:endParaRPr lang="zh-CN" altLang="en-US" sz="900" dirty="0"/>
          </a:p>
        </p:txBody>
      </p:sp>
      <p:sp>
        <p:nvSpPr>
          <p:cNvPr id="49" name="文本框 48"/>
          <p:cNvSpPr txBox="1"/>
          <p:nvPr/>
        </p:nvSpPr>
        <p:spPr>
          <a:xfrm>
            <a:off x="7068434" y="4791815"/>
            <a:ext cx="46038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STA1</a:t>
            </a:r>
            <a:endParaRPr lang="zh-CN" altLang="en-US" sz="900" dirty="0"/>
          </a:p>
        </p:txBody>
      </p:sp>
      <p:sp>
        <p:nvSpPr>
          <p:cNvPr id="50" name="文本框 49"/>
          <p:cNvSpPr txBox="1"/>
          <p:nvPr/>
        </p:nvSpPr>
        <p:spPr>
          <a:xfrm>
            <a:off x="7056070" y="5366693"/>
            <a:ext cx="46038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STA2</a:t>
            </a:r>
            <a:endParaRPr lang="zh-CN" altLang="en-US" sz="900" dirty="0"/>
          </a:p>
        </p:txBody>
      </p:sp>
      <p:sp>
        <p:nvSpPr>
          <p:cNvPr id="51" name="文本框 50"/>
          <p:cNvSpPr txBox="1"/>
          <p:nvPr/>
        </p:nvSpPr>
        <p:spPr>
          <a:xfrm>
            <a:off x="1463647" y="6110586"/>
            <a:ext cx="42191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link2</a:t>
            </a:r>
            <a:endParaRPr lang="zh-CN" altLang="en-US" sz="900" dirty="0"/>
          </a:p>
        </p:txBody>
      </p:sp>
      <p:sp>
        <p:nvSpPr>
          <p:cNvPr id="52" name="文本框 51"/>
          <p:cNvSpPr txBox="1"/>
          <p:nvPr/>
        </p:nvSpPr>
        <p:spPr>
          <a:xfrm>
            <a:off x="7103700" y="6169968"/>
            <a:ext cx="46038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STA3</a:t>
            </a:r>
            <a:endParaRPr lang="zh-CN" altLang="en-US" sz="900" dirty="0"/>
          </a:p>
        </p:txBody>
      </p:sp>
      <p:sp>
        <p:nvSpPr>
          <p:cNvPr id="53" name="文本框 52"/>
          <p:cNvSpPr txBox="1"/>
          <p:nvPr/>
        </p:nvSpPr>
        <p:spPr>
          <a:xfrm>
            <a:off x="991542" y="4817418"/>
            <a:ext cx="38985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AP1</a:t>
            </a:r>
            <a:endParaRPr lang="zh-CN" altLang="en-US" sz="900" dirty="0"/>
          </a:p>
        </p:txBody>
      </p:sp>
      <p:sp>
        <p:nvSpPr>
          <p:cNvPr id="54" name="文本框 53"/>
          <p:cNvSpPr txBox="1"/>
          <p:nvPr/>
        </p:nvSpPr>
        <p:spPr>
          <a:xfrm>
            <a:off x="972434" y="5346376"/>
            <a:ext cx="38985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AP2</a:t>
            </a:r>
            <a:endParaRPr lang="zh-CN" altLang="en-US" sz="900" dirty="0"/>
          </a:p>
        </p:txBody>
      </p:sp>
      <p:sp>
        <p:nvSpPr>
          <p:cNvPr id="55" name="文本框 54"/>
          <p:cNvSpPr txBox="1"/>
          <p:nvPr/>
        </p:nvSpPr>
        <p:spPr>
          <a:xfrm>
            <a:off x="972434" y="6109643"/>
            <a:ext cx="38985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AP3</a:t>
            </a:r>
            <a:endParaRPr lang="zh-CN" altLang="en-US" sz="900" dirty="0"/>
          </a:p>
        </p:txBody>
      </p:sp>
      <p:sp>
        <p:nvSpPr>
          <p:cNvPr id="56" name="矩形 55"/>
          <p:cNvSpPr/>
          <p:nvPr/>
        </p:nvSpPr>
        <p:spPr bwMode="auto">
          <a:xfrm>
            <a:off x="972434" y="4775358"/>
            <a:ext cx="375752" cy="88025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7" name="矩形 56"/>
          <p:cNvSpPr/>
          <p:nvPr/>
        </p:nvSpPr>
        <p:spPr bwMode="auto">
          <a:xfrm>
            <a:off x="7113919" y="4775359"/>
            <a:ext cx="375752" cy="88025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8" name="文本框 57"/>
          <p:cNvSpPr txBox="1"/>
          <p:nvPr/>
        </p:nvSpPr>
        <p:spPr>
          <a:xfrm>
            <a:off x="387659" y="5119986"/>
            <a:ext cx="61747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AP MLD</a:t>
            </a:r>
            <a:endParaRPr lang="zh-CN" altLang="en-US" sz="900" dirty="0"/>
          </a:p>
        </p:txBody>
      </p:sp>
      <p:sp>
        <p:nvSpPr>
          <p:cNvPr id="59" name="文本框 58"/>
          <p:cNvSpPr txBox="1"/>
          <p:nvPr/>
        </p:nvSpPr>
        <p:spPr>
          <a:xfrm>
            <a:off x="7451079" y="5043786"/>
            <a:ext cx="85472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Non-AP MLD</a:t>
            </a:r>
            <a:endParaRPr lang="zh-CN" altLang="en-US" sz="900" dirty="0"/>
          </a:p>
        </p:txBody>
      </p:sp>
      <p:sp>
        <p:nvSpPr>
          <p:cNvPr id="60" name="文本框 59"/>
          <p:cNvSpPr txBox="1"/>
          <p:nvPr/>
        </p:nvSpPr>
        <p:spPr>
          <a:xfrm>
            <a:off x="2572602" y="4762357"/>
            <a:ext cx="144783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PPDU1 from STA1 to AP1</a:t>
            </a:r>
            <a:endParaRPr lang="zh-CN" altLang="en-US" sz="900" dirty="0"/>
          </a:p>
        </p:txBody>
      </p:sp>
      <p:sp>
        <p:nvSpPr>
          <p:cNvPr id="61" name="矩形 60"/>
          <p:cNvSpPr/>
          <p:nvPr/>
        </p:nvSpPr>
        <p:spPr>
          <a:xfrm>
            <a:off x="5424487" y="5242868"/>
            <a:ext cx="1167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900" dirty="0" smtClean="0"/>
              <a:t>RTS </a:t>
            </a:r>
            <a:r>
              <a:rPr lang="en-US" altLang="zh-CN" sz="900" dirty="0"/>
              <a:t>from </a:t>
            </a:r>
            <a:r>
              <a:rPr lang="en-US" altLang="zh-CN" sz="900" dirty="0" smtClean="0"/>
              <a:t>STA2 </a:t>
            </a:r>
            <a:r>
              <a:rPr lang="en-US" altLang="zh-CN" sz="900" dirty="0"/>
              <a:t>to </a:t>
            </a:r>
            <a:r>
              <a:rPr lang="en-US" altLang="zh-CN" sz="900" dirty="0" smtClean="0"/>
              <a:t>AP2</a:t>
            </a:r>
            <a:endParaRPr lang="zh-CN" altLang="en-US" sz="900" dirty="0"/>
          </a:p>
        </p:txBody>
      </p:sp>
      <p:sp>
        <p:nvSpPr>
          <p:cNvPr id="62" name="文本框 61"/>
          <p:cNvSpPr txBox="1"/>
          <p:nvPr/>
        </p:nvSpPr>
        <p:spPr>
          <a:xfrm>
            <a:off x="3321917" y="6072335"/>
            <a:ext cx="147668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PPDU3 from AP3 to STA3 </a:t>
            </a:r>
            <a:endParaRPr lang="zh-CN" altLang="en-US" sz="900" dirty="0"/>
          </a:p>
        </p:txBody>
      </p:sp>
      <p:sp>
        <p:nvSpPr>
          <p:cNvPr id="63" name="文本框 62"/>
          <p:cNvSpPr txBox="1"/>
          <p:nvPr/>
        </p:nvSpPr>
        <p:spPr>
          <a:xfrm>
            <a:off x="4943284" y="6017568"/>
            <a:ext cx="9779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 smtClean="0"/>
              <a:t>BA3 from STA3 to AP3 </a:t>
            </a:r>
            <a:endParaRPr lang="zh-CN" altLang="en-US" sz="900" dirty="0"/>
          </a:p>
        </p:txBody>
      </p:sp>
      <p:cxnSp>
        <p:nvCxnSpPr>
          <p:cNvPr id="65" name="直接箭头连接符 64"/>
          <p:cNvCxnSpPr/>
          <p:nvPr/>
        </p:nvCxnSpPr>
        <p:spPr bwMode="auto">
          <a:xfrm>
            <a:off x="5620634" y="5636567"/>
            <a:ext cx="0" cy="3619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69" name="直接连接符 68"/>
          <p:cNvCxnSpPr/>
          <p:nvPr/>
        </p:nvCxnSpPr>
        <p:spPr bwMode="auto">
          <a:xfrm>
            <a:off x="5305709" y="6018278"/>
            <a:ext cx="296159" cy="34274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0" name="直接连接符 69"/>
          <p:cNvCxnSpPr/>
          <p:nvPr/>
        </p:nvCxnSpPr>
        <p:spPr bwMode="auto">
          <a:xfrm flipH="1">
            <a:off x="5305707" y="6017011"/>
            <a:ext cx="302512" cy="34401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5" name="文本框 74"/>
          <p:cNvSpPr txBox="1"/>
          <p:nvPr/>
        </p:nvSpPr>
        <p:spPr>
          <a:xfrm>
            <a:off x="5569834" y="5668318"/>
            <a:ext cx="110799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Interference to BA3</a:t>
            </a:r>
            <a:endParaRPr lang="zh-CN" altLang="en-US" sz="900" dirty="0"/>
          </a:p>
        </p:txBody>
      </p:sp>
      <p:sp>
        <p:nvSpPr>
          <p:cNvPr id="64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Aug 2020</a:t>
            </a:r>
            <a:endParaRPr lang="en-GB" altLang="en-US" dirty="0"/>
          </a:p>
        </p:txBody>
      </p:sp>
      <p:sp>
        <p:nvSpPr>
          <p:cNvPr id="6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27694" y="6475413"/>
            <a:ext cx="1216231" cy="184666"/>
          </a:xfrm>
        </p:spPr>
        <p:txBody>
          <a:bodyPr/>
          <a:lstStyle/>
          <a:p>
            <a:pPr>
              <a:defRPr/>
            </a:pPr>
            <a:r>
              <a:rPr lang="en-GB" dirty="0" err="1" smtClean="0"/>
              <a:t>Yiqing</a:t>
            </a:r>
            <a:r>
              <a:rPr lang="en-GB" dirty="0" smtClean="0"/>
              <a:t> 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2003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矩形 45"/>
          <p:cNvSpPr/>
          <p:nvPr/>
        </p:nvSpPr>
        <p:spPr bwMode="auto">
          <a:xfrm>
            <a:off x="4020434" y="5360343"/>
            <a:ext cx="762000" cy="217808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5290" y="1747345"/>
            <a:ext cx="7772400" cy="2771947"/>
          </a:xfrm>
        </p:spPr>
        <p:txBody>
          <a:bodyPr/>
          <a:lstStyle/>
          <a:p>
            <a:pPr algn="just"/>
            <a:r>
              <a:rPr lang="en-US" altLang="zh-CN" sz="1800" dirty="0" smtClean="0"/>
              <a:t>A potential </a:t>
            </a:r>
            <a:r>
              <a:rPr lang="en-US" altLang="zh-CN" sz="1800" dirty="0" smtClean="0"/>
              <a:t>solution 1 </a:t>
            </a:r>
            <a:r>
              <a:rPr lang="en-US" altLang="zh-CN" sz="1800" dirty="0" smtClean="0"/>
              <a:t>is </a:t>
            </a:r>
            <a:r>
              <a:rPr lang="en-US" altLang="zh-CN" sz="1800" dirty="0" smtClean="0">
                <a:solidFill>
                  <a:srgbClr val="C00000"/>
                </a:solidFill>
              </a:rPr>
              <a:t>that if the channel is busy </a:t>
            </a:r>
            <a:r>
              <a:rPr lang="en-US" altLang="zh-CN" sz="1800" dirty="0">
                <a:solidFill>
                  <a:srgbClr val="C00000"/>
                </a:solidFill>
              </a:rPr>
              <a:t>right after the blindness </a:t>
            </a:r>
            <a:r>
              <a:rPr lang="en-US" altLang="zh-CN" sz="1800" dirty="0" smtClean="0">
                <a:solidFill>
                  <a:srgbClr val="C00000"/>
                </a:solidFill>
              </a:rPr>
              <a:t>period base on the ED sensing results, STA2 is not allowed to </a:t>
            </a:r>
            <a:r>
              <a:rPr lang="en-US" altLang="zh-CN" sz="1800" dirty="0" err="1" smtClean="0">
                <a:solidFill>
                  <a:srgbClr val="C00000"/>
                </a:solidFill>
              </a:rPr>
              <a:t>backoff</a:t>
            </a:r>
            <a:r>
              <a:rPr lang="en-US" altLang="zh-CN" sz="1800" dirty="0" smtClean="0">
                <a:solidFill>
                  <a:srgbClr val="C00000"/>
                </a:solidFill>
              </a:rPr>
              <a:t> within </a:t>
            </a:r>
            <a:r>
              <a:rPr lang="en-US" altLang="zh-CN" sz="1800" dirty="0" smtClean="0">
                <a:solidFill>
                  <a:srgbClr val="C00000"/>
                </a:solidFill>
              </a:rPr>
              <a:t>EIFS time</a:t>
            </a:r>
            <a:r>
              <a:rPr lang="en-US" altLang="zh-CN" sz="1800" dirty="0" smtClean="0"/>
              <a:t>; </a:t>
            </a:r>
          </a:p>
          <a:p>
            <a:pPr algn="just"/>
            <a:r>
              <a:rPr lang="en-US" sz="1800" dirty="0" smtClean="0"/>
              <a:t>So it will leave time for STA3 to transmit BA3 to AP3;</a:t>
            </a:r>
          </a:p>
          <a:p>
            <a:pPr algn="just"/>
            <a:r>
              <a:rPr lang="en-US" sz="1800" dirty="0" smtClean="0"/>
              <a:t>If there are following PPDU4 from AP3 after BA3, STA2 will decode PPDU4 to set NAV. </a:t>
            </a:r>
            <a:endParaRPr 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1: D</a:t>
            </a:r>
            <a:r>
              <a:rPr lang="en-US" altLang="zh-CN" dirty="0" smtClean="0"/>
              <a:t>isallow </a:t>
            </a:r>
            <a:r>
              <a:rPr lang="en-US" altLang="zh-CN" dirty="0" err="1"/>
              <a:t>backoff</a:t>
            </a:r>
            <a:r>
              <a:rPr lang="en-US" altLang="zh-CN" dirty="0"/>
              <a:t> in EIFS</a:t>
            </a:r>
            <a:endParaRPr lang="en-US" dirty="0"/>
          </a:p>
        </p:txBody>
      </p:sp>
      <p:cxnSp>
        <p:nvCxnSpPr>
          <p:cNvPr id="7" name="直接连接符 6"/>
          <p:cNvCxnSpPr/>
          <p:nvPr/>
        </p:nvCxnSpPr>
        <p:spPr bwMode="auto">
          <a:xfrm>
            <a:off x="2039234" y="5046018"/>
            <a:ext cx="4876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" name="直接连接符 8"/>
          <p:cNvCxnSpPr/>
          <p:nvPr/>
        </p:nvCxnSpPr>
        <p:spPr bwMode="auto">
          <a:xfrm>
            <a:off x="2047000" y="5579418"/>
            <a:ext cx="4876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直接连接符 9"/>
          <p:cNvCxnSpPr/>
          <p:nvPr/>
        </p:nvCxnSpPr>
        <p:spPr bwMode="auto">
          <a:xfrm>
            <a:off x="2047000" y="6341418"/>
            <a:ext cx="4876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1" name="矩形 10"/>
          <p:cNvSpPr/>
          <p:nvPr/>
        </p:nvSpPr>
        <p:spPr bwMode="auto">
          <a:xfrm>
            <a:off x="2496434" y="4741218"/>
            <a:ext cx="15240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2" name="直接连接符 11"/>
          <p:cNvCxnSpPr/>
          <p:nvPr/>
        </p:nvCxnSpPr>
        <p:spPr bwMode="auto">
          <a:xfrm>
            <a:off x="2496434" y="5198418"/>
            <a:ext cx="1524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sp>
        <p:nvSpPr>
          <p:cNvPr id="14" name="矩形 13"/>
          <p:cNvSpPr/>
          <p:nvPr/>
        </p:nvSpPr>
        <p:spPr bwMode="auto">
          <a:xfrm>
            <a:off x="3258434" y="6036618"/>
            <a:ext cx="15240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矩形 14"/>
          <p:cNvSpPr/>
          <p:nvPr/>
        </p:nvSpPr>
        <p:spPr bwMode="auto">
          <a:xfrm>
            <a:off x="5011034" y="6036618"/>
            <a:ext cx="8382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7" name="直接连接符 16"/>
          <p:cNvCxnSpPr/>
          <p:nvPr/>
        </p:nvCxnSpPr>
        <p:spPr bwMode="auto">
          <a:xfrm>
            <a:off x="4020434" y="5198418"/>
            <a:ext cx="2823521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cxnSp>
        <p:nvCxnSpPr>
          <p:cNvPr id="19" name="直接箭头连接符 18"/>
          <p:cNvCxnSpPr/>
          <p:nvPr/>
        </p:nvCxnSpPr>
        <p:spPr bwMode="auto">
          <a:xfrm flipV="1">
            <a:off x="4782434" y="5579418"/>
            <a:ext cx="0" cy="457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0" name="直接连接符 19"/>
          <p:cNvCxnSpPr/>
          <p:nvPr/>
        </p:nvCxnSpPr>
        <p:spPr bwMode="auto">
          <a:xfrm>
            <a:off x="6096000" y="5360343"/>
            <a:ext cx="609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2" name="直接连接符 21"/>
          <p:cNvCxnSpPr/>
          <p:nvPr/>
        </p:nvCxnSpPr>
        <p:spPr bwMode="auto">
          <a:xfrm flipV="1">
            <a:off x="6086475" y="5367294"/>
            <a:ext cx="76200" cy="2121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5" name="直接连接符 24"/>
          <p:cNvCxnSpPr/>
          <p:nvPr/>
        </p:nvCxnSpPr>
        <p:spPr bwMode="auto">
          <a:xfrm flipV="1">
            <a:off x="6162675" y="5368561"/>
            <a:ext cx="76200" cy="2121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6" name="直接连接符 25"/>
          <p:cNvCxnSpPr/>
          <p:nvPr/>
        </p:nvCxnSpPr>
        <p:spPr bwMode="auto">
          <a:xfrm flipV="1">
            <a:off x="6238874" y="5367960"/>
            <a:ext cx="76200" cy="2121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7" name="直接连接符 26"/>
          <p:cNvCxnSpPr/>
          <p:nvPr/>
        </p:nvCxnSpPr>
        <p:spPr bwMode="auto">
          <a:xfrm flipV="1">
            <a:off x="6315075" y="5366027"/>
            <a:ext cx="76200" cy="2121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8" name="直接连接符 27"/>
          <p:cNvCxnSpPr/>
          <p:nvPr/>
        </p:nvCxnSpPr>
        <p:spPr bwMode="auto">
          <a:xfrm flipV="1">
            <a:off x="6391275" y="5367294"/>
            <a:ext cx="76200" cy="2121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9" name="直接连接符 28"/>
          <p:cNvCxnSpPr/>
          <p:nvPr/>
        </p:nvCxnSpPr>
        <p:spPr bwMode="auto">
          <a:xfrm flipV="1">
            <a:off x="6467474" y="5366693"/>
            <a:ext cx="76200" cy="2121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0" name="直接连接符 29"/>
          <p:cNvCxnSpPr/>
          <p:nvPr/>
        </p:nvCxnSpPr>
        <p:spPr bwMode="auto">
          <a:xfrm flipV="1">
            <a:off x="6543676" y="5366027"/>
            <a:ext cx="76200" cy="2121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1" name="直接连接符 30"/>
          <p:cNvCxnSpPr/>
          <p:nvPr/>
        </p:nvCxnSpPr>
        <p:spPr bwMode="auto">
          <a:xfrm flipV="1">
            <a:off x="6619876" y="5367294"/>
            <a:ext cx="76200" cy="2121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4" name="直接箭头连接符 33"/>
          <p:cNvCxnSpPr/>
          <p:nvPr/>
        </p:nvCxnSpPr>
        <p:spPr bwMode="auto">
          <a:xfrm flipV="1">
            <a:off x="4020434" y="5122218"/>
            <a:ext cx="0" cy="457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/>
          </a:ln>
          <a:effectLst/>
        </p:spPr>
      </p:cxnSp>
      <p:cxnSp>
        <p:nvCxnSpPr>
          <p:cNvPr id="35" name="直接箭头连接符 34"/>
          <p:cNvCxnSpPr/>
          <p:nvPr/>
        </p:nvCxnSpPr>
        <p:spPr bwMode="auto">
          <a:xfrm flipV="1">
            <a:off x="4791959" y="5272386"/>
            <a:ext cx="0" cy="30576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/>
          </a:ln>
          <a:effectLst/>
        </p:spPr>
      </p:cxnSp>
      <p:cxnSp>
        <p:nvCxnSpPr>
          <p:cNvPr id="36" name="直接箭头连接符 35"/>
          <p:cNvCxnSpPr/>
          <p:nvPr/>
        </p:nvCxnSpPr>
        <p:spPr bwMode="auto">
          <a:xfrm flipV="1">
            <a:off x="6843955" y="5120951"/>
            <a:ext cx="0" cy="457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/>
          </a:ln>
          <a:effectLst/>
        </p:spPr>
      </p:cxnSp>
      <p:cxnSp>
        <p:nvCxnSpPr>
          <p:cNvPr id="37" name="直接箭头连接符 36"/>
          <p:cNvCxnSpPr/>
          <p:nvPr/>
        </p:nvCxnSpPr>
        <p:spPr bwMode="auto">
          <a:xfrm flipV="1">
            <a:off x="2496434" y="5120951"/>
            <a:ext cx="0" cy="457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/>
          </a:ln>
          <a:effectLst/>
        </p:spPr>
      </p:cxnSp>
      <p:sp>
        <p:nvSpPr>
          <p:cNvPr id="38" name="文本框 37"/>
          <p:cNvSpPr txBox="1"/>
          <p:nvPr/>
        </p:nvSpPr>
        <p:spPr>
          <a:xfrm>
            <a:off x="2743200" y="5206676"/>
            <a:ext cx="96372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Blindness period</a:t>
            </a:r>
            <a:endParaRPr lang="zh-CN" altLang="en-US" sz="900" dirty="0"/>
          </a:p>
        </p:txBody>
      </p:sp>
      <p:sp>
        <p:nvSpPr>
          <p:cNvPr id="39" name="文本框 38"/>
          <p:cNvSpPr txBox="1"/>
          <p:nvPr/>
        </p:nvSpPr>
        <p:spPr>
          <a:xfrm>
            <a:off x="4053336" y="5348586"/>
            <a:ext cx="66877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CCA busy</a:t>
            </a:r>
            <a:endParaRPr lang="zh-CN" altLang="en-US" sz="900" dirty="0"/>
          </a:p>
        </p:txBody>
      </p:sp>
      <p:sp>
        <p:nvSpPr>
          <p:cNvPr id="45" name="文本框 44"/>
          <p:cNvSpPr txBox="1"/>
          <p:nvPr/>
        </p:nvSpPr>
        <p:spPr>
          <a:xfrm>
            <a:off x="4861252" y="5022647"/>
            <a:ext cx="108234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err="1" smtClean="0"/>
              <a:t>MediumSyncDelay</a:t>
            </a:r>
            <a:endParaRPr lang="zh-CN" altLang="en-US" sz="900" dirty="0"/>
          </a:p>
        </p:txBody>
      </p:sp>
      <p:sp>
        <p:nvSpPr>
          <p:cNvPr id="47" name="文本框 46"/>
          <p:cNvSpPr txBox="1"/>
          <p:nvPr/>
        </p:nvSpPr>
        <p:spPr>
          <a:xfrm>
            <a:off x="1482755" y="4818361"/>
            <a:ext cx="42191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/>
              <a:t>link</a:t>
            </a:r>
            <a:r>
              <a:rPr lang="en-US" altLang="zh-CN" sz="900" dirty="0" smtClean="0"/>
              <a:t>1</a:t>
            </a:r>
            <a:endParaRPr lang="zh-CN" altLang="en-US" sz="900" dirty="0"/>
          </a:p>
        </p:txBody>
      </p:sp>
      <p:sp>
        <p:nvSpPr>
          <p:cNvPr id="48" name="文本框 47"/>
          <p:cNvSpPr txBox="1"/>
          <p:nvPr/>
        </p:nvSpPr>
        <p:spPr>
          <a:xfrm>
            <a:off x="1463647" y="5347319"/>
            <a:ext cx="42191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/>
              <a:t>link</a:t>
            </a:r>
            <a:r>
              <a:rPr lang="en-US" altLang="zh-CN" sz="900" dirty="0" smtClean="0"/>
              <a:t>2</a:t>
            </a:r>
            <a:endParaRPr lang="zh-CN" altLang="en-US" sz="900" dirty="0"/>
          </a:p>
        </p:txBody>
      </p:sp>
      <p:sp>
        <p:nvSpPr>
          <p:cNvPr id="49" name="文本框 48"/>
          <p:cNvSpPr txBox="1"/>
          <p:nvPr/>
        </p:nvSpPr>
        <p:spPr>
          <a:xfrm>
            <a:off x="7068434" y="4791815"/>
            <a:ext cx="46038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STA1</a:t>
            </a:r>
            <a:endParaRPr lang="zh-CN" altLang="en-US" sz="900" dirty="0"/>
          </a:p>
        </p:txBody>
      </p:sp>
      <p:sp>
        <p:nvSpPr>
          <p:cNvPr id="50" name="文本框 49"/>
          <p:cNvSpPr txBox="1"/>
          <p:nvPr/>
        </p:nvSpPr>
        <p:spPr>
          <a:xfrm>
            <a:off x="7056070" y="5366693"/>
            <a:ext cx="46038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STA2</a:t>
            </a:r>
            <a:endParaRPr lang="zh-CN" altLang="en-US" sz="900" dirty="0"/>
          </a:p>
        </p:txBody>
      </p:sp>
      <p:sp>
        <p:nvSpPr>
          <p:cNvPr id="51" name="文本框 50"/>
          <p:cNvSpPr txBox="1"/>
          <p:nvPr/>
        </p:nvSpPr>
        <p:spPr>
          <a:xfrm>
            <a:off x="1463647" y="6110586"/>
            <a:ext cx="42191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link2</a:t>
            </a:r>
            <a:endParaRPr lang="zh-CN" altLang="en-US" sz="900" dirty="0"/>
          </a:p>
        </p:txBody>
      </p:sp>
      <p:sp>
        <p:nvSpPr>
          <p:cNvPr id="52" name="文本框 51"/>
          <p:cNvSpPr txBox="1"/>
          <p:nvPr/>
        </p:nvSpPr>
        <p:spPr>
          <a:xfrm>
            <a:off x="7103700" y="6169968"/>
            <a:ext cx="46038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STA3</a:t>
            </a:r>
            <a:endParaRPr lang="zh-CN" altLang="en-US" sz="900" dirty="0"/>
          </a:p>
        </p:txBody>
      </p:sp>
      <p:sp>
        <p:nvSpPr>
          <p:cNvPr id="53" name="文本框 52"/>
          <p:cNvSpPr txBox="1"/>
          <p:nvPr/>
        </p:nvSpPr>
        <p:spPr>
          <a:xfrm>
            <a:off x="991542" y="4817418"/>
            <a:ext cx="38985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AP1</a:t>
            </a:r>
            <a:endParaRPr lang="zh-CN" altLang="en-US" sz="900" dirty="0"/>
          </a:p>
        </p:txBody>
      </p:sp>
      <p:sp>
        <p:nvSpPr>
          <p:cNvPr id="54" name="文本框 53"/>
          <p:cNvSpPr txBox="1"/>
          <p:nvPr/>
        </p:nvSpPr>
        <p:spPr>
          <a:xfrm>
            <a:off x="972434" y="5346376"/>
            <a:ext cx="38985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AP2</a:t>
            </a:r>
            <a:endParaRPr lang="zh-CN" altLang="en-US" sz="900" dirty="0"/>
          </a:p>
        </p:txBody>
      </p:sp>
      <p:sp>
        <p:nvSpPr>
          <p:cNvPr id="55" name="文本框 54"/>
          <p:cNvSpPr txBox="1"/>
          <p:nvPr/>
        </p:nvSpPr>
        <p:spPr>
          <a:xfrm>
            <a:off x="972434" y="6109643"/>
            <a:ext cx="38985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AP3</a:t>
            </a:r>
            <a:endParaRPr lang="zh-CN" altLang="en-US" sz="900" dirty="0"/>
          </a:p>
        </p:txBody>
      </p:sp>
      <p:sp>
        <p:nvSpPr>
          <p:cNvPr id="56" name="矩形 55"/>
          <p:cNvSpPr/>
          <p:nvPr/>
        </p:nvSpPr>
        <p:spPr bwMode="auto">
          <a:xfrm>
            <a:off x="972434" y="4775358"/>
            <a:ext cx="375752" cy="88025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7" name="矩形 56"/>
          <p:cNvSpPr/>
          <p:nvPr/>
        </p:nvSpPr>
        <p:spPr bwMode="auto">
          <a:xfrm>
            <a:off x="7113919" y="4775359"/>
            <a:ext cx="375752" cy="88025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8" name="文本框 57"/>
          <p:cNvSpPr txBox="1"/>
          <p:nvPr/>
        </p:nvSpPr>
        <p:spPr>
          <a:xfrm>
            <a:off x="387659" y="5119986"/>
            <a:ext cx="61747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AP MLD</a:t>
            </a:r>
            <a:endParaRPr lang="zh-CN" altLang="en-US" sz="900" dirty="0"/>
          </a:p>
        </p:txBody>
      </p:sp>
      <p:sp>
        <p:nvSpPr>
          <p:cNvPr id="59" name="文本框 58"/>
          <p:cNvSpPr txBox="1"/>
          <p:nvPr/>
        </p:nvSpPr>
        <p:spPr>
          <a:xfrm>
            <a:off x="7451079" y="5043786"/>
            <a:ext cx="85472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Non-AP MLD</a:t>
            </a:r>
            <a:endParaRPr lang="zh-CN" altLang="en-US" sz="900" dirty="0"/>
          </a:p>
        </p:txBody>
      </p:sp>
      <p:sp>
        <p:nvSpPr>
          <p:cNvPr id="60" name="文本框 59"/>
          <p:cNvSpPr txBox="1"/>
          <p:nvPr/>
        </p:nvSpPr>
        <p:spPr>
          <a:xfrm>
            <a:off x="2572602" y="4762357"/>
            <a:ext cx="144783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PPDU1 from STA1 to AP1</a:t>
            </a:r>
            <a:endParaRPr lang="zh-CN" altLang="en-US" sz="900" dirty="0"/>
          </a:p>
        </p:txBody>
      </p:sp>
      <p:sp>
        <p:nvSpPr>
          <p:cNvPr id="62" name="文本框 61"/>
          <p:cNvSpPr txBox="1"/>
          <p:nvPr/>
        </p:nvSpPr>
        <p:spPr>
          <a:xfrm>
            <a:off x="3321917" y="6072335"/>
            <a:ext cx="147668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PPDU3 from AP3 to STA3 </a:t>
            </a:r>
            <a:endParaRPr lang="zh-CN" altLang="en-US" sz="900" dirty="0"/>
          </a:p>
        </p:txBody>
      </p:sp>
      <p:sp>
        <p:nvSpPr>
          <p:cNvPr id="63" name="文本框 62"/>
          <p:cNvSpPr txBox="1"/>
          <p:nvPr/>
        </p:nvSpPr>
        <p:spPr>
          <a:xfrm>
            <a:off x="4943284" y="6017568"/>
            <a:ext cx="9779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 smtClean="0"/>
              <a:t>BA3 from STA3 to AP3 </a:t>
            </a:r>
            <a:endParaRPr lang="zh-CN" altLang="en-US" sz="900" dirty="0"/>
          </a:p>
        </p:txBody>
      </p:sp>
      <p:cxnSp>
        <p:nvCxnSpPr>
          <p:cNvPr id="64" name="直接箭头连接符 63"/>
          <p:cNvCxnSpPr/>
          <p:nvPr/>
        </p:nvCxnSpPr>
        <p:spPr bwMode="auto">
          <a:xfrm flipV="1">
            <a:off x="6086475" y="5257800"/>
            <a:ext cx="0" cy="33972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/>
          </a:ln>
          <a:effectLst/>
        </p:spPr>
      </p:cxnSp>
      <p:cxnSp>
        <p:nvCxnSpPr>
          <p:cNvPr id="67" name="直接连接符 66"/>
          <p:cNvCxnSpPr/>
          <p:nvPr/>
        </p:nvCxnSpPr>
        <p:spPr bwMode="auto">
          <a:xfrm>
            <a:off x="4782434" y="5317886"/>
            <a:ext cx="1304041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sp>
        <p:nvSpPr>
          <p:cNvPr id="68" name="文本框 67"/>
          <p:cNvSpPr txBox="1"/>
          <p:nvPr/>
        </p:nvSpPr>
        <p:spPr>
          <a:xfrm>
            <a:off x="5257800" y="5358367"/>
            <a:ext cx="42191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EIFS</a:t>
            </a:r>
            <a:endParaRPr lang="zh-CN" altLang="en-US" sz="900" dirty="0"/>
          </a:p>
        </p:txBody>
      </p:sp>
      <p:sp>
        <p:nvSpPr>
          <p:cNvPr id="61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Aug 2020</a:t>
            </a:r>
            <a:endParaRPr lang="en-GB" altLang="en-US" dirty="0"/>
          </a:p>
        </p:txBody>
      </p:sp>
      <p:sp>
        <p:nvSpPr>
          <p:cNvPr id="6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27694" y="6475413"/>
            <a:ext cx="1216231" cy="184666"/>
          </a:xfrm>
        </p:spPr>
        <p:txBody>
          <a:bodyPr/>
          <a:lstStyle/>
          <a:p>
            <a:pPr>
              <a:defRPr/>
            </a:pPr>
            <a:r>
              <a:rPr lang="en-GB" dirty="0" err="1" smtClean="0"/>
              <a:t>Yiqing</a:t>
            </a:r>
            <a:r>
              <a:rPr lang="en-GB" dirty="0" smtClean="0"/>
              <a:t> 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0491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矩形 45"/>
          <p:cNvSpPr/>
          <p:nvPr/>
        </p:nvSpPr>
        <p:spPr bwMode="auto">
          <a:xfrm>
            <a:off x="4020434" y="5360343"/>
            <a:ext cx="762000" cy="217808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5290" y="1747345"/>
            <a:ext cx="7772400" cy="2771947"/>
          </a:xfrm>
        </p:spPr>
        <p:txBody>
          <a:bodyPr/>
          <a:lstStyle/>
          <a:p>
            <a:pPr algn="just"/>
            <a:r>
              <a:rPr lang="en-US" altLang="zh-CN" sz="1800" dirty="0" smtClean="0"/>
              <a:t>No matter STA3 is hidden or not, disallow </a:t>
            </a:r>
            <a:r>
              <a:rPr lang="en-US" altLang="zh-CN" sz="1800" dirty="0" err="1" smtClean="0"/>
              <a:t>backoff</a:t>
            </a:r>
            <a:r>
              <a:rPr lang="en-US" altLang="zh-CN" sz="1800" dirty="0" smtClean="0"/>
              <a:t> </a:t>
            </a:r>
            <a:r>
              <a:rPr lang="en-US" altLang="zh-CN" sz="1800" dirty="0" smtClean="0"/>
              <a:t>within EIFS following a immediate busy will not hurt the system performance</a:t>
            </a:r>
          </a:p>
          <a:p>
            <a:pPr lvl="1" algn="just"/>
            <a:r>
              <a:rPr lang="en-US" altLang="zh-CN" sz="1400" dirty="0" smtClean="0"/>
              <a:t>For the case that STA3 is hidden from STA2, it is the scenario we want to protect STA3’s transmission</a:t>
            </a:r>
          </a:p>
          <a:p>
            <a:pPr lvl="1" algn="just"/>
            <a:r>
              <a:rPr lang="en-US" altLang="zh-CN" sz="1400" dirty="0" smtClean="0"/>
              <a:t>For the case that STA3 is not hidden from STA2, STA2 will set NAV by BA3 from STA3, and </a:t>
            </a:r>
            <a:r>
              <a:rPr lang="en-US" altLang="zh-CN" sz="1400" dirty="0" err="1" smtClean="0"/>
              <a:t>MediumSyncDelay</a:t>
            </a:r>
            <a:r>
              <a:rPr lang="en-US" altLang="zh-CN" sz="1400" dirty="0" smtClean="0"/>
              <a:t> time expires</a:t>
            </a:r>
            <a:r>
              <a:rPr lang="en-US" altLang="zh-CN" sz="1400" dirty="0" smtClean="0"/>
              <a:t>.</a:t>
            </a:r>
          </a:p>
          <a:p>
            <a:pPr algn="just"/>
            <a:r>
              <a:rPr lang="en-US" altLang="zh-CN" sz="1800" dirty="0" smtClean="0"/>
              <a:t>The channel busy may caused by Wi-Fi signal or non-Wi-Fi signal. Since it is hard to distinguish them when preamble is missed, it is better to treat them as Wi-Fi signal; </a:t>
            </a:r>
          </a:p>
          <a:p>
            <a:pPr algn="just"/>
            <a:r>
              <a:rPr lang="en-US" altLang="zh-CN" sz="1800" dirty="0" smtClean="0"/>
              <a:t>Solution 1 is preferred.</a:t>
            </a:r>
            <a:endParaRPr lang="en-US" altLang="zh-CN" sz="18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r>
              <a:rPr lang="en-US" dirty="0" smtClean="0"/>
              <a:t> 1: Disallow </a:t>
            </a:r>
            <a:r>
              <a:rPr lang="en-US" dirty="0" err="1" smtClean="0"/>
              <a:t>backoff</a:t>
            </a:r>
            <a:r>
              <a:rPr lang="en-US" dirty="0" smtClean="0"/>
              <a:t> in EIFS</a:t>
            </a:r>
            <a:endParaRPr lang="en-US" dirty="0"/>
          </a:p>
        </p:txBody>
      </p:sp>
      <p:cxnSp>
        <p:nvCxnSpPr>
          <p:cNvPr id="7" name="直接连接符 6"/>
          <p:cNvCxnSpPr/>
          <p:nvPr/>
        </p:nvCxnSpPr>
        <p:spPr bwMode="auto">
          <a:xfrm>
            <a:off x="2039234" y="5046018"/>
            <a:ext cx="4876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" name="直接连接符 8"/>
          <p:cNvCxnSpPr/>
          <p:nvPr/>
        </p:nvCxnSpPr>
        <p:spPr bwMode="auto">
          <a:xfrm>
            <a:off x="2047000" y="5579418"/>
            <a:ext cx="4876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直接连接符 9"/>
          <p:cNvCxnSpPr/>
          <p:nvPr/>
        </p:nvCxnSpPr>
        <p:spPr bwMode="auto">
          <a:xfrm>
            <a:off x="2047000" y="6341418"/>
            <a:ext cx="4876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1" name="矩形 10"/>
          <p:cNvSpPr/>
          <p:nvPr/>
        </p:nvSpPr>
        <p:spPr bwMode="auto">
          <a:xfrm>
            <a:off x="2496434" y="4741218"/>
            <a:ext cx="15240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2" name="直接连接符 11"/>
          <p:cNvCxnSpPr/>
          <p:nvPr/>
        </p:nvCxnSpPr>
        <p:spPr bwMode="auto">
          <a:xfrm>
            <a:off x="2496434" y="5198418"/>
            <a:ext cx="1524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sp>
        <p:nvSpPr>
          <p:cNvPr id="14" name="矩形 13"/>
          <p:cNvSpPr/>
          <p:nvPr/>
        </p:nvSpPr>
        <p:spPr bwMode="auto">
          <a:xfrm>
            <a:off x="3258434" y="6036618"/>
            <a:ext cx="15240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矩形 14"/>
          <p:cNvSpPr/>
          <p:nvPr/>
        </p:nvSpPr>
        <p:spPr bwMode="auto">
          <a:xfrm>
            <a:off x="5011034" y="6036618"/>
            <a:ext cx="8382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7" name="直接连接符 16"/>
          <p:cNvCxnSpPr/>
          <p:nvPr/>
        </p:nvCxnSpPr>
        <p:spPr bwMode="auto">
          <a:xfrm>
            <a:off x="4020434" y="5198418"/>
            <a:ext cx="2823521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cxnSp>
        <p:nvCxnSpPr>
          <p:cNvPr id="19" name="直接箭头连接符 18"/>
          <p:cNvCxnSpPr/>
          <p:nvPr/>
        </p:nvCxnSpPr>
        <p:spPr bwMode="auto">
          <a:xfrm flipV="1">
            <a:off x="4782434" y="5579418"/>
            <a:ext cx="0" cy="457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0" name="直接连接符 19"/>
          <p:cNvCxnSpPr/>
          <p:nvPr/>
        </p:nvCxnSpPr>
        <p:spPr bwMode="auto">
          <a:xfrm>
            <a:off x="6096000" y="5360343"/>
            <a:ext cx="609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2" name="直接连接符 21"/>
          <p:cNvCxnSpPr/>
          <p:nvPr/>
        </p:nvCxnSpPr>
        <p:spPr bwMode="auto">
          <a:xfrm flipV="1">
            <a:off x="6086475" y="5367294"/>
            <a:ext cx="76200" cy="2121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5" name="直接连接符 24"/>
          <p:cNvCxnSpPr/>
          <p:nvPr/>
        </p:nvCxnSpPr>
        <p:spPr bwMode="auto">
          <a:xfrm flipV="1">
            <a:off x="6162675" y="5368561"/>
            <a:ext cx="76200" cy="2121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6" name="直接连接符 25"/>
          <p:cNvCxnSpPr/>
          <p:nvPr/>
        </p:nvCxnSpPr>
        <p:spPr bwMode="auto">
          <a:xfrm flipV="1">
            <a:off x="6238874" y="5367960"/>
            <a:ext cx="76200" cy="2121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7" name="直接连接符 26"/>
          <p:cNvCxnSpPr/>
          <p:nvPr/>
        </p:nvCxnSpPr>
        <p:spPr bwMode="auto">
          <a:xfrm flipV="1">
            <a:off x="6315075" y="5366027"/>
            <a:ext cx="76200" cy="2121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8" name="直接连接符 27"/>
          <p:cNvCxnSpPr/>
          <p:nvPr/>
        </p:nvCxnSpPr>
        <p:spPr bwMode="auto">
          <a:xfrm flipV="1">
            <a:off x="6391275" y="5367294"/>
            <a:ext cx="76200" cy="2121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9" name="直接连接符 28"/>
          <p:cNvCxnSpPr/>
          <p:nvPr/>
        </p:nvCxnSpPr>
        <p:spPr bwMode="auto">
          <a:xfrm flipV="1">
            <a:off x="6467474" y="5366693"/>
            <a:ext cx="76200" cy="2121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0" name="直接连接符 29"/>
          <p:cNvCxnSpPr/>
          <p:nvPr/>
        </p:nvCxnSpPr>
        <p:spPr bwMode="auto">
          <a:xfrm flipV="1">
            <a:off x="6543676" y="5366027"/>
            <a:ext cx="76200" cy="2121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1" name="直接连接符 30"/>
          <p:cNvCxnSpPr/>
          <p:nvPr/>
        </p:nvCxnSpPr>
        <p:spPr bwMode="auto">
          <a:xfrm flipV="1">
            <a:off x="6619876" y="5367294"/>
            <a:ext cx="76200" cy="2121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4" name="直接箭头连接符 33"/>
          <p:cNvCxnSpPr/>
          <p:nvPr/>
        </p:nvCxnSpPr>
        <p:spPr bwMode="auto">
          <a:xfrm flipV="1">
            <a:off x="4020434" y="5122218"/>
            <a:ext cx="0" cy="457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/>
          </a:ln>
          <a:effectLst/>
        </p:spPr>
      </p:cxnSp>
      <p:cxnSp>
        <p:nvCxnSpPr>
          <p:cNvPr id="35" name="直接箭头连接符 34"/>
          <p:cNvCxnSpPr/>
          <p:nvPr/>
        </p:nvCxnSpPr>
        <p:spPr bwMode="auto">
          <a:xfrm flipV="1">
            <a:off x="4791959" y="5272386"/>
            <a:ext cx="0" cy="30576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/>
          </a:ln>
          <a:effectLst/>
        </p:spPr>
      </p:cxnSp>
      <p:cxnSp>
        <p:nvCxnSpPr>
          <p:cNvPr id="36" name="直接箭头连接符 35"/>
          <p:cNvCxnSpPr/>
          <p:nvPr/>
        </p:nvCxnSpPr>
        <p:spPr bwMode="auto">
          <a:xfrm flipV="1">
            <a:off x="6843955" y="5120951"/>
            <a:ext cx="0" cy="457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/>
          </a:ln>
          <a:effectLst/>
        </p:spPr>
      </p:cxnSp>
      <p:cxnSp>
        <p:nvCxnSpPr>
          <p:cNvPr id="37" name="直接箭头连接符 36"/>
          <p:cNvCxnSpPr/>
          <p:nvPr/>
        </p:nvCxnSpPr>
        <p:spPr bwMode="auto">
          <a:xfrm flipV="1">
            <a:off x="2496434" y="5120951"/>
            <a:ext cx="0" cy="457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/>
          </a:ln>
          <a:effectLst/>
        </p:spPr>
      </p:cxnSp>
      <p:sp>
        <p:nvSpPr>
          <p:cNvPr id="38" name="文本框 37"/>
          <p:cNvSpPr txBox="1"/>
          <p:nvPr/>
        </p:nvSpPr>
        <p:spPr>
          <a:xfrm>
            <a:off x="2743200" y="5206676"/>
            <a:ext cx="96372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Blindness period</a:t>
            </a:r>
            <a:endParaRPr lang="zh-CN" altLang="en-US" sz="900" dirty="0"/>
          </a:p>
        </p:txBody>
      </p:sp>
      <p:sp>
        <p:nvSpPr>
          <p:cNvPr id="39" name="文本框 38"/>
          <p:cNvSpPr txBox="1"/>
          <p:nvPr/>
        </p:nvSpPr>
        <p:spPr>
          <a:xfrm>
            <a:off x="4053336" y="5348586"/>
            <a:ext cx="66877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CCA busy</a:t>
            </a:r>
            <a:endParaRPr lang="zh-CN" altLang="en-US" sz="900" dirty="0"/>
          </a:p>
        </p:txBody>
      </p:sp>
      <p:sp>
        <p:nvSpPr>
          <p:cNvPr id="45" name="文本框 44"/>
          <p:cNvSpPr txBox="1"/>
          <p:nvPr/>
        </p:nvSpPr>
        <p:spPr>
          <a:xfrm>
            <a:off x="4861252" y="5022647"/>
            <a:ext cx="108234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err="1" smtClean="0"/>
              <a:t>MediumSyncDelay</a:t>
            </a:r>
            <a:endParaRPr lang="zh-CN" altLang="en-US" sz="900" dirty="0"/>
          </a:p>
        </p:txBody>
      </p:sp>
      <p:sp>
        <p:nvSpPr>
          <p:cNvPr id="47" name="文本框 46"/>
          <p:cNvSpPr txBox="1"/>
          <p:nvPr/>
        </p:nvSpPr>
        <p:spPr>
          <a:xfrm>
            <a:off x="1482755" y="4818361"/>
            <a:ext cx="42191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/>
              <a:t>link</a:t>
            </a:r>
            <a:r>
              <a:rPr lang="en-US" altLang="zh-CN" sz="900" dirty="0" smtClean="0"/>
              <a:t>1</a:t>
            </a:r>
            <a:endParaRPr lang="zh-CN" altLang="en-US" sz="900" dirty="0"/>
          </a:p>
        </p:txBody>
      </p:sp>
      <p:sp>
        <p:nvSpPr>
          <p:cNvPr id="48" name="文本框 47"/>
          <p:cNvSpPr txBox="1"/>
          <p:nvPr/>
        </p:nvSpPr>
        <p:spPr>
          <a:xfrm>
            <a:off x="1463647" y="5347319"/>
            <a:ext cx="42191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/>
              <a:t>link</a:t>
            </a:r>
            <a:r>
              <a:rPr lang="en-US" altLang="zh-CN" sz="900" dirty="0" smtClean="0"/>
              <a:t>2</a:t>
            </a:r>
            <a:endParaRPr lang="zh-CN" altLang="en-US" sz="900" dirty="0"/>
          </a:p>
        </p:txBody>
      </p:sp>
      <p:sp>
        <p:nvSpPr>
          <p:cNvPr id="49" name="文本框 48"/>
          <p:cNvSpPr txBox="1"/>
          <p:nvPr/>
        </p:nvSpPr>
        <p:spPr>
          <a:xfrm>
            <a:off x="7068434" y="4791815"/>
            <a:ext cx="46038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STA1</a:t>
            </a:r>
            <a:endParaRPr lang="zh-CN" altLang="en-US" sz="900" dirty="0"/>
          </a:p>
        </p:txBody>
      </p:sp>
      <p:sp>
        <p:nvSpPr>
          <p:cNvPr id="50" name="文本框 49"/>
          <p:cNvSpPr txBox="1"/>
          <p:nvPr/>
        </p:nvSpPr>
        <p:spPr>
          <a:xfrm>
            <a:off x="7056070" y="5366693"/>
            <a:ext cx="46038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STA2</a:t>
            </a:r>
            <a:endParaRPr lang="zh-CN" altLang="en-US" sz="900" dirty="0"/>
          </a:p>
        </p:txBody>
      </p:sp>
      <p:sp>
        <p:nvSpPr>
          <p:cNvPr id="51" name="文本框 50"/>
          <p:cNvSpPr txBox="1"/>
          <p:nvPr/>
        </p:nvSpPr>
        <p:spPr>
          <a:xfrm>
            <a:off x="1463647" y="6110586"/>
            <a:ext cx="42191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link2</a:t>
            </a:r>
            <a:endParaRPr lang="zh-CN" altLang="en-US" sz="900" dirty="0"/>
          </a:p>
        </p:txBody>
      </p:sp>
      <p:sp>
        <p:nvSpPr>
          <p:cNvPr id="52" name="文本框 51"/>
          <p:cNvSpPr txBox="1"/>
          <p:nvPr/>
        </p:nvSpPr>
        <p:spPr>
          <a:xfrm>
            <a:off x="7103700" y="6169968"/>
            <a:ext cx="46038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STA3</a:t>
            </a:r>
            <a:endParaRPr lang="zh-CN" altLang="en-US" sz="900" dirty="0"/>
          </a:p>
        </p:txBody>
      </p:sp>
      <p:sp>
        <p:nvSpPr>
          <p:cNvPr id="53" name="文本框 52"/>
          <p:cNvSpPr txBox="1"/>
          <p:nvPr/>
        </p:nvSpPr>
        <p:spPr>
          <a:xfrm>
            <a:off x="991542" y="4817418"/>
            <a:ext cx="38985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AP1</a:t>
            </a:r>
            <a:endParaRPr lang="zh-CN" altLang="en-US" sz="900" dirty="0"/>
          </a:p>
        </p:txBody>
      </p:sp>
      <p:sp>
        <p:nvSpPr>
          <p:cNvPr id="54" name="文本框 53"/>
          <p:cNvSpPr txBox="1"/>
          <p:nvPr/>
        </p:nvSpPr>
        <p:spPr>
          <a:xfrm>
            <a:off x="972434" y="5346376"/>
            <a:ext cx="38985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AP2</a:t>
            </a:r>
            <a:endParaRPr lang="zh-CN" altLang="en-US" sz="900" dirty="0"/>
          </a:p>
        </p:txBody>
      </p:sp>
      <p:sp>
        <p:nvSpPr>
          <p:cNvPr id="55" name="文本框 54"/>
          <p:cNvSpPr txBox="1"/>
          <p:nvPr/>
        </p:nvSpPr>
        <p:spPr>
          <a:xfrm>
            <a:off x="972434" y="6109643"/>
            <a:ext cx="38985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AP3</a:t>
            </a:r>
            <a:endParaRPr lang="zh-CN" altLang="en-US" sz="900" dirty="0"/>
          </a:p>
        </p:txBody>
      </p:sp>
      <p:sp>
        <p:nvSpPr>
          <p:cNvPr id="56" name="矩形 55"/>
          <p:cNvSpPr/>
          <p:nvPr/>
        </p:nvSpPr>
        <p:spPr bwMode="auto">
          <a:xfrm>
            <a:off x="972434" y="4775358"/>
            <a:ext cx="375752" cy="88025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7" name="矩形 56"/>
          <p:cNvSpPr/>
          <p:nvPr/>
        </p:nvSpPr>
        <p:spPr bwMode="auto">
          <a:xfrm>
            <a:off x="7113919" y="4775359"/>
            <a:ext cx="375752" cy="88025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8" name="文本框 57"/>
          <p:cNvSpPr txBox="1"/>
          <p:nvPr/>
        </p:nvSpPr>
        <p:spPr>
          <a:xfrm>
            <a:off x="387659" y="5119986"/>
            <a:ext cx="61747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AP MLD</a:t>
            </a:r>
            <a:endParaRPr lang="zh-CN" altLang="en-US" sz="900" dirty="0"/>
          </a:p>
        </p:txBody>
      </p:sp>
      <p:sp>
        <p:nvSpPr>
          <p:cNvPr id="59" name="文本框 58"/>
          <p:cNvSpPr txBox="1"/>
          <p:nvPr/>
        </p:nvSpPr>
        <p:spPr>
          <a:xfrm>
            <a:off x="7451079" y="5043786"/>
            <a:ext cx="85472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Non-AP MLD</a:t>
            </a:r>
            <a:endParaRPr lang="zh-CN" altLang="en-US" sz="900" dirty="0"/>
          </a:p>
        </p:txBody>
      </p:sp>
      <p:sp>
        <p:nvSpPr>
          <p:cNvPr id="60" name="文本框 59"/>
          <p:cNvSpPr txBox="1"/>
          <p:nvPr/>
        </p:nvSpPr>
        <p:spPr>
          <a:xfrm>
            <a:off x="2572602" y="4762357"/>
            <a:ext cx="144783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PPDU1 from STA1 to AP1</a:t>
            </a:r>
            <a:endParaRPr lang="zh-CN" altLang="en-US" sz="900" dirty="0"/>
          </a:p>
        </p:txBody>
      </p:sp>
      <p:sp>
        <p:nvSpPr>
          <p:cNvPr id="62" name="文本框 61"/>
          <p:cNvSpPr txBox="1"/>
          <p:nvPr/>
        </p:nvSpPr>
        <p:spPr>
          <a:xfrm>
            <a:off x="3321917" y="6072335"/>
            <a:ext cx="147668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PPDU3 from AP3 to STA3 </a:t>
            </a:r>
            <a:endParaRPr lang="zh-CN" altLang="en-US" sz="900" dirty="0"/>
          </a:p>
        </p:txBody>
      </p:sp>
      <p:sp>
        <p:nvSpPr>
          <p:cNvPr id="63" name="文本框 62"/>
          <p:cNvSpPr txBox="1"/>
          <p:nvPr/>
        </p:nvSpPr>
        <p:spPr>
          <a:xfrm>
            <a:off x="4943284" y="6017568"/>
            <a:ext cx="9779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 smtClean="0"/>
              <a:t>BA3 from STA3 to AP3 </a:t>
            </a:r>
            <a:endParaRPr lang="zh-CN" altLang="en-US" sz="900" dirty="0"/>
          </a:p>
        </p:txBody>
      </p:sp>
      <p:cxnSp>
        <p:nvCxnSpPr>
          <p:cNvPr id="64" name="直接箭头连接符 63"/>
          <p:cNvCxnSpPr/>
          <p:nvPr/>
        </p:nvCxnSpPr>
        <p:spPr bwMode="auto">
          <a:xfrm flipV="1">
            <a:off x="6086475" y="5257800"/>
            <a:ext cx="0" cy="33972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/>
          </a:ln>
          <a:effectLst/>
        </p:spPr>
      </p:cxnSp>
      <p:cxnSp>
        <p:nvCxnSpPr>
          <p:cNvPr id="67" name="直接连接符 66"/>
          <p:cNvCxnSpPr/>
          <p:nvPr/>
        </p:nvCxnSpPr>
        <p:spPr bwMode="auto">
          <a:xfrm>
            <a:off x="4782434" y="5317886"/>
            <a:ext cx="1304041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sp>
        <p:nvSpPr>
          <p:cNvPr id="68" name="文本框 67"/>
          <p:cNvSpPr txBox="1"/>
          <p:nvPr/>
        </p:nvSpPr>
        <p:spPr>
          <a:xfrm>
            <a:off x="5257800" y="5358367"/>
            <a:ext cx="42191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EIFS</a:t>
            </a:r>
            <a:endParaRPr lang="zh-CN" altLang="en-US" sz="900" dirty="0"/>
          </a:p>
        </p:txBody>
      </p:sp>
      <p:sp>
        <p:nvSpPr>
          <p:cNvPr id="61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Aug 2020</a:t>
            </a:r>
            <a:endParaRPr lang="en-GB" altLang="en-US" dirty="0"/>
          </a:p>
        </p:txBody>
      </p:sp>
      <p:sp>
        <p:nvSpPr>
          <p:cNvPr id="6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27694" y="6475413"/>
            <a:ext cx="1216231" cy="184666"/>
          </a:xfrm>
        </p:spPr>
        <p:txBody>
          <a:bodyPr/>
          <a:lstStyle/>
          <a:p>
            <a:pPr>
              <a:defRPr/>
            </a:pPr>
            <a:r>
              <a:rPr lang="en-GB" dirty="0" err="1" smtClean="0"/>
              <a:t>Yiqing</a:t>
            </a:r>
            <a:r>
              <a:rPr lang="en-GB" dirty="0" smtClean="0"/>
              <a:t> 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9302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矩形 45"/>
          <p:cNvSpPr/>
          <p:nvPr/>
        </p:nvSpPr>
        <p:spPr bwMode="auto">
          <a:xfrm>
            <a:off x="4172834" y="5114925"/>
            <a:ext cx="762000" cy="217808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5290" y="1747345"/>
            <a:ext cx="7772400" cy="2771947"/>
          </a:xfrm>
        </p:spPr>
        <p:txBody>
          <a:bodyPr/>
          <a:lstStyle/>
          <a:p>
            <a:pPr algn="just"/>
            <a:r>
              <a:rPr lang="en-US" altLang="zh-CN" sz="1800" dirty="0" smtClean="0"/>
              <a:t>Solution 2 is to disallow </a:t>
            </a:r>
            <a:r>
              <a:rPr lang="en-US" altLang="zh-CN" sz="1800" dirty="0" err="1" smtClean="0"/>
              <a:t>backoff</a:t>
            </a:r>
            <a:r>
              <a:rPr lang="en-US" altLang="zh-CN" sz="1800" dirty="0" smtClean="0"/>
              <a:t> in within the </a:t>
            </a:r>
            <a:r>
              <a:rPr lang="en-US" altLang="zh-CN" sz="1800" dirty="0" err="1" smtClean="0"/>
              <a:t>MediumSyncDelay</a:t>
            </a:r>
            <a:r>
              <a:rPr lang="en-US" altLang="zh-CN" sz="1800" dirty="0" smtClean="0"/>
              <a:t> period;</a:t>
            </a:r>
          </a:p>
          <a:p>
            <a:pPr algn="just"/>
            <a:r>
              <a:rPr lang="en-US" altLang="zh-CN" sz="1800" dirty="0" smtClean="0"/>
              <a:t>It is a </a:t>
            </a:r>
            <a:r>
              <a:rPr lang="en-US" altLang="zh-CN" sz="1800" dirty="0"/>
              <a:t>more conservative solution, </a:t>
            </a:r>
            <a:r>
              <a:rPr lang="en-US" altLang="zh-CN" sz="1800" dirty="0" smtClean="0"/>
              <a:t>which is not so necessary;</a:t>
            </a:r>
          </a:p>
          <a:p>
            <a:pPr algn="just"/>
            <a:r>
              <a:rPr lang="en-US" altLang="zh-CN" sz="1800" dirty="0" smtClean="0"/>
              <a:t>Solution 2 is not preferred.</a:t>
            </a:r>
            <a:endParaRPr lang="en-US" altLang="zh-CN" sz="18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r>
              <a:rPr lang="en-US" dirty="0" smtClean="0"/>
              <a:t> 2: Disallow </a:t>
            </a:r>
            <a:r>
              <a:rPr lang="en-US" dirty="0" err="1" smtClean="0"/>
              <a:t>backoff</a:t>
            </a:r>
            <a:r>
              <a:rPr lang="en-US" dirty="0" smtClean="0"/>
              <a:t> in </a:t>
            </a:r>
            <a:r>
              <a:rPr lang="en-US" dirty="0" err="1" smtClean="0"/>
              <a:t>MediumSyncDelay</a:t>
            </a:r>
            <a:endParaRPr lang="en-US" dirty="0"/>
          </a:p>
        </p:txBody>
      </p:sp>
      <p:cxnSp>
        <p:nvCxnSpPr>
          <p:cNvPr id="7" name="直接连接符 6"/>
          <p:cNvCxnSpPr/>
          <p:nvPr/>
        </p:nvCxnSpPr>
        <p:spPr bwMode="auto">
          <a:xfrm>
            <a:off x="2191634" y="4800600"/>
            <a:ext cx="4876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" name="直接连接符 8"/>
          <p:cNvCxnSpPr/>
          <p:nvPr/>
        </p:nvCxnSpPr>
        <p:spPr bwMode="auto">
          <a:xfrm>
            <a:off x="2199400" y="5334000"/>
            <a:ext cx="4876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直接连接符 9"/>
          <p:cNvCxnSpPr/>
          <p:nvPr/>
        </p:nvCxnSpPr>
        <p:spPr bwMode="auto">
          <a:xfrm>
            <a:off x="2199400" y="6096000"/>
            <a:ext cx="4876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1" name="矩形 10"/>
          <p:cNvSpPr/>
          <p:nvPr/>
        </p:nvSpPr>
        <p:spPr bwMode="auto">
          <a:xfrm>
            <a:off x="2648834" y="4495800"/>
            <a:ext cx="15240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2" name="直接连接符 11"/>
          <p:cNvCxnSpPr/>
          <p:nvPr/>
        </p:nvCxnSpPr>
        <p:spPr bwMode="auto">
          <a:xfrm>
            <a:off x="2648834" y="4953000"/>
            <a:ext cx="1524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sp>
        <p:nvSpPr>
          <p:cNvPr id="14" name="矩形 13"/>
          <p:cNvSpPr/>
          <p:nvPr/>
        </p:nvSpPr>
        <p:spPr bwMode="auto">
          <a:xfrm>
            <a:off x="3410834" y="5791200"/>
            <a:ext cx="15240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矩形 14"/>
          <p:cNvSpPr/>
          <p:nvPr/>
        </p:nvSpPr>
        <p:spPr bwMode="auto">
          <a:xfrm>
            <a:off x="5163434" y="5791200"/>
            <a:ext cx="8382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7" name="直接连接符 16"/>
          <p:cNvCxnSpPr/>
          <p:nvPr/>
        </p:nvCxnSpPr>
        <p:spPr bwMode="auto">
          <a:xfrm>
            <a:off x="4172834" y="4953000"/>
            <a:ext cx="2823521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cxnSp>
        <p:nvCxnSpPr>
          <p:cNvPr id="19" name="直接箭头连接符 18"/>
          <p:cNvCxnSpPr/>
          <p:nvPr/>
        </p:nvCxnSpPr>
        <p:spPr bwMode="auto">
          <a:xfrm flipV="1">
            <a:off x="4934834" y="5334000"/>
            <a:ext cx="0" cy="457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4" name="直接箭头连接符 33"/>
          <p:cNvCxnSpPr/>
          <p:nvPr/>
        </p:nvCxnSpPr>
        <p:spPr bwMode="auto">
          <a:xfrm flipV="1">
            <a:off x="4172834" y="4876800"/>
            <a:ext cx="0" cy="457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/>
          </a:ln>
          <a:effectLst/>
        </p:spPr>
      </p:cxnSp>
      <p:cxnSp>
        <p:nvCxnSpPr>
          <p:cNvPr id="35" name="直接箭头连接符 34"/>
          <p:cNvCxnSpPr/>
          <p:nvPr/>
        </p:nvCxnSpPr>
        <p:spPr bwMode="auto">
          <a:xfrm flipV="1">
            <a:off x="4944359" y="5026968"/>
            <a:ext cx="0" cy="30576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/>
          </a:ln>
          <a:effectLst/>
        </p:spPr>
      </p:cxnSp>
      <p:cxnSp>
        <p:nvCxnSpPr>
          <p:cNvPr id="36" name="直接箭头连接符 35"/>
          <p:cNvCxnSpPr/>
          <p:nvPr/>
        </p:nvCxnSpPr>
        <p:spPr bwMode="auto">
          <a:xfrm flipV="1">
            <a:off x="6996355" y="4875533"/>
            <a:ext cx="0" cy="457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/>
          </a:ln>
          <a:effectLst/>
        </p:spPr>
      </p:cxnSp>
      <p:cxnSp>
        <p:nvCxnSpPr>
          <p:cNvPr id="37" name="直接箭头连接符 36"/>
          <p:cNvCxnSpPr/>
          <p:nvPr/>
        </p:nvCxnSpPr>
        <p:spPr bwMode="auto">
          <a:xfrm flipV="1">
            <a:off x="2648834" y="4875533"/>
            <a:ext cx="0" cy="457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/>
          </a:ln>
          <a:effectLst/>
        </p:spPr>
      </p:cxnSp>
      <p:sp>
        <p:nvSpPr>
          <p:cNvPr id="38" name="文本框 37"/>
          <p:cNvSpPr txBox="1"/>
          <p:nvPr/>
        </p:nvSpPr>
        <p:spPr>
          <a:xfrm>
            <a:off x="2895600" y="4961258"/>
            <a:ext cx="96372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Blindness period</a:t>
            </a:r>
            <a:endParaRPr lang="zh-CN" altLang="en-US" sz="900" dirty="0"/>
          </a:p>
        </p:txBody>
      </p:sp>
      <p:sp>
        <p:nvSpPr>
          <p:cNvPr id="39" name="文本框 38"/>
          <p:cNvSpPr txBox="1"/>
          <p:nvPr/>
        </p:nvSpPr>
        <p:spPr>
          <a:xfrm>
            <a:off x="4205736" y="5103168"/>
            <a:ext cx="66877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CCA busy</a:t>
            </a:r>
            <a:endParaRPr lang="zh-CN" altLang="en-US" sz="900" dirty="0"/>
          </a:p>
        </p:txBody>
      </p:sp>
      <p:sp>
        <p:nvSpPr>
          <p:cNvPr id="45" name="文本框 44"/>
          <p:cNvSpPr txBox="1"/>
          <p:nvPr/>
        </p:nvSpPr>
        <p:spPr>
          <a:xfrm>
            <a:off x="5013652" y="4777229"/>
            <a:ext cx="108234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err="1" smtClean="0"/>
              <a:t>MediumSyncDelay</a:t>
            </a:r>
            <a:endParaRPr lang="zh-CN" altLang="en-US" sz="900" dirty="0"/>
          </a:p>
        </p:txBody>
      </p:sp>
      <p:sp>
        <p:nvSpPr>
          <p:cNvPr id="47" name="文本框 46"/>
          <p:cNvSpPr txBox="1"/>
          <p:nvPr/>
        </p:nvSpPr>
        <p:spPr>
          <a:xfrm>
            <a:off x="1635155" y="4572943"/>
            <a:ext cx="42191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/>
              <a:t>link</a:t>
            </a:r>
            <a:r>
              <a:rPr lang="en-US" altLang="zh-CN" sz="900" dirty="0" smtClean="0"/>
              <a:t>1</a:t>
            </a:r>
            <a:endParaRPr lang="zh-CN" altLang="en-US" sz="900" dirty="0"/>
          </a:p>
        </p:txBody>
      </p:sp>
      <p:sp>
        <p:nvSpPr>
          <p:cNvPr id="48" name="文本框 47"/>
          <p:cNvSpPr txBox="1"/>
          <p:nvPr/>
        </p:nvSpPr>
        <p:spPr>
          <a:xfrm>
            <a:off x="1616047" y="5101901"/>
            <a:ext cx="42191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/>
              <a:t>link</a:t>
            </a:r>
            <a:r>
              <a:rPr lang="en-US" altLang="zh-CN" sz="900" dirty="0" smtClean="0"/>
              <a:t>2</a:t>
            </a:r>
            <a:endParaRPr lang="zh-CN" altLang="en-US" sz="900" dirty="0"/>
          </a:p>
        </p:txBody>
      </p:sp>
      <p:sp>
        <p:nvSpPr>
          <p:cNvPr id="49" name="文本框 48"/>
          <p:cNvSpPr txBox="1"/>
          <p:nvPr/>
        </p:nvSpPr>
        <p:spPr>
          <a:xfrm>
            <a:off x="7220834" y="4546397"/>
            <a:ext cx="46038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STA1</a:t>
            </a:r>
            <a:endParaRPr lang="zh-CN" altLang="en-US" sz="900" dirty="0"/>
          </a:p>
        </p:txBody>
      </p:sp>
      <p:sp>
        <p:nvSpPr>
          <p:cNvPr id="50" name="文本框 49"/>
          <p:cNvSpPr txBox="1"/>
          <p:nvPr/>
        </p:nvSpPr>
        <p:spPr>
          <a:xfrm>
            <a:off x="7208470" y="5121275"/>
            <a:ext cx="46038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STA2</a:t>
            </a:r>
            <a:endParaRPr lang="zh-CN" altLang="en-US" sz="900" dirty="0"/>
          </a:p>
        </p:txBody>
      </p:sp>
      <p:sp>
        <p:nvSpPr>
          <p:cNvPr id="51" name="文本框 50"/>
          <p:cNvSpPr txBox="1"/>
          <p:nvPr/>
        </p:nvSpPr>
        <p:spPr>
          <a:xfrm>
            <a:off x="1616047" y="5865168"/>
            <a:ext cx="42191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link2</a:t>
            </a:r>
            <a:endParaRPr lang="zh-CN" altLang="en-US" sz="900" dirty="0"/>
          </a:p>
        </p:txBody>
      </p:sp>
      <p:sp>
        <p:nvSpPr>
          <p:cNvPr id="52" name="文本框 51"/>
          <p:cNvSpPr txBox="1"/>
          <p:nvPr/>
        </p:nvSpPr>
        <p:spPr>
          <a:xfrm>
            <a:off x="7256100" y="5924550"/>
            <a:ext cx="46038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STA3</a:t>
            </a:r>
            <a:endParaRPr lang="zh-CN" altLang="en-US" sz="900" dirty="0"/>
          </a:p>
        </p:txBody>
      </p:sp>
      <p:sp>
        <p:nvSpPr>
          <p:cNvPr id="53" name="文本框 52"/>
          <p:cNvSpPr txBox="1"/>
          <p:nvPr/>
        </p:nvSpPr>
        <p:spPr>
          <a:xfrm>
            <a:off x="1143942" y="4572000"/>
            <a:ext cx="38985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AP1</a:t>
            </a:r>
            <a:endParaRPr lang="zh-CN" altLang="en-US" sz="900" dirty="0"/>
          </a:p>
        </p:txBody>
      </p:sp>
      <p:sp>
        <p:nvSpPr>
          <p:cNvPr id="54" name="文本框 53"/>
          <p:cNvSpPr txBox="1"/>
          <p:nvPr/>
        </p:nvSpPr>
        <p:spPr>
          <a:xfrm>
            <a:off x="1124834" y="5100958"/>
            <a:ext cx="38985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AP2</a:t>
            </a:r>
            <a:endParaRPr lang="zh-CN" altLang="en-US" sz="900" dirty="0"/>
          </a:p>
        </p:txBody>
      </p:sp>
      <p:sp>
        <p:nvSpPr>
          <p:cNvPr id="55" name="文本框 54"/>
          <p:cNvSpPr txBox="1"/>
          <p:nvPr/>
        </p:nvSpPr>
        <p:spPr>
          <a:xfrm>
            <a:off x="1124834" y="5864225"/>
            <a:ext cx="38985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AP3</a:t>
            </a:r>
            <a:endParaRPr lang="zh-CN" altLang="en-US" sz="900" dirty="0"/>
          </a:p>
        </p:txBody>
      </p:sp>
      <p:sp>
        <p:nvSpPr>
          <p:cNvPr id="56" name="矩形 55"/>
          <p:cNvSpPr/>
          <p:nvPr/>
        </p:nvSpPr>
        <p:spPr bwMode="auto">
          <a:xfrm>
            <a:off x="1124834" y="4529940"/>
            <a:ext cx="375752" cy="88025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7" name="矩形 56"/>
          <p:cNvSpPr/>
          <p:nvPr/>
        </p:nvSpPr>
        <p:spPr bwMode="auto">
          <a:xfrm>
            <a:off x="7266319" y="4529941"/>
            <a:ext cx="375752" cy="88025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8" name="文本框 57"/>
          <p:cNvSpPr txBox="1"/>
          <p:nvPr/>
        </p:nvSpPr>
        <p:spPr>
          <a:xfrm>
            <a:off x="540059" y="4874568"/>
            <a:ext cx="61747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AP MLD</a:t>
            </a:r>
            <a:endParaRPr lang="zh-CN" altLang="en-US" sz="900" dirty="0"/>
          </a:p>
        </p:txBody>
      </p:sp>
      <p:sp>
        <p:nvSpPr>
          <p:cNvPr id="59" name="文本框 58"/>
          <p:cNvSpPr txBox="1"/>
          <p:nvPr/>
        </p:nvSpPr>
        <p:spPr>
          <a:xfrm>
            <a:off x="7603479" y="4798368"/>
            <a:ext cx="85472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Non-AP MLD</a:t>
            </a:r>
            <a:endParaRPr lang="zh-CN" altLang="en-US" sz="900" dirty="0"/>
          </a:p>
        </p:txBody>
      </p:sp>
      <p:sp>
        <p:nvSpPr>
          <p:cNvPr id="60" name="文本框 59"/>
          <p:cNvSpPr txBox="1"/>
          <p:nvPr/>
        </p:nvSpPr>
        <p:spPr>
          <a:xfrm>
            <a:off x="2725002" y="4516939"/>
            <a:ext cx="144783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PPDU1 from STA1 to AP1</a:t>
            </a:r>
            <a:endParaRPr lang="zh-CN" altLang="en-US" sz="900" dirty="0"/>
          </a:p>
        </p:txBody>
      </p:sp>
      <p:sp>
        <p:nvSpPr>
          <p:cNvPr id="62" name="文本框 61"/>
          <p:cNvSpPr txBox="1"/>
          <p:nvPr/>
        </p:nvSpPr>
        <p:spPr>
          <a:xfrm>
            <a:off x="3474317" y="5826917"/>
            <a:ext cx="147668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PPDU3 from AP3 to STA3 </a:t>
            </a:r>
            <a:endParaRPr lang="zh-CN" altLang="en-US" sz="900" dirty="0"/>
          </a:p>
        </p:txBody>
      </p:sp>
      <p:sp>
        <p:nvSpPr>
          <p:cNvPr id="63" name="文本框 62"/>
          <p:cNvSpPr txBox="1"/>
          <p:nvPr/>
        </p:nvSpPr>
        <p:spPr>
          <a:xfrm>
            <a:off x="5095684" y="5772150"/>
            <a:ext cx="9779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 smtClean="0"/>
              <a:t>BA3 from STA3 to AP3 </a:t>
            </a:r>
            <a:endParaRPr lang="zh-CN" altLang="en-US" sz="900" dirty="0"/>
          </a:p>
        </p:txBody>
      </p:sp>
      <p:cxnSp>
        <p:nvCxnSpPr>
          <p:cNvPr id="67" name="直接连接符 66"/>
          <p:cNvCxnSpPr/>
          <p:nvPr/>
        </p:nvCxnSpPr>
        <p:spPr bwMode="auto">
          <a:xfrm>
            <a:off x="4934834" y="5134802"/>
            <a:ext cx="2061521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sp>
        <p:nvSpPr>
          <p:cNvPr id="68" name="文本框 67"/>
          <p:cNvSpPr txBox="1"/>
          <p:nvPr/>
        </p:nvSpPr>
        <p:spPr>
          <a:xfrm>
            <a:off x="5562600" y="5096495"/>
            <a:ext cx="100219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err="1" smtClean="0"/>
              <a:t>Backoff</a:t>
            </a:r>
            <a:r>
              <a:rPr lang="en-US" altLang="zh-CN" sz="900" dirty="0" smtClean="0"/>
              <a:t> Disallow</a:t>
            </a:r>
            <a:endParaRPr lang="zh-CN" altLang="en-US" sz="900" dirty="0"/>
          </a:p>
        </p:txBody>
      </p:sp>
      <p:sp>
        <p:nvSpPr>
          <p:cNvPr id="61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Aug 2020</a:t>
            </a:r>
            <a:endParaRPr lang="en-GB" altLang="en-US" dirty="0"/>
          </a:p>
        </p:txBody>
      </p:sp>
      <p:sp>
        <p:nvSpPr>
          <p:cNvPr id="6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27694" y="6475413"/>
            <a:ext cx="1216231" cy="184666"/>
          </a:xfrm>
        </p:spPr>
        <p:txBody>
          <a:bodyPr/>
          <a:lstStyle/>
          <a:p>
            <a:pPr>
              <a:defRPr/>
            </a:pPr>
            <a:r>
              <a:rPr lang="en-GB" dirty="0" err="1" smtClean="0"/>
              <a:t>Yiqing</a:t>
            </a:r>
            <a:r>
              <a:rPr lang="en-GB" dirty="0" smtClean="0"/>
              <a:t> 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6021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CN" sz="1800" dirty="0"/>
              <a:t>Allow RTS transmission while </a:t>
            </a:r>
            <a:r>
              <a:rPr lang="en-US" altLang="zh-CN" sz="1800" dirty="0" err="1"/>
              <a:t>MediumSyncDelay</a:t>
            </a:r>
            <a:r>
              <a:rPr lang="en-US" altLang="zh-CN" sz="1800" dirty="0"/>
              <a:t> timer is running will be risk if the channel is busy right after the blindness period base on the ED sensing results, the </a:t>
            </a:r>
            <a:r>
              <a:rPr lang="en-US" altLang="zh-CN" sz="1800" dirty="0" smtClean="0"/>
              <a:t>standard </a:t>
            </a:r>
            <a:r>
              <a:rPr lang="en-US" altLang="zh-CN" sz="1800" dirty="0"/>
              <a:t>should </a:t>
            </a:r>
            <a:r>
              <a:rPr lang="en-US" altLang="zh-CN" sz="1800" dirty="0" smtClean="0"/>
              <a:t>avoided it happens</a:t>
            </a:r>
            <a:r>
              <a:rPr lang="en-US" altLang="zh-CN" sz="1800" dirty="0" smtClean="0"/>
              <a:t>.</a:t>
            </a:r>
          </a:p>
          <a:p>
            <a:pPr algn="just"/>
            <a:r>
              <a:rPr lang="en-US" altLang="zh-CN" sz="1800" dirty="0" smtClean="0"/>
              <a:t>Two potential solutions are provided, and solution 1 is preferred</a:t>
            </a:r>
          </a:p>
          <a:p>
            <a:pPr lvl="1" algn="just"/>
            <a:r>
              <a:rPr lang="en-US" altLang="zh-CN" sz="1400" dirty="0" smtClean="0"/>
              <a:t>Solution 1: disallow </a:t>
            </a:r>
            <a:r>
              <a:rPr lang="en-US" altLang="zh-CN" sz="1400" dirty="0" err="1" smtClean="0"/>
              <a:t>backoff</a:t>
            </a:r>
            <a:r>
              <a:rPr lang="en-US" altLang="zh-CN" sz="1400" dirty="0" smtClean="0"/>
              <a:t> in EIFS</a:t>
            </a:r>
          </a:p>
          <a:p>
            <a:pPr lvl="1" algn="just"/>
            <a:r>
              <a:rPr lang="en-US" altLang="zh-CN" sz="1400" dirty="0" smtClean="0"/>
              <a:t>Solution 2: disallow </a:t>
            </a:r>
            <a:r>
              <a:rPr lang="en-US" altLang="zh-CN" sz="1400" dirty="0" err="1" smtClean="0"/>
              <a:t>backoff</a:t>
            </a:r>
            <a:r>
              <a:rPr lang="en-US" altLang="zh-CN" sz="1400" dirty="0" smtClean="0"/>
              <a:t> in whole </a:t>
            </a:r>
            <a:r>
              <a:rPr lang="en-US" altLang="zh-CN" sz="1400" dirty="0" err="1" smtClean="0"/>
              <a:t>MediumSyncDelay</a:t>
            </a:r>
            <a:endParaRPr lang="en-US" altLang="zh-CN" sz="1400" dirty="0"/>
          </a:p>
          <a:p>
            <a:pPr algn="just"/>
            <a:endParaRPr lang="en-US" sz="1800" dirty="0" smtClean="0"/>
          </a:p>
          <a:p>
            <a:pPr marL="457200" lvl="1" indent="0">
              <a:buNone/>
            </a:pPr>
            <a:endParaRPr lang="en-US" sz="1600" dirty="0" smtClean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7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Aug 2020</a:t>
            </a:r>
            <a:endParaRPr lang="en-GB" alt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27694" y="6475413"/>
            <a:ext cx="1216231" cy="184666"/>
          </a:xfrm>
        </p:spPr>
        <p:txBody>
          <a:bodyPr/>
          <a:lstStyle/>
          <a:p>
            <a:pPr>
              <a:defRPr/>
            </a:pPr>
            <a:r>
              <a:rPr lang="en-GB" dirty="0" err="1" smtClean="0"/>
              <a:t>Yiqing</a:t>
            </a:r>
            <a:r>
              <a:rPr lang="en-GB" dirty="0" smtClean="0"/>
              <a:t> 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6686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CN" sz="1800" dirty="0"/>
              <a:t>Do you agree that if </a:t>
            </a:r>
            <a:r>
              <a:rPr lang="en-US" altLang="zh-CN" sz="1800" dirty="0"/>
              <a:t>the channel is busy right after the blindness period base on the ED sensing results, </a:t>
            </a:r>
            <a:r>
              <a:rPr lang="en-US" altLang="zh-CN" sz="1800" dirty="0"/>
              <a:t>a STA that </a:t>
            </a:r>
            <a:r>
              <a:rPr lang="en-US" altLang="zh-CN" sz="1800" dirty="0" smtClean="0"/>
              <a:t>affiliate </a:t>
            </a:r>
            <a:r>
              <a:rPr lang="en-US" altLang="zh-CN" sz="1800" dirty="0"/>
              <a:t>with a NSTR MLD </a:t>
            </a:r>
            <a:r>
              <a:rPr lang="en-US" altLang="zh-CN" sz="1800" dirty="0"/>
              <a:t>is not allowed to </a:t>
            </a:r>
            <a:r>
              <a:rPr lang="en-US" altLang="zh-CN" sz="1800" dirty="0" err="1"/>
              <a:t>backoff</a:t>
            </a:r>
            <a:r>
              <a:rPr lang="en-US" altLang="zh-CN" sz="1800" dirty="0"/>
              <a:t> within EIFS </a:t>
            </a:r>
            <a:r>
              <a:rPr lang="en-US" altLang="zh-CN" sz="1800" dirty="0"/>
              <a:t>time</a:t>
            </a:r>
            <a:r>
              <a:rPr lang="en-US" altLang="zh-CN" sz="1800" dirty="0" smtClean="0"/>
              <a:t>?</a:t>
            </a:r>
          </a:p>
          <a:p>
            <a:pPr lvl="1" algn="just"/>
            <a:r>
              <a:rPr lang="en-US" sz="1400" dirty="0" smtClean="0"/>
              <a:t>It is for R1.</a:t>
            </a:r>
            <a:endParaRPr lang="en-US" sz="1400" dirty="0"/>
          </a:p>
          <a:p>
            <a:pPr marL="457200" lvl="1" indent="0">
              <a:buNone/>
            </a:pPr>
            <a:endParaRPr lang="en-US" sz="1600" dirty="0" smtClean="0"/>
          </a:p>
          <a:p>
            <a:endParaRPr lang="en-US" sz="2000" dirty="0"/>
          </a:p>
          <a:p>
            <a:r>
              <a:rPr lang="en-US" sz="2000" dirty="0" smtClean="0"/>
              <a:t>Y/N/A</a:t>
            </a:r>
            <a:endParaRPr lang="en-US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7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Aug 2020</a:t>
            </a:r>
            <a:endParaRPr lang="en-GB" alt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27694" y="6475413"/>
            <a:ext cx="1216231" cy="184666"/>
          </a:xfrm>
        </p:spPr>
        <p:txBody>
          <a:bodyPr/>
          <a:lstStyle/>
          <a:p>
            <a:pPr>
              <a:defRPr/>
            </a:pPr>
            <a:r>
              <a:rPr lang="en-GB" dirty="0" err="1" smtClean="0"/>
              <a:t>Yiqing</a:t>
            </a:r>
            <a:r>
              <a:rPr lang="en-GB" dirty="0" smtClean="0"/>
              <a:t> 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1751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[1] </a:t>
            </a:r>
            <a:r>
              <a:rPr lang="en-US" sz="1800" dirty="0"/>
              <a:t>11-20-1009-01-00be-multi-link-hidden-terminal-followup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8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Aug 2020</a:t>
            </a:r>
            <a:endParaRPr lang="en-GB" alt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27694" y="6475413"/>
            <a:ext cx="1216231" cy="184666"/>
          </a:xfrm>
        </p:spPr>
        <p:txBody>
          <a:bodyPr/>
          <a:lstStyle/>
          <a:p>
            <a:pPr>
              <a:defRPr/>
            </a:pPr>
            <a:r>
              <a:rPr lang="en-GB" dirty="0" err="1" smtClean="0"/>
              <a:t>Yiqing</a:t>
            </a:r>
            <a:r>
              <a:rPr lang="en-GB" dirty="0" smtClean="0"/>
              <a:t> 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5751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93243</TotalTime>
  <Words>819</Words>
  <Application>Microsoft Office PowerPoint</Application>
  <PresentationFormat>全屏显示(4:3)</PresentationFormat>
  <Paragraphs>179</Paragraphs>
  <Slides>9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4" baseType="lpstr">
      <vt:lpstr>Qualcomm Office Regular</vt:lpstr>
      <vt:lpstr>Qualcomm Regular</vt:lpstr>
      <vt:lpstr>Arial</vt:lpstr>
      <vt:lpstr>Times New Roman</vt:lpstr>
      <vt:lpstr>802-11-Submission</vt:lpstr>
      <vt:lpstr>Further Discussion about Blindness for non-STR MLD</vt:lpstr>
      <vt:lpstr>Motivation</vt:lpstr>
      <vt:lpstr>Issues to Tx RTS in MediumSyncDelay </vt:lpstr>
      <vt:lpstr>Solution 1: Disallow backoff in EIFS</vt:lpstr>
      <vt:lpstr>Solution 1: Disallow backoff in EIFS</vt:lpstr>
      <vt:lpstr>Solution 2: Disallow backoff in MediumSyncDelay</vt:lpstr>
      <vt:lpstr>Summary</vt:lpstr>
      <vt:lpstr>Straw Poll 1</vt:lpstr>
      <vt:lpstr>Reference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alicel@qti.qualcomm.com</dc:creator>
  <cp:lastModifiedBy>Liyunbo</cp:lastModifiedBy>
  <cp:revision>2042</cp:revision>
  <cp:lastPrinted>1998-02-10T13:28:06Z</cp:lastPrinted>
  <dcterms:created xsi:type="dcterms:W3CDTF">2004-12-02T14:01:45Z</dcterms:created>
  <dcterms:modified xsi:type="dcterms:W3CDTF">2020-11-09T06:00:09Z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(3)KHgmDzZPsO+TAdZ0b0q/sgEeZFqiw29bXYlw+4aqwGSnr9G/se0/to3tPLM4amBvjXuhaZWA
kQ4ZKCKYIp5s+hHUlQJiNVr28gn/MkHeylkDggGe/2o+2R/EhZbiLuwQVB2asZ6tmSQqpcc9
5JQZEZLfUfUfSNaaQ/kl1x61oWbHPx38BVa6BAvCdGAzQr+InJc7oH0uvrobgrznMgS51uGs
i2Ch0ZqDlkoOwEFRdg</vt:lpwstr>
  </property>
  <property fmtid="{D5CDD505-2E9C-101B-9397-08002B2CF9AE}" pid="4" name="_2015_ms_pID_7253431">
    <vt:lpwstr>P5+3E77sw2q7g+j8sYJD37BnuUxAEv8086Uiy63GpDMOJFBwZca8BE
1onOz6+PP0rad0sRJvD+OSh7hR7mCO9r+Bvv5pSlfShDP0mkHu5IB1eyhaNpToWgviAPdkqb
0XBAAhQYhMJZdVKLO/p1g3pIe2NRl/q4AX6INfGeuKZ5EKOFtpsOoviNjxnpcfiviwUcHx9X
TZhV+k+2MX0Wob4dVxoFwNnT9hwldySFcwP0</vt:lpwstr>
  </property>
  <property fmtid="{D5CDD505-2E9C-101B-9397-08002B2CF9AE}" pid="5" name="_2015_ms_pID_7253432">
    <vt:lpwstr>luaqmBwhhjzqYoRfpht39pM=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1604362227</vt:lpwstr>
  </property>
</Properties>
</file>