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48" r:id="rId3"/>
    <p:sldId id="951" r:id="rId4"/>
    <p:sldId id="957" r:id="rId5"/>
    <p:sldId id="958" r:id="rId6"/>
    <p:sldId id="919" r:id="rId7"/>
    <p:sldId id="950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96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923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11/2/2020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802.11-20/1365r0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3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Further Discussion about Blindness for non-STR MLD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2020-08-18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720706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Yiqing</a:t>
                      </a:r>
                      <a:r>
                        <a:rPr lang="en-US" altLang="zh-CN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 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Rob Sun</a:t>
                      </a:r>
                      <a:endParaRPr lang="en-US" altLang="zh-C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Mengyao</a:t>
                      </a:r>
                      <a:r>
                        <a:rPr lang="en-US" sz="1100" baseline="0" dirty="0" smtClean="0"/>
                        <a:t> Ma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Hongjia</a:t>
                      </a:r>
                      <a:r>
                        <a:rPr lang="en-US" sz="1100" dirty="0" smtClean="0"/>
                        <a:t> Su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How to handle the blindness issue at non-STR non-AP MLD side is discussed in [1];</a:t>
            </a:r>
          </a:p>
          <a:p>
            <a:pPr algn="just"/>
            <a:r>
              <a:rPr lang="en-US" altLang="zh-CN" sz="1800" dirty="0" smtClean="0"/>
              <a:t>There are three main points </a:t>
            </a:r>
          </a:p>
          <a:p>
            <a:pPr lvl="1" algn="just"/>
            <a:r>
              <a:rPr lang="en-US" altLang="zh-CN" sz="1600" dirty="0" smtClean="0"/>
              <a:t>Introduce a </a:t>
            </a:r>
            <a:r>
              <a:rPr lang="en-US" altLang="zh-CN" sz="1600" dirty="0" err="1" smtClean="0"/>
              <a:t>MediumSyncDelay</a:t>
            </a:r>
            <a:r>
              <a:rPr lang="en-US" altLang="zh-CN" sz="1600" dirty="0" smtClean="0"/>
              <a:t> parameter</a:t>
            </a:r>
          </a:p>
          <a:p>
            <a:pPr lvl="1" algn="just"/>
            <a:r>
              <a:rPr lang="en-US" altLang="zh-CN" sz="1600" dirty="0" smtClean="0"/>
              <a:t>Decrease the ED threshold, [-82dBm, -62dBm]</a:t>
            </a:r>
          </a:p>
          <a:p>
            <a:pPr lvl="1" algn="just"/>
            <a:r>
              <a:rPr lang="en-US" altLang="zh-CN" sz="1600" dirty="0" smtClean="0"/>
              <a:t>Allow to transmit limited times of RTS while </a:t>
            </a:r>
            <a:r>
              <a:rPr lang="en-US" altLang="zh-CN" sz="1600" dirty="0" err="1" smtClean="0"/>
              <a:t>MediumSyncDelay</a:t>
            </a:r>
            <a:r>
              <a:rPr lang="en-US" altLang="zh-CN" sz="1600" dirty="0" smtClean="0"/>
              <a:t> timer is running</a:t>
            </a:r>
          </a:p>
          <a:p>
            <a:pPr algn="just"/>
            <a:r>
              <a:rPr lang="en-US" altLang="zh-CN" sz="1800" dirty="0" smtClean="0"/>
              <a:t>Allow </a:t>
            </a:r>
            <a:r>
              <a:rPr lang="en-US" altLang="zh-CN" sz="1800" dirty="0"/>
              <a:t>RTS transmission while </a:t>
            </a:r>
            <a:r>
              <a:rPr lang="en-US" altLang="zh-CN" sz="1800" dirty="0" err="1"/>
              <a:t>MediumSyncDelay</a:t>
            </a:r>
            <a:r>
              <a:rPr lang="en-US" altLang="zh-CN" sz="1800" dirty="0"/>
              <a:t> timer is running will be risk in certain case, it should be </a:t>
            </a:r>
            <a:r>
              <a:rPr lang="en-US" altLang="zh-CN" sz="1800" dirty="0" smtClean="0"/>
              <a:t>avoided.</a:t>
            </a:r>
            <a:endParaRPr lang="en-US" altLang="zh-CN" sz="1800" dirty="0"/>
          </a:p>
          <a:p>
            <a:pPr lvl="1" algn="just"/>
            <a:endParaRPr lang="en-US" altLang="zh-CN" sz="1600" dirty="0"/>
          </a:p>
          <a:p>
            <a:pPr algn="just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 bwMode="auto">
          <a:xfrm>
            <a:off x="5412500" y="6036618"/>
            <a:ext cx="43673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4020434" y="5360343"/>
            <a:ext cx="762000" cy="2178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771947"/>
          </a:xfrm>
        </p:spPr>
        <p:txBody>
          <a:bodyPr/>
          <a:lstStyle/>
          <a:p>
            <a:pPr algn="just"/>
            <a:r>
              <a:rPr lang="en-US" altLang="zh-CN" sz="1800" dirty="0" smtClean="0"/>
              <a:t>It is a typical scenario that AP3 in link2 can be heard by STA2, but STA3 (associated with AP3) is hidden from STA2;</a:t>
            </a:r>
          </a:p>
          <a:p>
            <a:pPr algn="just"/>
            <a:r>
              <a:rPr lang="en-US" sz="1800" dirty="0" smtClean="0"/>
              <a:t>After the  blindness period, channel will be busy for STA2 due to the transmission of PPDU3, but when PPDU3 is finished, STA2 will sense the channel becomes idle;  </a:t>
            </a:r>
          </a:p>
          <a:p>
            <a:pPr algn="just"/>
            <a:r>
              <a:rPr lang="en-US" sz="1800" dirty="0" smtClean="0"/>
              <a:t>If STA2 start to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, and transmit RTS, it will collide with BA from STA3 to AP3;</a:t>
            </a:r>
          </a:p>
          <a:p>
            <a:pPr algn="just"/>
            <a:r>
              <a:rPr lang="en-US" sz="1800" dirty="0" smtClean="0"/>
              <a:t>The standard should avoid it happens.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</a:t>
            </a:r>
            <a:r>
              <a:rPr lang="en-US" dirty="0" err="1" smtClean="0"/>
              <a:t>Tx</a:t>
            </a:r>
            <a:r>
              <a:rPr lang="en-US" dirty="0" smtClean="0"/>
              <a:t> RTS in </a:t>
            </a:r>
            <a:r>
              <a:rPr lang="en-US" altLang="zh-CN" dirty="0" err="1" smtClean="0"/>
              <a:t>MediumSyncDelay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039234" y="50460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2047000" y="5579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047000" y="6341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2496434" y="47412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2496434" y="5198418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3258434" y="60366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11034" y="6036618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020434" y="5198418"/>
            <a:ext cx="2823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4782434" y="55794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>
            <a:off x="4791959" y="5360343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4782434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4858634" y="5368561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4934833" y="5367960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5011034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5087234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V="1">
            <a:off x="5163433" y="5366693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5239635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V="1">
            <a:off x="531583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5412500" y="5273351"/>
            <a:ext cx="1122534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直接箭头连接符 33"/>
          <p:cNvCxnSpPr/>
          <p:nvPr/>
        </p:nvCxnSpPr>
        <p:spPr bwMode="auto">
          <a:xfrm flipV="1">
            <a:off x="4020434" y="51222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4791959" y="5272386"/>
            <a:ext cx="0" cy="3057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6843955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2496434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2743200" y="5206676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Blindness period</a:t>
            </a:r>
            <a:endParaRPr lang="zh-CN" altLang="en-US" sz="900" dirty="0"/>
          </a:p>
        </p:txBody>
      </p:sp>
      <p:sp>
        <p:nvSpPr>
          <p:cNvPr id="39" name="文本框 38"/>
          <p:cNvSpPr txBox="1"/>
          <p:nvPr/>
        </p:nvSpPr>
        <p:spPr>
          <a:xfrm>
            <a:off x="4053336" y="5348586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CCA busy</a:t>
            </a:r>
            <a:endParaRPr lang="zh-CN" altLang="en-US" sz="900" dirty="0"/>
          </a:p>
        </p:txBody>
      </p:sp>
      <p:sp>
        <p:nvSpPr>
          <p:cNvPr id="45" name="文本框 44"/>
          <p:cNvSpPr txBox="1"/>
          <p:nvPr/>
        </p:nvSpPr>
        <p:spPr>
          <a:xfrm>
            <a:off x="4861252" y="5022647"/>
            <a:ext cx="1082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MediumSyncDelay</a:t>
            </a:r>
            <a:endParaRPr lang="zh-CN" altLang="en-US" sz="900" dirty="0"/>
          </a:p>
        </p:txBody>
      </p:sp>
      <p:sp>
        <p:nvSpPr>
          <p:cNvPr id="47" name="文本框 46"/>
          <p:cNvSpPr txBox="1"/>
          <p:nvPr/>
        </p:nvSpPr>
        <p:spPr>
          <a:xfrm>
            <a:off x="1482755" y="481836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1</a:t>
            </a:r>
            <a:endParaRPr lang="zh-CN" altLang="en-US" sz="900" dirty="0"/>
          </a:p>
        </p:txBody>
      </p:sp>
      <p:sp>
        <p:nvSpPr>
          <p:cNvPr id="48" name="文本框 47"/>
          <p:cNvSpPr txBox="1"/>
          <p:nvPr/>
        </p:nvSpPr>
        <p:spPr>
          <a:xfrm>
            <a:off x="1463647" y="5347319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2</a:t>
            </a:r>
            <a:endParaRPr lang="zh-CN" altLang="en-US" sz="900" dirty="0"/>
          </a:p>
        </p:txBody>
      </p:sp>
      <p:sp>
        <p:nvSpPr>
          <p:cNvPr id="49" name="文本框 48"/>
          <p:cNvSpPr txBox="1"/>
          <p:nvPr/>
        </p:nvSpPr>
        <p:spPr>
          <a:xfrm>
            <a:off x="7068434" y="479181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0" name="文本框 49"/>
          <p:cNvSpPr txBox="1"/>
          <p:nvPr/>
        </p:nvSpPr>
        <p:spPr>
          <a:xfrm>
            <a:off x="7056070" y="536669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51" name="文本框 50"/>
          <p:cNvSpPr txBox="1"/>
          <p:nvPr/>
        </p:nvSpPr>
        <p:spPr>
          <a:xfrm>
            <a:off x="1463647" y="611058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link2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7103700" y="6169968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STA3</a:t>
            </a:r>
            <a:endParaRPr lang="zh-CN" altLang="en-US" sz="900" dirty="0"/>
          </a:p>
        </p:txBody>
      </p:sp>
      <p:sp>
        <p:nvSpPr>
          <p:cNvPr id="53" name="文本框 52"/>
          <p:cNvSpPr txBox="1"/>
          <p:nvPr/>
        </p:nvSpPr>
        <p:spPr>
          <a:xfrm>
            <a:off x="991542" y="4817418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972434" y="534637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55" name="文本框 54"/>
          <p:cNvSpPr txBox="1"/>
          <p:nvPr/>
        </p:nvSpPr>
        <p:spPr>
          <a:xfrm>
            <a:off x="972434" y="6109643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AP3</a:t>
            </a:r>
            <a:endParaRPr lang="zh-CN" altLang="en-US" sz="9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972434" y="4775358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113919" y="4775359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387659" y="5119986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MLD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7451079" y="5043786"/>
            <a:ext cx="8547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Non-AP MLD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2572602" y="4762357"/>
            <a:ext cx="1447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PPDU1 from STA1 to AP1</a:t>
            </a:r>
            <a:endParaRPr lang="zh-CN" altLang="en-US" sz="900" dirty="0"/>
          </a:p>
        </p:txBody>
      </p:sp>
      <p:sp>
        <p:nvSpPr>
          <p:cNvPr id="61" name="矩形 60"/>
          <p:cNvSpPr/>
          <p:nvPr/>
        </p:nvSpPr>
        <p:spPr>
          <a:xfrm>
            <a:off x="5424487" y="5242868"/>
            <a:ext cx="1167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 smtClean="0"/>
              <a:t>RTS </a:t>
            </a:r>
            <a:r>
              <a:rPr lang="en-US" altLang="zh-CN" sz="900" dirty="0"/>
              <a:t>from </a:t>
            </a:r>
            <a:r>
              <a:rPr lang="en-US" altLang="zh-CN" sz="900" dirty="0" smtClean="0"/>
              <a:t>STA2 </a:t>
            </a:r>
            <a:r>
              <a:rPr lang="en-US" altLang="zh-CN" sz="900" dirty="0"/>
              <a:t>to </a:t>
            </a:r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321917" y="6072335"/>
            <a:ext cx="1476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PPDU3 from AP3 to STA3 </a:t>
            </a:r>
            <a:endParaRPr lang="zh-CN" altLang="en-US" sz="900" dirty="0"/>
          </a:p>
        </p:txBody>
      </p:sp>
      <p:sp>
        <p:nvSpPr>
          <p:cNvPr id="63" name="文本框 62"/>
          <p:cNvSpPr txBox="1"/>
          <p:nvPr/>
        </p:nvSpPr>
        <p:spPr>
          <a:xfrm>
            <a:off x="4943284" y="6017568"/>
            <a:ext cx="97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BA3 from STA3 to AP3 </a:t>
            </a:r>
            <a:endParaRPr lang="zh-CN" altLang="en-US" sz="900" dirty="0"/>
          </a:p>
        </p:txBody>
      </p:sp>
      <p:cxnSp>
        <p:nvCxnSpPr>
          <p:cNvPr id="65" name="直接箭头连接符 64"/>
          <p:cNvCxnSpPr/>
          <p:nvPr/>
        </p:nvCxnSpPr>
        <p:spPr bwMode="auto">
          <a:xfrm>
            <a:off x="5620634" y="5636567"/>
            <a:ext cx="0" cy="3619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9" name="直接连接符 68"/>
          <p:cNvCxnSpPr/>
          <p:nvPr/>
        </p:nvCxnSpPr>
        <p:spPr bwMode="auto">
          <a:xfrm>
            <a:off x="5305709" y="6018278"/>
            <a:ext cx="296159" cy="3427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直接连接符 69"/>
          <p:cNvCxnSpPr/>
          <p:nvPr/>
        </p:nvCxnSpPr>
        <p:spPr bwMode="auto">
          <a:xfrm flipH="1">
            <a:off x="5305707" y="6017011"/>
            <a:ext cx="302512" cy="3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文本框 74"/>
          <p:cNvSpPr txBox="1"/>
          <p:nvPr/>
        </p:nvSpPr>
        <p:spPr>
          <a:xfrm>
            <a:off x="5569834" y="5668318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Interference to BA3</a:t>
            </a:r>
            <a:endParaRPr lang="zh-CN" altLang="en-US" sz="900" dirty="0"/>
          </a:p>
        </p:txBody>
      </p:sp>
      <p:sp>
        <p:nvSpPr>
          <p:cNvPr id="64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6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 bwMode="auto">
          <a:xfrm>
            <a:off x="4020434" y="5360343"/>
            <a:ext cx="762000" cy="2178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771947"/>
          </a:xfrm>
        </p:spPr>
        <p:txBody>
          <a:bodyPr/>
          <a:lstStyle/>
          <a:p>
            <a:pPr algn="just"/>
            <a:r>
              <a:rPr lang="en-US" altLang="zh-CN" sz="1800" dirty="0" smtClean="0"/>
              <a:t>A potential solution is </a:t>
            </a:r>
            <a:r>
              <a:rPr lang="en-US" altLang="zh-CN" sz="1800" dirty="0" smtClean="0">
                <a:solidFill>
                  <a:srgbClr val="C00000"/>
                </a:solidFill>
              </a:rPr>
              <a:t>that if the channel is busy </a:t>
            </a:r>
            <a:r>
              <a:rPr lang="en-US" altLang="zh-CN" sz="1800" dirty="0">
                <a:solidFill>
                  <a:srgbClr val="C00000"/>
                </a:solidFill>
              </a:rPr>
              <a:t>right after the blindness </a:t>
            </a:r>
            <a:r>
              <a:rPr lang="en-US" altLang="zh-CN" sz="1800" dirty="0" smtClean="0">
                <a:solidFill>
                  <a:srgbClr val="C00000"/>
                </a:solidFill>
              </a:rPr>
              <a:t>period base on the ED sensing results, STA2 is not allowed to start contend the channel within EIFS time</a:t>
            </a:r>
            <a:r>
              <a:rPr lang="en-US" altLang="zh-CN" sz="1800" dirty="0" smtClean="0"/>
              <a:t>; </a:t>
            </a:r>
          </a:p>
          <a:p>
            <a:pPr algn="just"/>
            <a:r>
              <a:rPr lang="en-US" sz="1800" dirty="0" smtClean="0"/>
              <a:t>So it will leave time for STA3 to transmit BA3 to AP3;</a:t>
            </a:r>
          </a:p>
          <a:p>
            <a:pPr algn="just"/>
            <a:r>
              <a:rPr lang="en-US" sz="1800" dirty="0" smtClean="0"/>
              <a:t>If there are following PPDU4 from AP3 after BA3, STA2 will decode PPDU4 to set NAV.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RTS in </a:t>
            </a:r>
            <a:r>
              <a:rPr lang="en-US" altLang="zh-CN" dirty="0" err="1" smtClean="0"/>
              <a:t>MediumSyncDelay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039234" y="50460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2047000" y="5579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047000" y="6341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2496434" y="47412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2496434" y="5198418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3258434" y="60366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11034" y="6036618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020434" y="5198418"/>
            <a:ext cx="2823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4782434" y="55794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>
            <a:off x="6096000" y="5360343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60864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6162675" y="5368561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6238874" y="5367960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6315075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63912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V="1">
            <a:off x="6467474" y="5366693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6543676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V="1">
            <a:off x="6619876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 flipV="1">
            <a:off x="4020434" y="51222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4791959" y="5272386"/>
            <a:ext cx="0" cy="3057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6843955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2496434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2743200" y="5206676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Blindness period</a:t>
            </a:r>
            <a:endParaRPr lang="zh-CN" altLang="en-US" sz="900" dirty="0"/>
          </a:p>
        </p:txBody>
      </p:sp>
      <p:sp>
        <p:nvSpPr>
          <p:cNvPr id="39" name="文本框 38"/>
          <p:cNvSpPr txBox="1"/>
          <p:nvPr/>
        </p:nvSpPr>
        <p:spPr>
          <a:xfrm>
            <a:off x="4053336" y="5348586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CCA busy</a:t>
            </a:r>
            <a:endParaRPr lang="zh-CN" altLang="en-US" sz="900" dirty="0"/>
          </a:p>
        </p:txBody>
      </p:sp>
      <p:sp>
        <p:nvSpPr>
          <p:cNvPr id="45" name="文本框 44"/>
          <p:cNvSpPr txBox="1"/>
          <p:nvPr/>
        </p:nvSpPr>
        <p:spPr>
          <a:xfrm>
            <a:off x="4861252" y="5022647"/>
            <a:ext cx="1082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MediumSyncDelay</a:t>
            </a:r>
            <a:endParaRPr lang="zh-CN" altLang="en-US" sz="900" dirty="0"/>
          </a:p>
        </p:txBody>
      </p:sp>
      <p:sp>
        <p:nvSpPr>
          <p:cNvPr id="47" name="文本框 46"/>
          <p:cNvSpPr txBox="1"/>
          <p:nvPr/>
        </p:nvSpPr>
        <p:spPr>
          <a:xfrm>
            <a:off x="1482755" y="481836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1</a:t>
            </a:r>
            <a:endParaRPr lang="zh-CN" altLang="en-US" sz="900" dirty="0"/>
          </a:p>
        </p:txBody>
      </p:sp>
      <p:sp>
        <p:nvSpPr>
          <p:cNvPr id="48" name="文本框 47"/>
          <p:cNvSpPr txBox="1"/>
          <p:nvPr/>
        </p:nvSpPr>
        <p:spPr>
          <a:xfrm>
            <a:off x="1463647" y="5347319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2</a:t>
            </a:r>
            <a:endParaRPr lang="zh-CN" altLang="en-US" sz="900" dirty="0"/>
          </a:p>
        </p:txBody>
      </p:sp>
      <p:sp>
        <p:nvSpPr>
          <p:cNvPr id="49" name="文本框 48"/>
          <p:cNvSpPr txBox="1"/>
          <p:nvPr/>
        </p:nvSpPr>
        <p:spPr>
          <a:xfrm>
            <a:off x="7068434" y="479181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0" name="文本框 49"/>
          <p:cNvSpPr txBox="1"/>
          <p:nvPr/>
        </p:nvSpPr>
        <p:spPr>
          <a:xfrm>
            <a:off x="7056070" y="536669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51" name="文本框 50"/>
          <p:cNvSpPr txBox="1"/>
          <p:nvPr/>
        </p:nvSpPr>
        <p:spPr>
          <a:xfrm>
            <a:off x="1463647" y="611058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link2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7103700" y="6169968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STA3</a:t>
            </a:r>
            <a:endParaRPr lang="zh-CN" altLang="en-US" sz="900" dirty="0"/>
          </a:p>
        </p:txBody>
      </p:sp>
      <p:sp>
        <p:nvSpPr>
          <p:cNvPr id="53" name="文本框 52"/>
          <p:cNvSpPr txBox="1"/>
          <p:nvPr/>
        </p:nvSpPr>
        <p:spPr>
          <a:xfrm>
            <a:off x="991542" y="4817418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972434" y="534637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55" name="文本框 54"/>
          <p:cNvSpPr txBox="1"/>
          <p:nvPr/>
        </p:nvSpPr>
        <p:spPr>
          <a:xfrm>
            <a:off x="972434" y="6109643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AP3</a:t>
            </a:r>
            <a:endParaRPr lang="zh-CN" altLang="en-US" sz="9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972434" y="4775358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113919" y="4775359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387659" y="5119986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MLD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7451079" y="5043786"/>
            <a:ext cx="8547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Non-AP MLD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2572602" y="4762357"/>
            <a:ext cx="1447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PPDU1 from STA1 to AP1</a:t>
            </a:r>
            <a:endParaRPr lang="zh-CN" altLang="en-US" sz="9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321917" y="6072335"/>
            <a:ext cx="1476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PPDU3 from AP3 to STA3 </a:t>
            </a:r>
            <a:endParaRPr lang="zh-CN" altLang="en-US" sz="900" dirty="0"/>
          </a:p>
        </p:txBody>
      </p:sp>
      <p:sp>
        <p:nvSpPr>
          <p:cNvPr id="63" name="文本框 62"/>
          <p:cNvSpPr txBox="1"/>
          <p:nvPr/>
        </p:nvSpPr>
        <p:spPr>
          <a:xfrm>
            <a:off x="4943284" y="6017568"/>
            <a:ext cx="97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BA3 from STA3 to AP3 </a:t>
            </a:r>
            <a:endParaRPr lang="zh-CN" altLang="en-US" sz="900" dirty="0"/>
          </a:p>
        </p:txBody>
      </p:sp>
      <p:cxnSp>
        <p:nvCxnSpPr>
          <p:cNvPr id="64" name="直接箭头连接符 63"/>
          <p:cNvCxnSpPr/>
          <p:nvPr/>
        </p:nvCxnSpPr>
        <p:spPr bwMode="auto">
          <a:xfrm flipV="1">
            <a:off x="6086475" y="5257800"/>
            <a:ext cx="0" cy="3397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67" name="直接连接符 66"/>
          <p:cNvCxnSpPr/>
          <p:nvPr/>
        </p:nvCxnSpPr>
        <p:spPr bwMode="auto">
          <a:xfrm>
            <a:off x="4782434" y="5317886"/>
            <a:ext cx="130404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8" name="文本框 67"/>
          <p:cNvSpPr txBox="1"/>
          <p:nvPr/>
        </p:nvSpPr>
        <p:spPr>
          <a:xfrm>
            <a:off x="5257800" y="535836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EIFS</a:t>
            </a:r>
            <a:endParaRPr lang="zh-CN" altLang="en-US" sz="900" dirty="0"/>
          </a:p>
        </p:txBody>
      </p:sp>
      <p:sp>
        <p:nvSpPr>
          <p:cNvPr id="61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6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4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 bwMode="auto">
          <a:xfrm>
            <a:off x="4020434" y="5360343"/>
            <a:ext cx="762000" cy="2178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771947"/>
          </a:xfrm>
        </p:spPr>
        <p:txBody>
          <a:bodyPr/>
          <a:lstStyle/>
          <a:p>
            <a:pPr algn="just"/>
            <a:r>
              <a:rPr lang="en-US" altLang="zh-CN" sz="1800" dirty="0" smtClean="0"/>
              <a:t>No matter STA3 is hidden or not, disallow channel access within EIFS following a immediate busy will not hurt the system performance</a:t>
            </a:r>
          </a:p>
          <a:p>
            <a:pPr lvl="1" algn="just"/>
            <a:r>
              <a:rPr lang="en-US" altLang="zh-CN" sz="1400" dirty="0" smtClean="0"/>
              <a:t>For the case that STA3 is hidden from STA2, it is the scenario we want to protect STA3’s transmission</a:t>
            </a:r>
          </a:p>
          <a:p>
            <a:pPr lvl="1" algn="just"/>
            <a:r>
              <a:rPr lang="en-US" altLang="zh-CN" sz="1400" dirty="0" smtClean="0"/>
              <a:t>For the case that STA3 is not hidden from STA2, STA2 will set NAV by BA3 from STA3, and </a:t>
            </a:r>
            <a:r>
              <a:rPr lang="en-US" altLang="zh-CN" sz="1400" dirty="0" err="1" smtClean="0"/>
              <a:t>MediumSyncDelay</a:t>
            </a:r>
            <a:r>
              <a:rPr lang="en-US" altLang="zh-CN" sz="1400" dirty="0" smtClean="0"/>
              <a:t> time expires.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RTS in </a:t>
            </a:r>
            <a:r>
              <a:rPr lang="en-US" altLang="zh-CN" dirty="0" err="1" smtClean="0"/>
              <a:t>MediumSyncDelay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039234" y="50460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2047000" y="5579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047000" y="6341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2496434" y="47412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2496434" y="5198418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3258434" y="60366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11034" y="6036618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020434" y="5198418"/>
            <a:ext cx="2823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4782434" y="55794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>
            <a:off x="6096000" y="5360343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60864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6162675" y="5368561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6238874" y="5367960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6315075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63912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V="1">
            <a:off x="6467474" y="5366693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6543676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V="1">
            <a:off x="6619876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 flipV="1">
            <a:off x="4020434" y="51222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4791959" y="5272386"/>
            <a:ext cx="0" cy="3057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6843955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2496434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2743200" y="5206676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Blindness period</a:t>
            </a:r>
            <a:endParaRPr lang="zh-CN" altLang="en-US" sz="900" dirty="0"/>
          </a:p>
        </p:txBody>
      </p:sp>
      <p:sp>
        <p:nvSpPr>
          <p:cNvPr id="39" name="文本框 38"/>
          <p:cNvSpPr txBox="1"/>
          <p:nvPr/>
        </p:nvSpPr>
        <p:spPr>
          <a:xfrm>
            <a:off x="4053336" y="5348586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CCA busy</a:t>
            </a:r>
            <a:endParaRPr lang="zh-CN" altLang="en-US" sz="900" dirty="0"/>
          </a:p>
        </p:txBody>
      </p:sp>
      <p:sp>
        <p:nvSpPr>
          <p:cNvPr id="45" name="文本框 44"/>
          <p:cNvSpPr txBox="1"/>
          <p:nvPr/>
        </p:nvSpPr>
        <p:spPr>
          <a:xfrm>
            <a:off x="4861252" y="5022647"/>
            <a:ext cx="1082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MediumSyncDelay</a:t>
            </a:r>
            <a:endParaRPr lang="zh-CN" altLang="en-US" sz="900" dirty="0"/>
          </a:p>
        </p:txBody>
      </p:sp>
      <p:sp>
        <p:nvSpPr>
          <p:cNvPr id="47" name="文本框 46"/>
          <p:cNvSpPr txBox="1"/>
          <p:nvPr/>
        </p:nvSpPr>
        <p:spPr>
          <a:xfrm>
            <a:off x="1482755" y="481836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1</a:t>
            </a:r>
            <a:endParaRPr lang="zh-CN" altLang="en-US" sz="900" dirty="0"/>
          </a:p>
        </p:txBody>
      </p:sp>
      <p:sp>
        <p:nvSpPr>
          <p:cNvPr id="48" name="文本框 47"/>
          <p:cNvSpPr txBox="1"/>
          <p:nvPr/>
        </p:nvSpPr>
        <p:spPr>
          <a:xfrm>
            <a:off x="1463647" y="5347319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2</a:t>
            </a:r>
            <a:endParaRPr lang="zh-CN" altLang="en-US" sz="900" dirty="0"/>
          </a:p>
        </p:txBody>
      </p:sp>
      <p:sp>
        <p:nvSpPr>
          <p:cNvPr id="49" name="文本框 48"/>
          <p:cNvSpPr txBox="1"/>
          <p:nvPr/>
        </p:nvSpPr>
        <p:spPr>
          <a:xfrm>
            <a:off x="7068434" y="479181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0" name="文本框 49"/>
          <p:cNvSpPr txBox="1"/>
          <p:nvPr/>
        </p:nvSpPr>
        <p:spPr>
          <a:xfrm>
            <a:off x="7056070" y="536669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51" name="文本框 50"/>
          <p:cNvSpPr txBox="1"/>
          <p:nvPr/>
        </p:nvSpPr>
        <p:spPr>
          <a:xfrm>
            <a:off x="1463647" y="611058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link2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7103700" y="6169968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STA3</a:t>
            </a:r>
            <a:endParaRPr lang="zh-CN" altLang="en-US" sz="900" dirty="0"/>
          </a:p>
        </p:txBody>
      </p:sp>
      <p:sp>
        <p:nvSpPr>
          <p:cNvPr id="53" name="文本框 52"/>
          <p:cNvSpPr txBox="1"/>
          <p:nvPr/>
        </p:nvSpPr>
        <p:spPr>
          <a:xfrm>
            <a:off x="991542" y="4817418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972434" y="534637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55" name="文本框 54"/>
          <p:cNvSpPr txBox="1"/>
          <p:nvPr/>
        </p:nvSpPr>
        <p:spPr>
          <a:xfrm>
            <a:off x="972434" y="6109643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AP3</a:t>
            </a:r>
            <a:endParaRPr lang="zh-CN" altLang="en-US" sz="9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972434" y="4775358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113919" y="4775359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387659" y="5119986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MLD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7451079" y="5043786"/>
            <a:ext cx="8547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Non-AP MLD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2572602" y="4762357"/>
            <a:ext cx="1447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PPDU1 from STA1 to AP1</a:t>
            </a:r>
            <a:endParaRPr lang="zh-CN" altLang="en-US" sz="9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321917" y="6072335"/>
            <a:ext cx="1476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PPDU3 from AP3 to STA3 </a:t>
            </a:r>
            <a:endParaRPr lang="zh-CN" altLang="en-US" sz="900" dirty="0"/>
          </a:p>
        </p:txBody>
      </p:sp>
      <p:sp>
        <p:nvSpPr>
          <p:cNvPr id="63" name="文本框 62"/>
          <p:cNvSpPr txBox="1"/>
          <p:nvPr/>
        </p:nvSpPr>
        <p:spPr>
          <a:xfrm>
            <a:off x="4943284" y="6017568"/>
            <a:ext cx="97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BA3 from STA3 to AP3 </a:t>
            </a:r>
            <a:endParaRPr lang="zh-CN" altLang="en-US" sz="900" dirty="0"/>
          </a:p>
        </p:txBody>
      </p:sp>
      <p:cxnSp>
        <p:nvCxnSpPr>
          <p:cNvPr id="64" name="直接箭头连接符 63"/>
          <p:cNvCxnSpPr/>
          <p:nvPr/>
        </p:nvCxnSpPr>
        <p:spPr bwMode="auto">
          <a:xfrm flipV="1">
            <a:off x="6086475" y="5257800"/>
            <a:ext cx="0" cy="3397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67" name="直接连接符 66"/>
          <p:cNvCxnSpPr/>
          <p:nvPr/>
        </p:nvCxnSpPr>
        <p:spPr bwMode="auto">
          <a:xfrm>
            <a:off x="4782434" y="5317886"/>
            <a:ext cx="130404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8" name="文本框 67"/>
          <p:cNvSpPr txBox="1"/>
          <p:nvPr/>
        </p:nvSpPr>
        <p:spPr>
          <a:xfrm>
            <a:off x="5257800" y="535836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EIFS</a:t>
            </a:r>
            <a:endParaRPr lang="zh-CN" altLang="en-US" sz="900" dirty="0"/>
          </a:p>
        </p:txBody>
      </p:sp>
      <p:sp>
        <p:nvSpPr>
          <p:cNvPr id="61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6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30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Allow RTS transmission while </a:t>
            </a:r>
            <a:r>
              <a:rPr lang="en-US" altLang="zh-CN" sz="1800" dirty="0" err="1"/>
              <a:t>MediumSyncDelay</a:t>
            </a:r>
            <a:r>
              <a:rPr lang="en-US" altLang="zh-CN" sz="1800" dirty="0"/>
              <a:t> timer is running will be risk if the channel is busy right after the blindness period base on the ED sensing results, the </a:t>
            </a:r>
            <a:r>
              <a:rPr lang="en-US" altLang="zh-CN" sz="1800" dirty="0" smtClean="0"/>
              <a:t>standard </a:t>
            </a:r>
            <a:r>
              <a:rPr lang="en-US" altLang="zh-CN" sz="1800" dirty="0"/>
              <a:t>should </a:t>
            </a:r>
            <a:r>
              <a:rPr lang="en-US" altLang="zh-CN" sz="1800" dirty="0" smtClean="0"/>
              <a:t>avoided it happens.</a:t>
            </a:r>
            <a:endParaRPr lang="en-US" altLang="zh-CN" sz="1800" dirty="0"/>
          </a:p>
          <a:p>
            <a:pPr algn="just"/>
            <a:endParaRPr lang="en-US" sz="18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11-20-1009-01-00be-multi-link-hidden-terminal-followup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93066</TotalTime>
  <Words>604</Words>
  <Application>Microsoft Office PowerPoint</Application>
  <PresentationFormat>全屏显示(4:3)</PresentationFormat>
  <Paragraphs>137</Paragraphs>
  <Slides>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Qualcomm Office Regular</vt:lpstr>
      <vt:lpstr>Qualcomm Regular</vt:lpstr>
      <vt:lpstr>Arial</vt:lpstr>
      <vt:lpstr>Times New Roman</vt:lpstr>
      <vt:lpstr>802-11-Submission</vt:lpstr>
      <vt:lpstr>Further Discussion about Blindness for non-STR MLD</vt:lpstr>
      <vt:lpstr>Motivation</vt:lpstr>
      <vt:lpstr>Issues to Tx RTS in MediumSyncDelay </vt:lpstr>
      <vt:lpstr>Tx RTS in MediumSyncDelay </vt:lpstr>
      <vt:lpstr>Tx RTS in MediumSyncDelay </vt:lpstr>
      <vt:lpstr>Summary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2035</cp:revision>
  <cp:lastPrinted>1998-02-10T13:28:06Z</cp:lastPrinted>
  <dcterms:created xsi:type="dcterms:W3CDTF">2004-12-02T14:01:45Z</dcterms:created>
  <dcterms:modified xsi:type="dcterms:W3CDTF">2020-11-02T03:38:04Z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(3)KHgmDzZPsO+TAdZ0b0q/sgEeZFqiw29bXYlw+4aqwGSnr9G/se0/to3tPLM4amBvjXuhaZWA
kQ4ZKCKYIp5s+hHUlQJiNVr28gn/MkHeylkDggGe/2o+2R/EhZbiLuwQVB2asZ6tmSQqpcc9
5JQZEZLfUfUfSNaaQ/kl1x61oWbHPx38BVa6BAvCdGAzQr+InJc7oH0uvrobgrznMgS51uGs
i2Ch0ZqDlkoOwEFRdg</vt:lpwstr>
  </property>
  <property fmtid="{D5CDD505-2E9C-101B-9397-08002B2CF9AE}" pid="4" name="_2015_ms_pID_7253431">
    <vt:lpwstr>P5+3E77sw2q7g+j8sYJD37BnuUxAEv8086Uiy63GpDMOJFBwZca8BE
1onOz6+PP0rad0sRJvD+OSh7hR7mCO9r+Bvv5pSlfShDP0mkHu5IB1eyhaNpToWgviAPdkqb
0XBAAhQYhMJZdVKLO/p1g3pIe2NRl/q4AX6INfGeuKZ5EKOFtpsOoviNjxnpcfiviwUcHx9X
TZhV+k+2MX0Wob4dVxoFwNnT9hwldySFcwP0</vt:lpwstr>
  </property>
  <property fmtid="{D5CDD505-2E9C-101B-9397-08002B2CF9AE}" pid="5" name="_2015_ms_pID_7253432">
    <vt:lpwstr>luaqmBwhhjzqYoRfpht39pM=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1602213276</vt:lpwstr>
  </property>
</Properties>
</file>