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72" r:id="rId12"/>
    <p:sldId id="367" r:id="rId13"/>
    <p:sldId id="371" r:id="rId14"/>
    <p:sldId id="321" r:id="rId15"/>
    <p:sldId id="373" r:id="rId16"/>
    <p:sldId id="370" r:id="rId17"/>
    <p:sldId id="379" r:id="rId18"/>
    <p:sldId id="374" r:id="rId19"/>
    <p:sldId id="380" r:id="rId20"/>
    <p:sldId id="375" r:id="rId21"/>
    <p:sldId id="376" r:id="rId22"/>
    <p:sldId id="378" r:id="rId23"/>
    <p:sldId id="377" r:id="rId24"/>
    <p:sldId id="27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4A9F30-2628-4EA5-8A30-C6AA2DC4621E}" v="21" dt="2020-09-15T03:37:56.586"/>
    <p1510:client id="{862B7F60-A5EB-40D0-B29D-12B0E842DB7F}" v="15" dt="2020-09-15T17:31:37.6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80" d="100"/>
          <a:sy n="80" d="100"/>
        </p:scale>
        <p:origin x="64" y="161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862B7F60-A5EB-40D0-B29D-12B0E842DB7F}"/>
    <pc:docChg chg="undo custSel addSld modSld modMainMaster">
      <pc:chgData name="Joseph Levy" userId="3766db8f-7892-44ce-ae9b-8fce39950acf" providerId="ADAL" clId="{862B7F60-A5EB-40D0-B29D-12B0E842DB7F}" dt="2020-09-15T17:34:53.205" v="1172" actId="14100"/>
      <pc:docMkLst>
        <pc:docMk/>
      </pc:docMkLst>
      <pc:sldChg chg="modSp mod">
        <pc:chgData name="Joseph Levy" userId="3766db8f-7892-44ce-ae9b-8fce39950acf" providerId="ADAL" clId="{862B7F60-A5EB-40D0-B29D-12B0E842DB7F}" dt="2020-09-15T17:29:01.349" v="891" actId="13926"/>
        <pc:sldMkLst>
          <pc:docMk/>
          <pc:sldMk cId="2555810336" sldId="266"/>
        </pc:sldMkLst>
        <pc:spChg chg="mod">
          <ac:chgData name="Joseph Levy" userId="3766db8f-7892-44ce-ae9b-8fce39950acf" providerId="ADAL" clId="{862B7F60-A5EB-40D0-B29D-12B0E842DB7F}" dt="2020-09-15T17:29:01.349" v="891" actId="13926"/>
          <ac:spMkLst>
            <pc:docMk/>
            <pc:sldMk cId="2555810336" sldId="266"/>
            <ac:spMk id="20483" creationId="{00000000-0000-0000-0000-000000000000}"/>
          </ac:spMkLst>
        </pc:spChg>
      </pc:sldChg>
      <pc:sldChg chg="modSp mod">
        <pc:chgData name="Joseph Levy" userId="3766db8f-7892-44ce-ae9b-8fce39950acf" providerId="ADAL" clId="{862B7F60-A5EB-40D0-B29D-12B0E842DB7F}" dt="2020-09-15T17:30:38.473" v="896" actId="313"/>
        <pc:sldMkLst>
          <pc:docMk/>
          <pc:sldMk cId="1014535486" sldId="371"/>
        </pc:sldMkLst>
        <pc:spChg chg="mod">
          <ac:chgData name="Joseph Levy" userId="3766db8f-7892-44ce-ae9b-8fce39950acf" providerId="ADAL" clId="{862B7F60-A5EB-40D0-B29D-12B0E842DB7F}" dt="2020-09-15T17:30:38.473" v="896" actId="313"/>
          <ac:spMkLst>
            <pc:docMk/>
            <pc:sldMk cId="1014535486" sldId="371"/>
            <ac:spMk id="3" creationId="{00000000-0000-0000-0000-000000000000}"/>
          </ac:spMkLst>
        </pc:spChg>
      </pc:sldChg>
      <pc:sldChg chg="modSp mod">
        <pc:chgData name="Joseph Levy" userId="3766db8f-7892-44ce-ae9b-8fce39950acf" providerId="ADAL" clId="{862B7F60-A5EB-40D0-B29D-12B0E842DB7F}" dt="2020-09-15T15:31:54.931" v="25" actId="13926"/>
        <pc:sldMkLst>
          <pc:docMk/>
          <pc:sldMk cId="369155219" sldId="373"/>
        </pc:sldMkLst>
        <pc:spChg chg="mod">
          <ac:chgData name="Joseph Levy" userId="3766db8f-7892-44ce-ae9b-8fce39950acf" providerId="ADAL" clId="{862B7F60-A5EB-40D0-B29D-12B0E842DB7F}" dt="2020-09-15T15:31:54.931" v="25" actId="13926"/>
          <ac:spMkLst>
            <pc:docMk/>
            <pc:sldMk cId="369155219" sldId="373"/>
            <ac:spMk id="3" creationId="{3B3849B4-9342-46AD-B31A-44FE9F75AD63}"/>
          </ac:spMkLst>
        </pc:spChg>
      </pc:sldChg>
      <pc:sldChg chg="addSp delSp modSp mod addCm delCm">
        <pc:chgData name="Joseph Levy" userId="3766db8f-7892-44ce-ae9b-8fce39950acf" providerId="ADAL" clId="{862B7F60-A5EB-40D0-B29D-12B0E842DB7F}" dt="2020-09-15T17:34:53.205" v="1172" actId="14100"/>
        <pc:sldMkLst>
          <pc:docMk/>
          <pc:sldMk cId="125337467" sldId="374"/>
        </pc:sldMkLst>
        <pc:spChg chg="mod">
          <ac:chgData name="Joseph Levy" userId="3766db8f-7892-44ce-ae9b-8fce39950acf" providerId="ADAL" clId="{862B7F60-A5EB-40D0-B29D-12B0E842DB7F}" dt="2020-09-15T17:34:53.205" v="1172" actId="14100"/>
          <ac:spMkLst>
            <pc:docMk/>
            <pc:sldMk cId="125337467" sldId="374"/>
            <ac:spMk id="3" creationId="{9766BE4C-2322-4A3C-BDBA-57505F725ECF}"/>
          </ac:spMkLst>
        </pc:spChg>
        <pc:spChg chg="add del mod">
          <ac:chgData name="Joseph Levy" userId="3766db8f-7892-44ce-ae9b-8fce39950acf" providerId="ADAL" clId="{862B7F60-A5EB-40D0-B29D-12B0E842DB7F}" dt="2020-09-15T17:34:41.247" v="1170" actId="478"/>
          <ac:spMkLst>
            <pc:docMk/>
            <pc:sldMk cId="125337467" sldId="374"/>
            <ac:spMk id="7" creationId="{297FF4A6-EDC4-43A2-B3EE-C49D5BC712AB}"/>
          </ac:spMkLst>
        </pc:spChg>
        <pc:spChg chg="add mod">
          <ac:chgData name="Joseph Levy" userId="3766db8f-7892-44ce-ae9b-8fce39950acf" providerId="ADAL" clId="{862B7F60-A5EB-40D0-B29D-12B0E842DB7F}" dt="2020-09-15T17:34:48.050" v="1171" actId="1076"/>
          <ac:spMkLst>
            <pc:docMk/>
            <pc:sldMk cId="125337467" sldId="374"/>
            <ac:spMk id="9" creationId="{061622C0-0374-4D27-A1FA-1B95E684642C}"/>
          </ac:spMkLst>
        </pc:spChg>
      </pc:sldChg>
      <pc:sldChg chg="modSp mod">
        <pc:chgData name="Joseph Levy" userId="3766db8f-7892-44ce-ae9b-8fce39950acf" providerId="ADAL" clId="{862B7F60-A5EB-40D0-B29D-12B0E842DB7F}" dt="2020-09-15T17:28:05.341" v="888" actId="207"/>
        <pc:sldMkLst>
          <pc:docMk/>
          <pc:sldMk cId="2970816093" sldId="375"/>
        </pc:sldMkLst>
        <pc:spChg chg="mod">
          <ac:chgData name="Joseph Levy" userId="3766db8f-7892-44ce-ae9b-8fce39950acf" providerId="ADAL" clId="{862B7F60-A5EB-40D0-B29D-12B0E842DB7F}" dt="2020-09-15T17:27:27.136" v="872" actId="20577"/>
          <ac:spMkLst>
            <pc:docMk/>
            <pc:sldMk cId="2970816093" sldId="375"/>
            <ac:spMk id="2" creationId="{77A50A07-5F97-4A96-8E53-2CDE06956572}"/>
          </ac:spMkLst>
        </pc:spChg>
        <pc:spChg chg="mod">
          <ac:chgData name="Joseph Levy" userId="3766db8f-7892-44ce-ae9b-8fce39950acf" providerId="ADAL" clId="{862B7F60-A5EB-40D0-B29D-12B0E842DB7F}" dt="2020-09-15T17:28:05.341" v="888" actId="207"/>
          <ac:spMkLst>
            <pc:docMk/>
            <pc:sldMk cId="2970816093" sldId="375"/>
            <ac:spMk id="3" creationId="{9766BE4C-2322-4A3C-BDBA-57505F725ECF}"/>
          </ac:spMkLst>
        </pc:spChg>
      </pc:sldChg>
      <pc:sldChg chg="modSp mod">
        <pc:chgData name="Joseph Levy" userId="3766db8f-7892-44ce-ae9b-8fce39950acf" providerId="ADAL" clId="{862B7F60-A5EB-40D0-B29D-12B0E842DB7F}" dt="2020-09-15T17:27:54.948" v="887" actId="207"/>
        <pc:sldMkLst>
          <pc:docMk/>
          <pc:sldMk cId="3501313285" sldId="376"/>
        </pc:sldMkLst>
        <pc:spChg chg="mod">
          <ac:chgData name="Joseph Levy" userId="3766db8f-7892-44ce-ae9b-8fce39950acf" providerId="ADAL" clId="{862B7F60-A5EB-40D0-B29D-12B0E842DB7F}" dt="2020-09-15T17:27:36.754" v="885" actId="20577"/>
          <ac:spMkLst>
            <pc:docMk/>
            <pc:sldMk cId="3501313285" sldId="376"/>
            <ac:spMk id="2" creationId="{77A50A07-5F97-4A96-8E53-2CDE06956572}"/>
          </ac:spMkLst>
        </pc:spChg>
        <pc:spChg chg="mod">
          <ac:chgData name="Joseph Levy" userId="3766db8f-7892-44ce-ae9b-8fce39950acf" providerId="ADAL" clId="{862B7F60-A5EB-40D0-B29D-12B0E842DB7F}" dt="2020-09-15T17:27:54.948" v="887" actId="207"/>
          <ac:spMkLst>
            <pc:docMk/>
            <pc:sldMk cId="3501313285" sldId="376"/>
            <ac:spMk id="3" creationId="{9766BE4C-2322-4A3C-BDBA-57505F725ECF}"/>
          </ac:spMkLst>
        </pc:spChg>
      </pc:sldChg>
      <pc:sldChg chg="modSp new mod">
        <pc:chgData name="Joseph Levy" userId="3766db8f-7892-44ce-ae9b-8fce39950acf" providerId="ADAL" clId="{862B7F60-A5EB-40D0-B29D-12B0E842DB7F}" dt="2020-09-15T16:42:09.034" v="610" actId="20577"/>
        <pc:sldMkLst>
          <pc:docMk/>
          <pc:sldMk cId="2663949626" sldId="379"/>
        </pc:sldMkLst>
        <pc:spChg chg="mod">
          <ac:chgData name="Joseph Levy" userId="3766db8f-7892-44ce-ae9b-8fce39950acf" providerId="ADAL" clId="{862B7F60-A5EB-40D0-B29D-12B0E842DB7F}" dt="2020-09-15T16:09:02.565" v="528" actId="14100"/>
          <ac:spMkLst>
            <pc:docMk/>
            <pc:sldMk cId="2663949626" sldId="379"/>
            <ac:spMk id="2" creationId="{EB724000-31BC-4924-BE10-84D97BA563A0}"/>
          </ac:spMkLst>
        </pc:spChg>
        <pc:spChg chg="mod">
          <ac:chgData name="Joseph Levy" userId="3766db8f-7892-44ce-ae9b-8fce39950acf" providerId="ADAL" clId="{862B7F60-A5EB-40D0-B29D-12B0E842DB7F}" dt="2020-09-15T16:42:09.034" v="610" actId="20577"/>
          <ac:spMkLst>
            <pc:docMk/>
            <pc:sldMk cId="2663949626" sldId="379"/>
            <ac:spMk id="3" creationId="{E048240A-84C4-4AEF-A3C6-AEAD973AAC0D}"/>
          </ac:spMkLst>
        </pc:spChg>
      </pc:sldChg>
      <pc:sldChg chg="addSp modSp add mod">
        <pc:chgData name="Joseph Levy" userId="3766db8f-7892-44ce-ae9b-8fce39950acf" providerId="ADAL" clId="{862B7F60-A5EB-40D0-B29D-12B0E842DB7F}" dt="2020-09-15T17:34:24.695" v="1167" actId="27107"/>
        <pc:sldMkLst>
          <pc:docMk/>
          <pc:sldMk cId="1249447814" sldId="380"/>
        </pc:sldMkLst>
        <pc:spChg chg="mod">
          <ac:chgData name="Joseph Levy" userId="3766db8f-7892-44ce-ae9b-8fce39950acf" providerId="ADAL" clId="{862B7F60-A5EB-40D0-B29D-12B0E842DB7F}" dt="2020-09-15T17:29:33.161" v="895" actId="13926"/>
          <ac:spMkLst>
            <pc:docMk/>
            <pc:sldMk cId="1249447814" sldId="380"/>
            <ac:spMk id="3" creationId="{9766BE4C-2322-4A3C-BDBA-57505F725ECF}"/>
          </ac:spMkLst>
        </pc:spChg>
        <pc:spChg chg="add mod">
          <ac:chgData name="Joseph Levy" userId="3766db8f-7892-44ce-ae9b-8fce39950acf" providerId="ADAL" clId="{862B7F60-A5EB-40D0-B29D-12B0E842DB7F}" dt="2020-09-15T17:34:24.695" v="1167" actId="27107"/>
          <ac:spMkLst>
            <pc:docMk/>
            <pc:sldMk cId="1249447814" sldId="380"/>
            <ac:spMk id="8" creationId="{D647DAF1-9FCB-44B4-AD2B-3B5DD7D277A8}"/>
          </ac:spMkLst>
        </pc:spChg>
      </pc:sldChg>
      <pc:sldMasterChg chg="modSp mod">
        <pc:chgData name="Joseph Levy" userId="3766db8f-7892-44ce-ae9b-8fce39950acf" providerId="ADAL" clId="{862B7F60-A5EB-40D0-B29D-12B0E842DB7F}" dt="2020-09-15T17:28:45.272" v="890" actId="6549"/>
        <pc:sldMasterMkLst>
          <pc:docMk/>
          <pc:sldMasterMk cId="0" sldId="2147483648"/>
        </pc:sldMasterMkLst>
        <pc:spChg chg="mod">
          <ac:chgData name="Joseph Levy" userId="3766db8f-7892-44ce-ae9b-8fce39950acf" providerId="ADAL" clId="{862B7F60-A5EB-40D0-B29D-12B0E842DB7F}" dt="2020-09-15T17:28:45.272" v="890"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0013-05-AANI-draft-technical-report-on-interworking-between-3gpp-5g-network-wlan.pdf"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5" Type="http://schemas.openxmlformats.org/officeDocument/2006/relationships/hyperlink" Target="https://mentor.ieee.org/802.11/dcn/20/11-20-1262-03-AANI-cc32-aani-report-comments.xlsx" TargetMode="External"/><Relationship Id="rId4" Type="http://schemas.openxmlformats.org/officeDocument/2006/relationships/hyperlink" Target="https://mentor.ieee.org/802.11/dcn/20/11-20-1262-02-AANI-cc32-aani-report-comments.xls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472-00-AANI-context-on-11-20-1376r0-technical-report.pptx" TargetMode="External"/><Relationship Id="rId2" Type="http://schemas.openxmlformats.org/officeDocument/2006/relationships/hyperlink" Target="https://mentor.ieee.org/802.11/dcn/20/11-20-1376-00-AANI-technical-report-on-interworking-between-3gpp-5g-system-and-wla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1262-02-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356-00-AANI-proposed-comment-resolution-for-cid-10-11-12-105-on-comment-collection-sheet-11-20-1262r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472-00-AANI-context-on-11-20-1376r0-technical-report.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1146-00-AANI-aani-sc-teleconference-28-july-2020-meeting-minutes.docx" TargetMode="External"/><Relationship Id="rId2" Type="http://schemas.openxmlformats.org/officeDocument/2006/relationships/hyperlink" Target="https://mentor.ieee.org/802.11/dcn/20/11-20-1098-00-AANI-aani-sc-teleconference-14-july-2020-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455-00-AANI-aani-sc-teleconference-8-sep-2020-meeting-minutes.docx" TargetMode="External"/><Relationship Id="rId5" Type="http://schemas.openxmlformats.org/officeDocument/2006/relationships/hyperlink" Target="https://mentor.ieee.org/802.11/dcn/20/11-20-1406-00-AANI-aani-sc-teleconference-1-september-2020-meeting-minutes.docx" TargetMode="External"/><Relationship Id="rId4" Type="http://schemas.openxmlformats.org/officeDocument/2006/relationships/hyperlink" Target="https://mentor.ieee.org/802.11/dcn/20/11-20-1321-00-AANI-aani-sc-teleconference-25-aug-2020-meeting-minutes.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4020299121"/>
              </p:ext>
            </p:extLst>
          </p:nvPr>
        </p:nvGraphicFramePr>
        <p:xfrm>
          <a:off x="461963" y="2495550"/>
          <a:ext cx="11333162" cy="3910013"/>
        </p:xfrm>
        <a:graphic>
          <a:graphicData uri="http://schemas.openxmlformats.org/presentationml/2006/ole">
            <mc:AlternateContent xmlns:mc="http://schemas.openxmlformats.org/markup-compatibility/2006">
              <mc:Choice xmlns:v="urn:schemas-microsoft-com:vml" Requires="v">
                <p:oleObj spid="_x0000_s1026" name="Document" r:id="rId4" imgW="8245386" imgH="2853457" progId="Word.Document.8">
                  <p:embed/>
                </p:oleObj>
              </mc:Choice>
              <mc:Fallback>
                <p:oleObj name="Document" r:id="rId4" imgW="8245386" imgH="2853457" progId="Word.Document.8">
                  <p:embed/>
                  <p:pic>
                    <p:nvPicPr>
                      <p:cNvPr id="9" name="Object 3"/>
                      <p:cNvPicPr>
                        <a:picLocks noChangeAspect="1" noChangeArrowheads="1"/>
                      </p:cNvPicPr>
                      <p:nvPr/>
                    </p:nvPicPr>
                    <p:blipFill>
                      <a:blip r:embed="rId5"/>
                      <a:srcRect/>
                      <a:stretch>
                        <a:fillRect/>
                      </a:stretch>
                    </p:blipFill>
                    <p:spPr bwMode="auto">
                      <a:xfrm>
                        <a:off x="461963" y="2495550"/>
                        <a:ext cx="11333162" cy="3910013"/>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was taken:</a:t>
            </a:r>
          </a:p>
          <a:p>
            <a:pPr marL="0" indent="0">
              <a:spcBef>
                <a:spcPts val="200"/>
              </a:spcBef>
              <a:defRPr/>
            </a:pP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lvl="1" indent="-342900">
              <a:spcBef>
                <a:spcPts val="200"/>
              </a:spcBef>
              <a:buFont typeface="Arial" panose="020B0604020202020204" pitchFamily="34" charset="0"/>
              <a:buChar char="•"/>
              <a:defRPr/>
            </a:pPr>
            <a:r>
              <a:rPr lang="en-US" altLang="en-US" sz="1600" dirty="0">
                <a:solidFill>
                  <a:schemeClr val="tx1"/>
                </a:solidFill>
                <a:cs typeface="+mn-cs"/>
              </a:rPr>
              <a:t>The 802.11 AANI Chair created a PDF version of the document for comment collection and requested that the 802.11 WG Chair run a 20 day comment collection on the report, starting on or about 31 July.</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2000" dirty="0">
                <a:solidFill>
                  <a:schemeClr val="tx1"/>
                </a:solidFill>
              </a:rPr>
              <a:t>25 August 2020 – Comment Resolution kicked off -  104 of 111 Comments Assigned – </a:t>
            </a:r>
            <a:r>
              <a:rPr lang="en-US" altLang="en-US" sz="2000" dirty="0">
                <a:solidFill>
                  <a:schemeClr val="tx1"/>
                </a:solidFill>
                <a:hlinkClick r:id="rId4"/>
              </a:rPr>
              <a:t>11-20/1262r2</a:t>
            </a:r>
            <a:endParaRPr lang="en-US" altLang="en-US" sz="2000" dirty="0">
              <a:solidFill>
                <a:schemeClr val="tx1"/>
              </a:solidFill>
            </a:endParaRPr>
          </a:p>
          <a:p>
            <a:pPr>
              <a:spcBef>
                <a:spcPts val="200"/>
              </a:spcBef>
              <a:buFont typeface="Arial" panose="020B0604020202020204" pitchFamily="34" charset="0"/>
              <a:buChar char="•"/>
              <a:defRPr/>
            </a:pPr>
            <a:r>
              <a:rPr lang="en-US" altLang="en-US" sz="2000" dirty="0">
                <a:solidFill>
                  <a:schemeClr val="tx1"/>
                </a:solidFill>
              </a:rPr>
              <a:t>1 September 2020 – Continued Comment Resolution</a:t>
            </a:r>
          </a:p>
          <a:p>
            <a:pPr lvl="1">
              <a:spcBef>
                <a:spcPts val="200"/>
              </a:spcBef>
              <a:buFont typeface="Arial" panose="020B0604020202020204" pitchFamily="34" charset="0"/>
              <a:buChar char="•"/>
              <a:defRPr/>
            </a:pPr>
            <a:r>
              <a:rPr lang="en-US" altLang="en-US" sz="1600" dirty="0">
                <a:solidFill>
                  <a:schemeClr val="tx1"/>
                </a:solidFill>
              </a:rPr>
              <a:t>Reviewed updated Comment Collection Spread sheet </a:t>
            </a:r>
            <a:r>
              <a:rPr lang="en-US" altLang="en-US" sz="1600" dirty="0">
                <a:solidFill>
                  <a:schemeClr val="tx1"/>
                </a:solidFill>
                <a:hlinkClick r:id="rId5"/>
              </a:rPr>
              <a:t>11-20/1262r3</a:t>
            </a:r>
            <a:endParaRPr lang="en-US" altLang="en-US" sz="1600" dirty="0">
              <a:solidFill>
                <a:schemeClr val="tx1"/>
              </a:solidFill>
            </a:endParaRPr>
          </a:p>
          <a:p>
            <a:pPr lvl="1">
              <a:spcBef>
                <a:spcPts val="200"/>
              </a:spcBef>
              <a:buFont typeface="Arial" panose="020B0604020202020204" pitchFamily="34" charset="0"/>
              <a:buChar char="•"/>
              <a:defRPr/>
            </a:pPr>
            <a:r>
              <a:rPr lang="en-US" altLang="en-US" sz="1600" dirty="0">
                <a:solidFill>
                  <a:schemeClr val="tx1"/>
                </a:solidFill>
              </a:rPr>
              <a:t>Discussed </a:t>
            </a:r>
            <a:r>
              <a:rPr lang="en-US" altLang="en-US" sz="1600" dirty="0">
                <a:solidFill>
                  <a:schemeClr val="tx1"/>
                </a:solidFill>
                <a:hlinkClick r:id="rId6"/>
              </a:rPr>
              <a:t>11-20/1356r0</a:t>
            </a:r>
            <a:r>
              <a:rPr lang="en-US" altLang="en-US" sz="1600" dirty="0">
                <a:solidFill>
                  <a:schemeClr val="tx1"/>
                </a:solidFill>
              </a:rPr>
              <a:t> “</a:t>
            </a:r>
            <a:r>
              <a:rPr lang="en-US" sz="1600" dirty="0">
                <a:solidFill>
                  <a:schemeClr val="tx1"/>
                </a:solidFill>
              </a:rPr>
              <a:t>Proposed comment resolution for CID 10,11, 12, 105 on comment collection sheet(11-20-1262r2)”</a:t>
            </a:r>
            <a:endParaRPr lang="en-US" altLang="en-US" sz="1600" dirty="0">
              <a:solidFill>
                <a:schemeClr val="tx1"/>
              </a:solidFill>
            </a:endParaRPr>
          </a:p>
          <a:p>
            <a:pPr lvl="1">
              <a:spcBef>
                <a:spcPts val="200"/>
              </a:spcBef>
              <a:buFont typeface="Arial" panose="020B0604020202020204" pitchFamily="34" charset="0"/>
              <a:buChar char="•"/>
              <a:defRPr/>
            </a:pPr>
            <a:r>
              <a:rPr lang="en-US" altLang="en-US" sz="1600" dirty="0">
                <a:solidFill>
                  <a:schemeClr val="tx1"/>
                </a:solidFill>
              </a:rPr>
              <a:t>Introductory presentation of </a:t>
            </a:r>
            <a:r>
              <a:rPr lang="en-US" sz="1600" dirty="0">
                <a:hlinkClick r:id="rId7"/>
              </a:rPr>
              <a:t>11-20/1376r0</a:t>
            </a:r>
            <a:r>
              <a:rPr lang="en-US" sz="1600" dirty="0"/>
              <a:t> “Technical report on interworking between 3GPP 5G system and WLAN”, Binita Gupta (Intel), Discussion</a:t>
            </a:r>
            <a:r>
              <a:rPr lang="en-US" altLang="en-US" sz="1600" dirty="0">
                <a:solidFill>
                  <a:schemeClr val="tx1"/>
                </a:solidFill>
              </a:rPr>
              <a:t> </a:t>
            </a:r>
          </a:p>
          <a:p>
            <a:pPr>
              <a:spcBef>
                <a:spcPts val="200"/>
              </a:spcBef>
              <a:buFont typeface="Arial" panose="020B0604020202020204" pitchFamily="34" charset="0"/>
              <a:buChar char="•"/>
              <a:defRPr/>
            </a:pPr>
            <a:r>
              <a:rPr lang="en-US" altLang="en-US" sz="2000" dirty="0">
                <a:solidFill>
                  <a:schemeClr val="tx1"/>
                </a:solidFill>
              </a:rPr>
              <a:t>8 September 2020 – Continued Comment Resolution</a:t>
            </a:r>
          </a:p>
          <a:p>
            <a:pPr lvl="1">
              <a:spcBef>
                <a:spcPts val="200"/>
              </a:spcBef>
              <a:buFont typeface="Arial" panose="020B0604020202020204" pitchFamily="34" charset="0"/>
              <a:buChar char="•"/>
              <a:defRPr/>
            </a:pPr>
            <a:r>
              <a:rPr lang="en-US" altLang="en-US" sz="1600" dirty="0">
                <a:solidFill>
                  <a:schemeClr val="tx1"/>
                </a:solidFill>
              </a:rPr>
              <a:t>Presentation </a:t>
            </a:r>
            <a:r>
              <a:rPr lang="en-US" sz="1600" dirty="0">
                <a:hlinkClick r:id="rId7"/>
              </a:rPr>
              <a:t>11-20/1376r0</a:t>
            </a:r>
            <a:r>
              <a:rPr lang="en-US" sz="1600" dirty="0"/>
              <a:t> “Technical report on interworking between 3GPP 5G system and WLAN”, Binita Gupta (Intel) </a:t>
            </a:r>
            <a:r>
              <a:rPr lang="en-US" altLang="en-US" sz="1600" dirty="0">
                <a:solidFill>
                  <a:schemeClr val="tx1"/>
                </a:solidFill>
              </a:rPr>
              <a:t>Discussion</a:t>
            </a:r>
          </a:p>
          <a:p>
            <a:pPr lvl="1">
              <a:spcBef>
                <a:spcPts val="200"/>
              </a:spcBef>
              <a:buFont typeface="Arial" panose="020B0604020202020204" pitchFamily="34" charset="0"/>
              <a:buChar char="•"/>
              <a:defRPr/>
            </a:pPr>
            <a:r>
              <a:rPr lang="en-US" altLang="en-US" sz="1600" dirty="0">
                <a:solidFill>
                  <a:schemeClr val="tx1"/>
                </a:solidFill>
              </a:rPr>
              <a:t>Straw Poll: </a:t>
            </a:r>
            <a:r>
              <a:rPr lang="en-US" sz="1600" dirty="0">
                <a:solidFill>
                  <a:schemeClr val="tx1"/>
                </a:solidFill>
              </a:rPr>
              <a:t>AANI should: Proceed with the current comment resolution process: continuing to develop </a:t>
            </a:r>
            <a:r>
              <a:rPr lang="en-US" sz="1800" b="1" u="sng" dirty="0">
                <a:solidFill>
                  <a:srgbClr val="0000FF"/>
                </a:solidFill>
                <a:effectLst/>
                <a:latin typeface="DejaVu Serif"/>
                <a:ea typeface="Times New Roman" panose="02020603050405020304" pitchFamily="18" charset="0"/>
                <a:hlinkClick r:id="rId8"/>
              </a:rPr>
              <a:t>11-20/0013r5</a:t>
            </a:r>
            <a:r>
              <a:rPr lang="en-US" altLang="en-US" sz="1600" dirty="0">
                <a:solidFill>
                  <a:schemeClr val="tx1"/>
                </a:solidFill>
              </a:rPr>
              <a:t> Y-11 N-3 A-2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Plan Coming into the Meeting</a:t>
            </a:r>
          </a:p>
        </p:txBody>
      </p:sp>
      <p:sp>
        <p:nvSpPr>
          <p:cNvPr id="3" name="Content Placeholder 2"/>
          <p:cNvSpPr>
            <a:spLocks noGrp="1"/>
          </p:cNvSpPr>
          <p:nvPr>
            <p:ph idx="1"/>
          </p:nvPr>
        </p:nvSpPr>
        <p:spPr>
          <a:xfrm>
            <a:off x="152400" y="1219200"/>
            <a:ext cx="11658600" cy="5256214"/>
          </a:xfrm>
        </p:spPr>
        <p:txBody>
          <a:bodyPr/>
          <a:lstStyle/>
          <a:p>
            <a:pPr marL="400050" lvl="1" indent="0">
              <a:spcBef>
                <a:spcPts val="0"/>
              </a:spcBef>
              <a:spcAft>
                <a:spcPts val="0"/>
              </a:spcAft>
              <a:tabLst>
                <a:tab pos="457200" algn="l"/>
              </a:tabLst>
            </a:pPr>
            <a:r>
              <a:rPr lang="en-GB" sz="2400" dirty="0">
                <a:latin typeface="Times New Roman" panose="02020603050405020304" pitchFamily="18" charset="0"/>
              </a:rPr>
              <a:t>Comment resolution Plan:</a:t>
            </a:r>
          </a:p>
          <a:p>
            <a:pPr lvl="2" indent="-342900">
              <a:spcBef>
                <a:spcPts val="0"/>
              </a:spcBef>
              <a:spcAft>
                <a:spcPts val="0"/>
              </a:spcAft>
              <a:buFont typeface="+mj-lt"/>
              <a:buAutoNum type="arabicPeriod"/>
              <a:tabLst>
                <a:tab pos="457200" algn="l"/>
              </a:tabLst>
            </a:pPr>
            <a:r>
              <a:rPr lang="it-IT" altLang="en-US" sz="2400" dirty="0">
                <a:latin typeface="Times New Roman" panose="02020603050405020304" pitchFamily="18" charset="0"/>
              </a:rPr>
              <a:t>Tuesday 15 September 2020 11:15-13:15 h EDT – 802.11 Interim</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Technical submissions for comment resolution</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Complete comment resolution</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Request the report editor to provide an updated report</a:t>
            </a:r>
          </a:p>
          <a:p>
            <a:pPr lvl="2" indent="-342900">
              <a:spcBef>
                <a:spcPts val="0"/>
              </a:spcBef>
              <a:spcAft>
                <a:spcPts val="0"/>
              </a:spcAft>
              <a:buFont typeface="+mj-lt"/>
              <a:buAutoNum type="arabicPeriod"/>
              <a:tabLst>
                <a:tab pos="457200" algn="l"/>
              </a:tabLst>
            </a:pPr>
            <a:r>
              <a:rPr lang="it-IT" altLang="en-US" sz="2400" dirty="0">
                <a:latin typeface="Times New Roman" panose="02020603050405020304" pitchFamily="18" charset="0"/>
              </a:rPr>
              <a:t>Friday 9:00-11:00 h EDT 802.11 WG Closing Plenary </a:t>
            </a:r>
          </a:p>
          <a:p>
            <a:pPr lvl="3" indent="-342900">
              <a:spcBef>
                <a:spcPts val="0"/>
              </a:spcBef>
              <a:spcAft>
                <a:spcPts val="0"/>
              </a:spcAft>
              <a:buFont typeface="+mj-lt"/>
              <a:buAutoNum type="arabicPeriod"/>
              <a:tabLst>
                <a:tab pos="457200" algn="l"/>
              </a:tabLst>
            </a:pPr>
            <a:r>
              <a:rPr lang="it-IT" altLang="en-US" sz="2000" dirty="0">
                <a:latin typeface="Times New Roman" panose="02020603050405020304" pitchFamily="18" charset="0"/>
              </a:rPr>
              <a:t>If Comment Resolution Complete, requesst WG approval/endorsment of the report.</a:t>
            </a:r>
            <a:endParaRPr lang="en-US" sz="2000" dirty="0">
              <a:latin typeface="Times New Roman" panose="02020603050405020304" pitchFamily="18" charset="0"/>
            </a:endParaRPr>
          </a:p>
          <a:p>
            <a:pPr lvl="2" indent="-342900">
              <a:spcBef>
                <a:spcPts val="0"/>
              </a:spcBef>
              <a:spcAft>
                <a:spcPts val="0"/>
              </a:spcAft>
              <a:buFont typeface="+mj-lt"/>
              <a:buAutoNum type="arabicPeriod"/>
              <a:tabLst>
                <a:tab pos="457200" algn="l"/>
              </a:tabLst>
            </a:pPr>
            <a:endParaRPr lang="en-US" sz="2400" b="0" dirty="0">
              <a:latin typeface="Times New Roman" panose="02020603050405020304" pitchFamily="18" charset="0"/>
            </a:endParaRPr>
          </a:p>
          <a:p>
            <a:pPr marL="457200" indent="-457200">
              <a:spcBef>
                <a:spcPts val="200"/>
              </a:spcBef>
              <a:buFont typeface="Arial" panose="020B0604020202020204" pitchFamily="34" charset="0"/>
              <a:buChar char="•"/>
              <a:defRPr/>
            </a:pPr>
            <a:endParaRPr lang="en-US" sz="2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9F34B-672C-4900-AA44-C9B8F601344F}"/>
              </a:ext>
            </a:extLst>
          </p:cNvPr>
          <p:cNvSpPr>
            <a:spLocks noGrp="1"/>
          </p:cNvSpPr>
          <p:nvPr>
            <p:ph type="title"/>
          </p:nvPr>
        </p:nvSpPr>
        <p:spPr>
          <a:xfrm>
            <a:off x="914401" y="685801"/>
            <a:ext cx="10361084" cy="685799"/>
          </a:xfrm>
        </p:spPr>
        <p:txBody>
          <a:bodyPr/>
          <a:lstStyle/>
          <a:p>
            <a:r>
              <a:rPr lang="en-US" dirty="0"/>
              <a:t>Technical Discussion / Contributions</a:t>
            </a:r>
          </a:p>
        </p:txBody>
      </p:sp>
      <p:sp>
        <p:nvSpPr>
          <p:cNvPr id="3" name="Content Placeholder 2">
            <a:extLst>
              <a:ext uri="{FF2B5EF4-FFF2-40B4-BE49-F238E27FC236}">
                <a16:creationId xmlns:a16="http://schemas.microsoft.com/office/drawing/2014/main" id="{3B3849B4-9342-46AD-B31A-44FE9F75AD63}"/>
              </a:ext>
            </a:extLst>
          </p:cNvPr>
          <p:cNvSpPr>
            <a:spLocks noGrp="1"/>
          </p:cNvSpPr>
          <p:nvPr>
            <p:ph idx="1"/>
          </p:nvPr>
        </p:nvSpPr>
        <p:spPr>
          <a:xfrm>
            <a:off x="914400" y="1617664"/>
            <a:ext cx="10475383" cy="4249736"/>
          </a:xfrm>
        </p:spPr>
        <p:txBody>
          <a:bodyPr/>
          <a:lstStyle/>
          <a:p>
            <a:pPr marL="457200" indent="-457200">
              <a:spcBef>
                <a:spcPts val="200"/>
              </a:spcBef>
              <a:buFont typeface="+mj-lt"/>
              <a:buAutoNum type="arabicPeriod"/>
              <a:defRPr/>
            </a:pPr>
            <a:r>
              <a:rPr lang="en-US" dirty="0"/>
              <a:t>Continue presentation on </a:t>
            </a:r>
            <a:r>
              <a:rPr lang="en-US" dirty="0">
                <a:hlinkClick r:id="rId2"/>
              </a:rPr>
              <a:t>11-20/1376r0</a:t>
            </a:r>
            <a:r>
              <a:rPr lang="en-US" dirty="0"/>
              <a:t> “Technical report on interworking between 3GPP 5G system and WLAN”, Binita Gupta (Intel), </a:t>
            </a:r>
            <a:r>
              <a:rPr lang="en-US" dirty="0">
                <a:hlinkClick r:id="rId3"/>
              </a:rPr>
              <a:t>11-20/1472r0</a:t>
            </a:r>
            <a:r>
              <a:rPr lang="en-US" dirty="0"/>
              <a:t> </a:t>
            </a:r>
            <a:r>
              <a:rPr lang="en-US" sz="2400" dirty="0"/>
              <a:t>“Context on 11-20-1376r0 technical report”</a:t>
            </a:r>
            <a:r>
              <a:rPr lang="en-US" dirty="0"/>
              <a:t> [45 minutes]</a:t>
            </a:r>
          </a:p>
          <a:p>
            <a:pPr marL="457200" indent="-457200">
              <a:spcBef>
                <a:spcPts val="200"/>
              </a:spcBef>
              <a:buFont typeface="+mj-lt"/>
              <a:buAutoNum type="arabicPeriod"/>
              <a:defRPr/>
            </a:pPr>
            <a:r>
              <a:rPr lang="en-US" dirty="0"/>
              <a:t>Discussion on way forward for integration of material/text provided in </a:t>
            </a:r>
            <a:r>
              <a:rPr lang="en-US" dirty="0">
                <a:hlinkClick r:id="rId2"/>
              </a:rPr>
              <a:t>11-20/1376r0</a:t>
            </a:r>
            <a:r>
              <a:rPr lang="en-US" dirty="0"/>
              <a:t> [15 min.]</a:t>
            </a:r>
          </a:p>
          <a:p>
            <a:endParaRPr lang="en-US" dirty="0"/>
          </a:p>
        </p:txBody>
      </p:sp>
      <p:sp>
        <p:nvSpPr>
          <p:cNvPr id="4" name="Slide Number Placeholder 3">
            <a:extLst>
              <a:ext uri="{FF2B5EF4-FFF2-40B4-BE49-F238E27FC236}">
                <a16:creationId xmlns:a16="http://schemas.microsoft.com/office/drawing/2014/main" id="{5DFB46AF-98B1-4493-A0CE-E9397893542B}"/>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015F65-5CFA-40CC-9377-48CA9C4E9FC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446E7BB-769B-4099-A8B1-13C0E77EB05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69155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dirty="0"/>
              <a:t>Comments on 11-20/0013r5 </a:t>
            </a:r>
            <a:r>
              <a:rPr lang="en-US" sz="2800" b="0" dirty="0"/>
              <a:t>“Draft technical report on interworking between 3GPP 5G network &amp; WLAN”, Hyun Seo OH (ETRI), et al.</a:t>
            </a:r>
            <a:endParaRPr lang="en-US" sz="3200" b="0" dirty="0"/>
          </a:p>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1-20/1262r3</a:t>
            </a:r>
            <a:r>
              <a:rPr lang="en-US" sz="3200" b="0" dirty="0"/>
              <a:t> “CC32 AANI Report Comments”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graphicFrame>
        <p:nvGraphicFramePr>
          <p:cNvPr id="9" name="Table 8">
            <a:extLst>
              <a:ext uri="{FF2B5EF4-FFF2-40B4-BE49-F238E27FC236}">
                <a16:creationId xmlns:a16="http://schemas.microsoft.com/office/drawing/2014/main" id="{59EAB469-7546-450C-BEC6-5625278F9987}"/>
              </a:ext>
            </a:extLst>
          </p:cNvPr>
          <p:cNvGraphicFramePr>
            <a:graphicFrameLocks noGrp="1"/>
          </p:cNvGraphicFramePr>
          <p:nvPr>
            <p:extLst>
              <p:ext uri="{D42A27DB-BD31-4B8C-83A1-F6EECF244321}">
                <p14:modId xmlns:p14="http://schemas.microsoft.com/office/powerpoint/2010/main" val="2551810317"/>
              </p:ext>
            </p:extLst>
          </p:nvPr>
        </p:nvGraphicFramePr>
        <p:xfrm>
          <a:off x="457200" y="3164619"/>
          <a:ext cx="10668000" cy="2863362"/>
        </p:xfrm>
        <a:graphic>
          <a:graphicData uri="http://schemas.openxmlformats.org/drawingml/2006/table">
            <a:tbl>
              <a:tblPr/>
              <a:tblGrid>
                <a:gridCol w="2286000">
                  <a:extLst>
                    <a:ext uri="{9D8B030D-6E8A-4147-A177-3AD203B41FA5}">
                      <a16:colId xmlns:a16="http://schemas.microsoft.com/office/drawing/2014/main" val="3641399650"/>
                    </a:ext>
                  </a:extLst>
                </a:gridCol>
                <a:gridCol w="1203220">
                  <a:extLst>
                    <a:ext uri="{9D8B030D-6E8A-4147-A177-3AD203B41FA5}">
                      <a16:colId xmlns:a16="http://schemas.microsoft.com/office/drawing/2014/main" val="3289899318"/>
                    </a:ext>
                  </a:extLst>
                </a:gridCol>
                <a:gridCol w="1446885">
                  <a:extLst>
                    <a:ext uri="{9D8B030D-6E8A-4147-A177-3AD203B41FA5}">
                      <a16:colId xmlns:a16="http://schemas.microsoft.com/office/drawing/2014/main" val="652796525"/>
                    </a:ext>
                  </a:extLst>
                </a:gridCol>
                <a:gridCol w="890393">
                  <a:extLst>
                    <a:ext uri="{9D8B030D-6E8A-4147-A177-3AD203B41FA5}">
                      <a16:colId xmlns:a16="http://schemas.microsoft.com/office/drawing/2014/main" val="3607060363"/>
                    </a:ext>
                  </a:extLst>
                </a:gridCol>
                <a:gridCol w="751268">
                  <a:extLst>
                    <a:ext uri="{9D8B030D-6E8A-4147-A177-3AD203B41FA5}">
                      <a16:colId xmlns:a16="http://schemas.microsoft.com/office/drawing/2014/main" val="622017455"/>
                    </a:ext>
                  </a:extLst>
                </a:gridCol>
                <a:gridCol w="723442">
                  <a:extLst>
                    <a:ext uri="{9D8B030D-6E8A-4147-A177-3AD203B41FA5}">
                      <a16:colId xmlns:a16="http://schemas.microsoft.com/office/drawing/2014/main" val="2730975638"/>
                    </a:ext>
                  </a:extLst>
                </a:gridCol>
                <a:gridCol w="1808608">
                  <a:extLst>
                    <a:ext uri="{9D8B030D-6E8A-4147-A177-3AD203B41FA5}">
                      <a16:colId xmlns:a16="http://schemas.microsoft.com/office/drawing/2014/main" val="435818610"/>
                    </a:ext>
                  </a:extLst>
                </a:gridCol>
                <a:gridCol w="1558184">
                  <a:extLst>
                    <a:ext uri="{9D8B030D-6E8A-4147-A177-3AD203B41FA5}">
                      <a16:colId xmlns:a16="http://schemas.microsoft.com/office/drawing/2014/main" val="602661835"/>
                    </a:ext>
                  </a:extLst>
                </a:gridCol>
              </a:tblGrid>
              <a:tr h="492981">
                <a:tc gridSpan="8">
                  <a:txBody>
                    <a:bodyPr/>
                    <a:lstStyle/>
                    <a:p>
                      <a:pPr algn="l" fontAlgn="b"/>
                      <a:r>
                        <a:rPr lang="en-US" sz="2800" b="0" i="0" u="none" strike="noStrike" dirty="0">
                          <a:solidFill>
                            <a:srgbClr val="000000"/>
                          </a:solidFill>
                          <a:effectLst/>
                          <a:latin typeface="Times New Roman" panose="02020603050405020304" pitchFamily="18" charset="0"/>
                        </a:rPr>
                        <a:t>Comment Resolution Status</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dirty="0">
                        <a:solidFill>
                          <a:srgbClr val="000000"/>
                        </a:solidFill>
                        <a:effectLst/>
                        <a:latin typeface="Times New Roman" panose="02020603050405020304" pitchFamily="18"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1826637"/>
                  </a:ext>
                </a:extLst>
              </a:tr>
              <a:tr h="694265">
                <a:tc>
                  <a:txBody>
                    <a:bodyPr/>
                    <a:lstStyle/>
                    <a:p>
                      <a:pPr algn="l" fontAlgn="ctr"/>
                      <a:r>
                        <a:rPr lang="en-US" sz="24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dirty="0">
                          <a:solidFill>
                            <a:srgbClr val="FFFFFF"/>
                          </a:solidFill>
                          <a:effectLst/>
                          <a:latin typeface="Calibri" panose="020F0502020204030204" pitchFamily="34" charset="0"/>
                        </a:rPr>
                        <a:t>Assigned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dirty="0">
                          <a:solidFill>
                            <a:srgbClr val="FFFFFF"/>
                          </a:solidFill>
                          <a:effectLst/>
                          <a:latin typeface="Calibri" panose="020F0502020204030204" pitchFamily="34" charset="0"/>
                        </a:rPr>
                        <a:t>Proposed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Accept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Revise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Reject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dirty="0">
                          <a:solidFill>
                            <a:srgbClr val="FFFFFF"/>
                          </a:solidFill>
                          <a:effectLst/>
                          <a:latin typeface="Calibri" panose="020F0502020204030204" pitchFamily="34" charset="0"/>
                        </a:rPr>
                        <a:t>In Document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ctr" fontAlgn="ctr"/>
                      <a:r>
                        <a:rPr lang="en-US" sz="24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276842532"/>
                  </a:ext>
                </a:extLst>
              </a:tr>
              <a:tr h="419029">
                <a:tc>
                  <a:txBody>
                    <a:bodyPr/>
                    <a:lstStyle/>
                    <a:p>
                      <a:pPr algn="l" fontAlgn="ctr"/>
                      <a:r>
                        <a:rPr lang="en-US" sz="2400" b="0" i="0" u="none" strike="noStrike" dirty="0">
                          <a:solidFill>
                            <a:srgbClr val="000000"/>
                          </a:solidFill>
                          <a:effectLst/>
                          <a:latin typeface="Calibri" panose="020F0502020204030204" pitchFamily="34" charset="0"/>
                        </a:rPr>
                        <a:t>Technical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60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350992"/>
                  </a:ext>
                </a:extLst>
              </a:tr>
              <a:tr h="419029">
                <a:tc>
                  <a:txBody>
                    <a:bodyPr/>
                    <a:lstStyle/>
                    <a:p>
                      <a:pPr algn="l" fontAlgn="ctr"/>
                      <a:r>
                        <a:rPr lang="en-US" sz="2400" b="0" i="0" u="none" strike="noStrike" dirty="0">
                          <a:solidFill>
                            <a:srgbClr val="000000"/>
                          </a:solidFill>
                          <a:effectLst/>
                          <a:latin typeface="Calibri" panose="020F0502020204030204" pitchFamily="34" charset="0"/>
                        </a:rPr>
                        <a:t>Editorial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1570455"/>
                  </a:ext>
                </a:extLst>
              </a:tr>
              <a:tr h="419029">
                <a:tc>
                  <a:txBody>
                    <a:bodyPr/>
                    <a:lstStyle/>
                    <a:p>
                      <a:pPr algn="l" fontAlgn="ctr"/>
                      <a:r>
                        <a:rPr lang="en-US" sz="2400" b="0" i="0" u="none" strike="noStrike" dirty="0">
                          <a:solidFill>
                            <a:srgbClr val="000000"/>
                          </a:solidFill>
                          <a:effectLst/>
                          <a:latin typeface="Calibri" panose="020F0502020204030204" pitchFamily="34" charset="0"/>
                        </a:rPr>
                        <a:t>General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6576071"/>
                  </a:ext>
                </a:extLst>
              </a:tr>
              <a:tr h="419029">
                <a:tc>
                  <a:txBody>
                    <a:bodyPr/>
                    <a:lstStyle/>
                    <a:p>
                      <a:pPr algn="l" fontAlgn="ctr"/>
                      <a:r>
                        <a:rPr lang="en-US" sz="24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111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231981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4000-31BC-4924-BE10-84D97BA563A0}"/>
              </a:ext>
            </a:extLst>
          </p:cNvPr>
          <p:cNvSpPr>
            <a:spLocks noGrp="1"/>
          </p:cNvSpPr>
          <p:nvPr>
            <p:ph type="title"/>
          </p:nvPr>
        </p:nvSpPr>
        <p:spPr>
          <a:xfrm>
            <a:off x="914401" y="685801"/>
            <a:ext cx="10361084" cy="457199"/>
          </a:xfrm>
        </p:spPr>
        <p:txBody>
          <a:bodyPr/>
          <a:lstStyle/>
          <a:p>
            <a:r>
              <a:rPr lang="en-US" dirty="0"/>
              <a:t>Attendees without affiliation in Webex </a:t>
            </a:r>
          </a:p>
        </p:txBody>
      </p:sp>
      <p:sp>
        <p:nvSpPr>
          <p:cNvPr id="3" name="Content Placeholder 2">
            <a:extLst>
              <a:ext uri="{FF2B5EF4-FFF2-40B4-BE49-F238E27FC236}">
                <a16:creationId xmlns:a16="http://schemas.microsoft.com/office/drawing/2014/main" id="{E048240A-84C4-4AEF-A3C6-AEAD973AAC0D}"/>
              </a:ext>
            </a:extLst>
          </p:cNvPr>
          <p:cNvSpPr>
            <a:spLocks noGrp="1"/>
          </p:cNvSpPr>
          <p:nvPr>
            <p:ph idx="1"/>
          </p:nvPr>
        </p:nvSpPr>
        <p:spPr>
          <a:xfrm>
            <a:off x="914401" y="1222376"/>
            <a:ext cx="10361084" cy="5102224"/>
          </a:xfrm>
        </p:spPr>
        <p:txBody>
          <a:bodyPr/>
          <a:lstStyle/>
          <a:p>
            <a:r>
              <a:rPr lang="en-US" sz="1600" dirty="0"/>
              <a:t>Stuart Kerry - self </a:t>
            </a:r>
          </a:p>
          <a:p>
            <a:r>
              <a:rPr lang="en-US" sz="1600" dirty="0"/>
              <a:t>Amelia Andersdotter - self</a:t>
            </a:r>
          </a:p>
          <a:p>
            <a:r>
              <a:rPr lang="en-US" sz="1600" dirty="0"/>
              <a:t>choonsik yim - RCN</a:t>
            </a:r>
          </a:p>
          <a:p>
            <a:r>
              <a:rPr lang="en-US" sz="1600" dirty="0"/>
              <a:t>hanbyeog cho - ETRI</a:t>
            </a:r>
          </a:p>
          <a:p>
            <a:r>
              <a:rPr lang="en-US" sz="1600" dirty="0"/>
              <a:t>Hyun Seo Oh - ETRI</a:t>
            </a:r>
          </a:p>
          <a:p>
            <a:r>
              <a:rPr lang="en-US" sz="1600" dirty="0"/>
              <a:t>Necati Canpolat - Intel</a:t>
            </a:r>
          </a:p>
          <a:p>
            <a:r>
              <a:rPr lang="en-US" sz="1600" dirty="0"/>
              <a:t>oh chang han – allRadio Co. Ltd</a:t>
            </a:r>
          </a:p>
          <a:p>
            <a:r>
              <a:rPr lang="en-US" sz="1600" dirty="0"/>
              <a:t>sai - Cypress</a:t>
            </a:r>
          </a:p>
          <a:p>
            <a:r>
              <a:rPr lang="en-US" sz="1600" dirty="0"/>
              <a:t>ShinHo CHO – allRadio Co. Ltd</a:t>
            </a:r>
          </a:p>
          <a:p>
            <a:r>
              <a:rPr lang="en-US" sz="1600" dirty="0"/>
              <a:t>Thomas Derham - Broadcom</a:t>
            </a:r>
          </a:p>
          <a:p>
            <a:r>
              <a:rPr lang="en-US" sz="1600" dirty="0"/>
              <a:t>Youngjae KIM – TTA</a:t>
            </a:r>
          </a:p>
          <a:p>
            <a:r>
              <a:rPr lang="en-US" sz="1600" dirty="0"/>
              <a:t>Edward Au – Huawei</a:t>
            </a:r>
          </a:p>
          <a:p>
            <a:r>
              <a:rPr lang="en-US" sz="1600" dirty="0"/>
              <a:t>Jeff Jones –  Qorvo, Inc.</a:t>
            </a:r>
          </a:p>
          <a:p>
            <a:r>
              <a:rPr lang="en-US" sz="1600" dirty="0"/>
              <a:t>Graham Smith – SR Technologies</a:t>
            </a:r>
          </a:p>
          <a:p>
            <a:endParaRPr lang="en-US" sz="1600" dirty="0"/>
          </a:p>
          <a:p>
            <a:r>
              <a:rPr lang="en-US" sz="1600" dirty="0"/>
              <a:t> </a:t>
            </a:r>
          </a:p>
        </p:txBody>
      </p:sp>
      <p:sp>
        <p:nvSpPr>
          <p:cNvPr id="4" name="Slide Number Placeholder 3">
            <a:extLst>
              <a:ext uri="{FF2B5EF4-FFF2-40B4-BE49-F238E27FC236}">
                <a16:creationId xmlns:a16="http://schemas.microsoft.com/office/drawing/2014/main" id="{AE59A607-EBEC-43E8-BF9B-FEF9EF82CDA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923C0AD-CCFC-4626-9DB4-D02035363DF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E4A6E7CD-9591-468B-BA44-D394F14873E3}"/>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66394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29217" y="1371600"/>
            <a:ext cx="10361084" cy="4646613"/>
          </a:xfrm>
        </p:spPr>
        <p:txBody>
          <a:bodyPr/>
          <a:lstStyle/>
          <a:p>
            <a:r>
              <a:rPr lang="en-US" dirty="0"/>
              <a:t>Motion 1:</a:t>
            </a:r>
          </a:p>
          <a:p>
            <a:r>
              <a:rPr lang="en-US" dirty="0"/>
              <a:t>Move to approve the proposed resolutions for the 41 Editorial Comments accepted in 11-20-1262r3: CIDs: 4, 18, 20-31, 39, 42, 45, 47, 49, 50, 51. </a:t>
            </a:r>
          </a:p>
          <a:p>
            <a:r>
              <a:rPr lang="en-US" dirty="0"/>
              <a:t>	</a:t>
            </a:r>
            <a:r>
              <a:rPr lang="en-US" sz="2000" dirty="0"/>
              <a:t>Moved: Harry Hao Wang Second: Jeff Jones   Result: Y: 19 N:3 A:13 DNV:12</a:t>
            </a:r>
          </a:p>
          <a:p>
            <a:r>
              <a:rPr lang="en-US" sz="2000" dirty="0">
                <a:highlight>
                  <a:srgbClr val="00FF00"/>
                </a:highlight>
              </a:rPr>
              <a:t>Motion Passed</a:t>
            </a:r>
          </a:p>
          <a:p>
            <a:r>
              <a:rPr lang="en-US" dirty="0"/>
              <a:t>Motion 2:</a:t>
            </a:r>
          </a:p>
          <a:p>
            <a:r>
              <a:rPr lang="en-US" dirty="0"/>
              <a:t>Move to approve the proposed resolutions for the 49 Technical Comments accepted in 11-20-1262r3: CIDs: 1-3, 5-7, 9, 13-17, 32-38, 40, 41, 43, 44, 46, 48, 74, 76-79, 82-90, 97, 100, 101, 103, 106-110. </a:t>
            </a:r>
          </a:p>
          <a:p>
            <a:r>
              <a:rPr lang="en-US" sz="2000" dirty="0"/>
              <a:t>	Moved: Ganesh Venkatesan  Second: Youngjae Kim Result: Y:14 N:8 A:10 DNV:14</a:t>
            </a:r>
          </a:p>
          <a:p>
            <a:r>
              <a:rPr lang="en-US" sz="2000" dirty="0">
                <a:highlight>
                  <a:srgbClr val="FF0000"/>
                </a:highlight>
              </a:rPr>
              <a:t>Motion Failed</a:t>
            </a: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
        <p:nvSpPr>
          <p:cNvPr id="9" name="TextBox 8">
            <a:extLst>
              <a:ext uri="{FF2B5EF4-FFF2-40B4-BE49-F238E27FC236}">
                <a16:creationId xmlns:a16="http://schemas.microsoft.com/office/drawing/2014/main" id="{061622C0-0374-4D27-A1FA-1B95E684642C}"/>
              </a:ext>
            </a:extLst>
          </p:cNvPr>
          <p:cNvSpPr txBox="1"/>
          <p:nvPr/>
        </p:nvSpPr>
        <p:spPr>
          <a:xfrm>
            <a:off x="864659" y="5805229"/>
            <a:ext cx="10460567" cy="646331"/>
          </a:xfrm>
          <a:prstGeom prst="rect">
            <a:avLst/>
          </a:prstGeom>
          <a:noFill/>
        </p:spPr>
        <p:txBody>
          <a:bodyPr wrap="square" rtlCol="0">
            <a:spAutoFit/>
          </a:bodyPr>
          <a:lstStyle/>
          <a:p>
            <a:r>
              <a:rPr lang="en-US" sz="1800" dirty="0"/>
              <a:t> </a:t>
            </a:r>
            <a:r>
              <a:rPr lang="en-US" sz="1800" dirty="0">
                <a:solidFill>
                  <a:schemeClr val="tx1"/>
                </a:solidFill>
              </a:rPr>
              <a:t>Note: all motion results are subject to review and will not be considered final until the review has been completed, please see the minutes for this meeting for the final results.</a:t>
            </a:r>
            <a:endParaRPr lang="en-US" sz="1800" dirty="0"/>
          </a:p>
        </p:txBody>
      </p:sp>
    </p:spTree>
    <p:extLst>
      <p:ext uri="{BB962C8B-B14F-4D97-AF65-F5344CB8AC3E}">
        <p14:creationId xmlns:p14="http://schemas.microsoft.com/office/powerpoint/2010/main" val="125337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p:txBody>
          <a:bodyPr/>
          <a:lstStyle/>
          <a:p>
            <a:r>
              <a:rPr lang="en-US" dirty="0"/>
              <a:t>Motion 3:</a:t>
            </a:r>
          </a:p>
          <a:p>
            <a:r>
              <a:rPr lang="en-US" sz="2000" dirty="0"/>
              <a:t>Motion to approve the 11-20/1376r0 as the baseline for the technical report on the 5G and WLAN interworking and address any comments on it.</a:t>
            </a:r>
          </a:p>
          <a:p>
            <a:r>
              <a:rPr lang="en-US" sz="2000" dirty="0"/>
              <a:t>Moved: Binita Gupta Second: Ganesh Venkatesan   Result: Y:10 N:13 A:9 DNV:12</a:t>
            </a:r>
          </a:p>
          <a:p>
            <a:endParaRPr lang="en-US" sz="2000" dirty="0"/>
          </a:p>
          <a:p>
            <a:r>
              <a:rPr lang="en-US" sz="2000" dirty="0">
                <a:highlight>
                  <a:srgbClr val="FF0000"/>
                </a:highlight>
              </a:rPr>
              <a:t>Motion Failed</a:t>
            </a: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
        <p:nvSpPr>
          <p:cNvPr id="8" name="TextBox 7">
            <a:extLst>
              <a:ext uri="{FF2B5EF4-FFF2-40B4-BE49-F238E27FC236}">
                <a16:creationId xmlns:a16="http://schemas.microsoft.com/office/drawing/2014/main" id="{D647DAF1-9FCB-44B4-AD2B-3B5DD7D277A8}"/>
              </a:ext>
            </a:extLst>
          </p:cNvPr>
          <p:cNvSpPr txBox="1"/>
          <p:nvPr/>
        </p:nvSpPr>
        <p:spPr>
          <a:xfrm>
            <a:off x="929217" y="5802026"/>
            <a:ext cx="10460567" cy="646331"/>
          </a:xfrm>
          <a:prstGeom prst="rect">
            <a:avLst/>
          </a:prstGeom>
          <a:noFill/>
        </p:spPr>
        <p:txBody>
          <a:bodyPr wrap="square" rtlCol="0">
            <a:spAutoFit/>
          </a:bodyPr>
          <a:lstStyle/>
          <a:p>
            <a:r>
              <a:rPr lang="en-US" sz="1800" dirty="0"/>
              <a:t> </a:t>
            </a:r>
            <a:r>
              <a:rPr lang="en-US" sz="1800" dirty="0">
                <a:solidFill>
                  <a:schemeClr val="tx1"/>
                </a:solidFill>
              </a:rPr>
              <a:t>Note: all motion results are subject to review and will not be considered final until the review has been completed, please see the minutes for this meeting for the final results.</a:t>
            </a:r>
            <a:endParaRPr lang="en-US" sz="1800" dirty="0"/>
          </a:p>
        </p:txBody>
      </p:sp>
    </p:spTree>
    <p:extLst>
      <p:ext uri="{BB962C8B-B14F-4D97-AF65-F5344CB8AC3E}">
        <p14:creationId xmlns:p14="http://schemas.microsoft.com/office/powerpoint/2010/main" val="1249447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 not taken</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p:txBody>
          <a:bodyPr/>
          <a:lstStyle/>
          <a:p>
            <a:r>
              <a:rPr lang="en-US" dirty="0">
                <a:solidFill>
                  <a:schemeClr val="accent3">
                    <a:lumMod val="85000"/>
                  </a:schemeClr>
                </a:solidFill>
              </a:rPr>
              <a:t>Motion 3:</a:t>
            </a:r>
          </a:p>
          <a:p>
            <a:r>
              <a:rPr lang="en-US" dirty="0">
                <a:solidFill>
                  <a:schemeClr val="accent3">
                    <a:lumMod val="85000"/>
                  </a:schemeClr>
                </a:solidFill>
              </a:rPr>
              <a:t>Move to approve the proposed resolutions for the 2 General Comments accepted in 11-20-1262r3: CIDs: 92, 93. </a:t>
            </a:r>
          </a:p>
          <a:p>
            <a:r>
              <a:rPr lang="en-US" dirty="0">
                <a:solidFill>
                  <a:schemeClr val="accent3">
                    <a:lumMod val="85000"/>
                  </a:schemeClr>
                </a:solidFill>
              </a:rPr>
              <a:t>	</a:t>
            </a:r>
            <a:r>
              <a:rPr lang="en-US" sz="2000" dirty="0">
                <a:solidFill>
                  <a:schemeClr val="accent3">
                    <a:lumMod val="85000"/>
                  </a:schemeClr>
                </a:solidFill>
              </a:rPr>
              <a:t>Moved:  Second:   Result: Y: N: A: DNV:</a:t>
            </a:r>
          </a:p>
          <a:p>
            <a:endParaRPr lang="en-US" sz="2000" dirty="0">
              <a:solidFill>
                <a:schemeClr val="accent3">
                  <a:lumMod val="85000"/>
                </a:schemeClr>
              </a:solidFill>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Motion 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 to approve the proposed resolution for the General Comment CID 99 as accepted in 11-20-1262r3.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	</a:t>
            </a:r>
            <a:r>
              <a:rPr kumimoji="0" lang="en-US" sz="20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Moved:  Second:   Result: Y: N: A: DNV:</a:t>
            </a:r>
          </a:p>
          <a:p>
            <a:endParaRPr lang="en-US" sz="2000" dirty="0"/>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970816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 not taken</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838200" y="1600200"/>
            <a:ext cx="10361084" cy="4113213"/>
          </a:xfrm>
        </p:spPr>
        <p:txBody>
          <a:bodyPr/>
          <a:lstStyle/>
          <a:p>
            <a:r>
              <a:rPr lang="en-US" dirty="0">
                <a:solidFill>
                  <a:schemeClr val="accent3">
                    <a:lumMod val="85000"/>
                  </a:schemeClr>
                </a:solidFill>
              </a:rPr>
              <a:t>Motion 5:</a:t>
            </a:r>
          </a:p>
          <a:p>
            <a:r>
              <a:rPr lang="en-US" dirty="0">
                <a:solidFill>
                  <a:schemeClr val="accent3">
                    <a:lumMod val="85000"/>
                  </a:schemeClr>
                </a:solidFill>
              </a:rPr>
              <a:t>Move to approve the proposed resolutions for the 2 Technical Comments Revised in 11-20-1262r3: CIDs: 75, 91. </a:t>
            </a:r>
          </a:p>
          <a:p>
            <a:r>
              <a:rPr lang="en-US" dirty="0">
                <a:solidFill>
                  <a:schemeClr val="accent3">
                    <a:lumMod val="85000"/>
                  </a:schemeClr>
                </a:solidFill>
              </a:rPr>
              <a:t>	</a:t>
            </a:r>
            <a:r>
              <a:rPr lang="en-US" sz="2000" dirty="0">
                <a:solidFill>
                  <a:schemeClr val="accent3">
                    <a:lumMod val="85000"/>
                  </a:schemeClr>
                </a:solidFill>
              </a:rPr>
              <a:t>Moved:  Second:   Result: Y: N: A: DNV:</a:t>
            </a:r>
          </a:p>
          <a:p>
            <a:endParaRPr lang="en-US" sz="2000" dirty="0">
              <a:solidFill>
                <a:schemeClr val="accent3">
                  <a:lumMod val="85000"/>
                </a:schemeClr>
              </a:solidFill>
            </a:endParaRPr>
          </a:p>
          <a:p>
            <a:r>
              <a:rPr lang="en-US" dirty="0">
                <a:solidFill>
                  <a:schemeClr val="accent3">
                    <a:lumMod val="85000"/>
                  </a:schemeClr>
                </a:solidFill>
              </a:rPr>
              <a:t>Motion 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 to approve the proposed resolutions for the 5 Technical Comments Revised in 11-20-1262r3 as provided in </a:t>
            </a: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hlinkClick r:id="rId2">
                  <a:extLst>
                    <a:ext uri="{A12FA001-AC4F-418D-AE19-62706E023703}">
                      <ahyp:hlinkClr xmlns:ahyp="http://schemas.microsoft.com/office/drawing/2018/hyperlinkcolor" val="tx"/>
                    </a:ext>
                  </a:extLst>
                </a:hlinkClick>
              </a:rPr>
              <a:t>11-20/1356r0</a:t>
            </a: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 : CIDs: 10-12, 105.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	</a:t>
            </a:r>
            <a:r>
              <a:rPr kumimoji="0" lang="en-US" sz="20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Moved:  Second:   Result: Y: N: A: DNV:</a:t>
            </a:r>
          </a:p>
          <a:p>
            <a:endParaRPr lang="en-US" sz="2000" dirty="0"/>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501313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B71F-D61F-4FB1-A89C-97193C02409C}"/>
              </a:ext>
            </a:extLst>
          </p:cNvPr>
          <p:cNvSpPr>
            <a:spLocks noGrp="1"/>
          </p:cNvSpPr>
          <p:nvPr>
            <p:ph type="title"/>
          </p:nvPr>
        </p:nvSpPr>
        <p:spPr/>
        <p:txBody>
          <a:bodyPr/>
          <a:lstStyle/>
          <a:p>
            <a:r>
              <a:rPr lang="en-US" altLang="en-US" dirty="0"/>
              <a:t>802 Tutorial “WLAN and 3GPP 5G Interworking”</a:t>
            </a:r>
            <a:endParaRPr lang="en-US" dirty="0"/>
          </a:p>
        </p:txBody>
      </p:sp>
      <p:sp>
        <p:nvSpPr>
          <p:cNvPr id="3" name="Content Placeholder 2">
            <a:extLst>
              <a:ext uri="{FF2B5EF4-FFF2-40B4-BE49-F238E27FC236}">
                <a16:creationId xmlns:a16="http://schemas.microsoft.com/office/drawing/2014/main" id="{1A6547FA-CCD1-4826-92A1-CFD31DD300E1}"/>
              </a:ext>
            </a:extLst>
          </p:cNvPr>
          <p:cNvSpPr>
            <a:spLocks noGrp="1"/>
          </p:cNvSpPr>
          <p:nvPr>
            <p:ph idx="1"/>
          </p:nvPr>
        </p:nvSpPr>
        <p:spPr>
          <a:xfrm>
            <a:off x="570443" y="1677985"/>
            <a:ext cx="11048999" cy="4494214"/>
          </a:xfrm>
        </p:spPr>
        <p:txBody>
          <a:bodyPr/>
          <a:lstStyle/>
          <a:p>
            <a:r>
              <a:rPr lang="en-US" dirty="0">
                <a:latin typeface="Arial" panose="020B0604020202020204" pitchFamily="34" charset="0"/>
                <a:cs typeface="Times New Roman" panose="02020603050405020304" pitchFamily="18" charset="0"/>
              </a:rPr>
              <a:t>Title: </a:t>
            </a:r>
            <a:r>
              <a:rPr lang="en-US" b="0" dirty="0">
                <a:latin typeface="Arial" panose="020B0604020202020204" pitchFamily="34" charset="0"/>
                <a:cs typeface="Times New Roman" panose="02020603050405020304" pitchFamily="18" charset="0"/>
              </a:rPr>
              <a:t>“802.11 </a:t>
            </a:r>
            <a:r>
              <a:rPr lang="en-US" sz="2400" b="0" dirty="0">
                <a:effectLst/>
                <a:latin typeface="Arial" panose="020B0604020202020204" pitchFamily="34" charset="0"/>
                <a:ea typeface="Times New Roman" panose="02020603050405020304" pitchFamily="18" charset="0"/>
                <a:cs typeface="Times New Roman" panose="02020603050405020304" pitchFamily="18" charset="0"/>
              </a:rPr>
              <a:t>WLAN and 3GPP 5G System Interworking”</a:t>
            </a:r>
          </a:p>
          <a:p>
            <a:r>
              <a:rPr lang="en-US" dirty="0">
                <a:latin typeface="Arial" panose="020B0604020202020204" pitchFamily="34" charset="0"/>
                <a:cs typeface="Times New Roman" panose="02020603050405020304" pitchFamily="18" charset="0"/>
              </a:rPr>
              <a:t>Requester: </a:t>
            </a:r>
            <a:r>
              <a:rPr lang="en-US" b="0" dirty="0">
                <a:latin typeface="Arial" panose="020B0604020202020204" pitchFamily="34" charset="0"/>
                <a:cs typeface="Times New Roman" panose="02020603050405020304" pitchFamily="18" charset="0"/>
              </a:rPr>
              <a:t>Binita Gupta</a:t>
            </a:r>
          </a:p>
          <a:p>
            <a:r>
              <a:rPr lang="en-US" dirty="0">
                <a:latin typeface="Arial" panose="020B0604020202020204" pitchFamily="34" charset="0"/>
                <a:cs typeface="Times New Roman" panose="02020603050405020304" pitchFamily="18" charset="0"/>
              </a:rPr>
              <a:t>Sponsor: </a:t>
            </a:r>
            <a:r>
              <a:rPr lang="en-US" b="0" dirty="0">
                <a:latin typeface="Arial" panose="020B0604020202020204" pitchFamily="34" charset="0"/>
                <a:cs typeface="Times New Roman" panose="02020603050405020304" pitchFamily="18" charset="0"/>
              </a:rPr>
              <a:t>Dorothy Stanley (802.11 WG Chair)</a:t>
            </a:r>
          </a:p>
          <a:p>
            <a:r>
              <a:rPr lang="en-US" dirty="0">
                <a:latin typeface="Arial" panose="020B0604020202020204" pitchFamily="34" charset="0"/>
                <a:cs typeface="Times New Roman" panose="02020603050405020304" pitchFamily="18" charset="0"/>
              </a:rPr>
              <a:t>Scheduled: </a:t>
            </a:r>
            <a:r>
              <a:rPr lang="en-US" b="0" dirty="0">
                <a:latin typeface="Arial" panose="020B0604020202020204" pitchFamily="34" charset="0"/>
                <a:cs typeface="Times New Roman" panose="02020603050405020304" pitchFamily="18" charset="0"/>
              </a:rPr>
              <a:t>Tuesday 13 October @ 10:00-11:20 h ET</a:t>
            </a:r>
          </a:p>
          <a:p>
            <a:r>
              <a:rPr lang="en-US" dirty="0">
                <a:latin typeface="Arial" panose="020B0604020202020204" pitchFamily="34" charset="0"/>
                <a:cs typeface="Times New Roman" panose="02020603050405020304" pitchFamily="18" charset="0"/>
              </a:rPr>
              <a:t>Abstract: </a:t>
            </a:r>
          </a:p>
          <a:p>
            <a:pPr marL="0"/>
            <a:r>
              <a:rPr lang="en-US" b="0" dirty="0">
                <a:effectLst/>
                <a:latin typeface="Arial" panose="020B0604020202020204" pitchFamily="34" charset="0"/>
                <a:ea typeface="Times New Roman" panose="02020603050405020304" pitchFamily="18" charset="0"/>
              </a:rPr>
              <a:t>This presentation will cover the integration and interworking of 802.11 Wi-Fi access networks with the 3GPP 5G system. It will provide an overview of the 5G and WLAN interworking architecture, related functions, procedures and interfaces as defined by 3GPP Releases 15 and 16. It will also highlight some key technical issues and gaps related to enabling Wi-Fi interworking with the 5G system, which may need to be addressed within the Wi-Fi related standards.</a:t>
            </a:r>
            <a:endParaRPr lang="en-US" b="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FF6929F-9CA5-4439-A637-E8395DC793B7}"/>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891A2CB-E13E-487F-8912-747EDA1AB07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A91DA1C-E276-4B0E-BE40-B1B869A336DB}"/>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239794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15 September 2020</a:t>
            </a:r>
          </a:p>
          <a:p>
            <a:pPr algn="ctr"/>
            <a:r>
              <a:rPr lang="en-GB" dirty="0"/>
              <a:t>  Teleconference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B71F-D61F-4FB1-A89C-97193C02409C}"/>
              </a:ext>
            </a:extLst>
          </p:cNvPr>
          <p:cNvSpPr>
            <a:spLocks noGrp="1"/>
          </p:cNvSpPr>
          <p:nvPr>
            <p:ph type="title"/>
          </p:nvPr>
        </p:nvSpPr>
        <p:spPr>
          <a:xfrm>
            <a:off x="914401" y="685802"/>
            <a:ext cx="10361084" cy="739390"/>
          </a:xfrm>
        </p:spPr>
        <p:txBody>
          <a:bodyPr/>
          <a:lstStyle/>
          <a:p>
            <a:r>
              <a:rPr lang="en-US" altLang="en-US" dirty="0"/>
              <a:t>802 Tutorial “WLAN and 3GPP 5G Interworking”</a:t>
            </a:r>
            <a:endParaRPr lang="en-US" dirty="0"/>
          </a:p>
        </p:txBody>
      </p:sp>
      <p:sp>
        <p:nvSpPr>
          <p:cNvPr id="3" name="Content Placeholder 2">
            <a:extLst>
              <a:ext uri="{FF2B5EF4-FFF2-40B4-BE49-F238E27FC236}">
                <a16:creationId xmlns:a16="http://schemas.microsoft.com/office/drawing/2014/main" id="{1A6547FA-CCD1-4826-92A1-CFD31DD300E1}"/>
              </a:ext>
            </a:extLst>
          </p:cNvPr>
          <p:cNvSpPr>
            <a:spLocks noGrp="1"/>
          </p:cNvSpPr>
          <p:nvPr>
            <p:ph idx="1"/>
          </p:nvPr>
        </p:nvSpPr>
        <p:spPr>
          <a:xfrm>
            <a:off x="570443" y="3886199"/>
            <a:ext cx="11048999" cy="2285999"/>
          </a:xfrm>
        </p:spPr>
        <p:txBody>
          <a:bodyPr/>
          <a:lstStyle/>
          <a:p>
            <a:r>
              <a:rPr lang="en-US" dirty="0"/>
              <a:t>Status:</a:t>
            </a:r>
          </a:p>
          <a:p>
            <a:pPr>
              <a:buFont typeface="Arial" panose="020B0604020202020204" pitchFamily="34" charset="0"/>
              <a:buChar char="•"/>
            </a:pPr>
            <a:r>
              <a:rPr lang="en-US" b="0" dirty="0"/>
              <a:t>Tutorial has been approved and scheduled by the 802 EC</a:t>
            </a:r>
          </a:p>
          <a:p>
            <a:pPr>
              <a:buFont typeface="Arial" panose="020B0604020202020204" pitchFamily="34" charset="0"/>
              <a:buChar char="•"/>
            </a:pPr>
            <a:r>
              <a:rPr lang="en-US" b="0" dirty="0"/>
              <a:t>Tutorial outline is TBS</a:t>
            </a:r>
          </a:p>
          <a:p>
            <a:pPr>
              <a:buFont typeface="Arial" panose="020B0604020202020204" pitchFamily="34" charset="0"/>
              <a:buChar char="•"/>
            </a:pPr>
            <a:r>
              <a:rPr lang="en-US" b="0" dirty="0"/>
              <a:t>The presenters list may expand</a:t>
            </a:r>
          </a:p>
          <a:p>
            <a:pPr marL="0" indent="0"/>
            <a:r>
              <a:rPr lang="en-US" dirty="0"/>
              <a:t>Discussion</a:t>
            </a:r>
          </a:p>
        </p:txBody>
      </p:sp>
      <p:sp>
        <p:nvSpPr>
          <p:cNvPr id="4" name="Slide Number Placeholder 3">
            <a:extLst>
              <a:ext uri="{FF2B5EF4-FFF2-40B4-BE49-F238E27FC236}">
                <a16:creationId xmlns:a16="http://schemas.microsoft.com/office/drawing/2014/main" id="{DFF6929F-9CA5-4439-A637-E8395DC793B7}"/>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891A2CB-E13E-487F-8912-747EDA1AB07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A91DA1C-E276-4B0E-BE40-B1B869A336DB}"/>
              </a:ext>
            </a:extLst>
          </p:cNvPr>
          <p:cNvSpPr>
            <a:spLocks noGrp="1"/>
          </p:cNvSpPr>
          <p:nvPr>
            <p:ph type="dt" idx="15"/>
          </p:nvPr>
        </p:nvSpPr>
        <p:spPr/>
        <p:txBody>
          <a:bodyPr/>
          <a:lstStyle/>
          <a:p>
            <a:r>
              <a:rPr lang="en-US" dirty="0"/>
              <a:t>September 2020</a:t>
            </a:r>
            <a:endParaRPr lang="en-GB" dirty="0"/>
          </a:p>
        </p:txBody>
      </p:sp>
      <p:graphicFrame>
        <p:nvGraphicFramePr>
          <p:cNvPr id="7" name="Table 7">
            <a:extLst>
              <a:ext uri="{FF2B5EF4-FFF2-40B4-BE49-F238E27FC236}">
                <a16:creationId xmlns:a16="http://schemas.microsoft.com/office/drawing/2014/main" id="{624C4DD9-D9D2-4A3E-AB62-C85648B7455C}"/>
              </a:ext>
            </a:extLst>
          </p:cNvPr>
          <p:cNvGraphicFramePr>
            <a:graphicFrameLocks noGrp="1"/>
          </p:cNvGraphicFramePr>
          <p:nvPr>
            <p:extLst>
              <p:ext uri="{D42A27DB-BD31-4B8C-83A1-F6EECF244321}">
                <p14:modId xmlns:p14="http://schemas.microsoft.com/office/powerpoint/2010/main" val="3058894946"/>
              </p:ext>
            </p:extLst>
          </p:nvPr>
        </p:nvGraphicFramePr>
        <p:xfrm>
          <a:off x="645584" y="1431415"/>
          <a:ext cx="10744200" cy="214376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784749055"/>
                    </a:ext>
                  </a:extLst>
                </a:gridCol>
                <a:gridCol w="1486958">
                  <a:extLst>
                    <a:ext uri="{9D8B030D-6E8A-4147-A177-3AD203B41FA5}">
                      <a16:colId xmlns:a16="http://schemas.microsoft.com/office/drawing/2014/main" val="2274420501"/>
                    </a:ext>
                  </a:extLst>
                </a:gridCol>
                <a:gridCol w="7657042">
                  <a:extLst>
                    <a:ext uri="{9D8B030D-6E8A-4147-A177-3AD203B41FA5}">
                      <a16:colId xmlns:a16="http://schemas.microsoft.com/office/drawing/2014/main" val="4273056032"/>
                    </a:ext>
                  </a:extLst>
                </a:gridCol>
              </a:tblGrid>
              <a:tr h="370840">
                <a:tc>
                  <a:txBody>
                    <a:bodyPr/>
                    <a:lstStyle/>
                    <a:p>
                      <a:r>
                        <a:rPr lang="en-US" dirty="0"/>
                        <a:t>Presenters</a:t>
                      </a:r>
                    </a:p>
                  </a:txBody>
                  <a:tcPr/>
                </a:tc>
                <a:tc>
                  <a:txBody>
                    <a:bodyPr/>
                    <a:lstStyle/>
                    <a:p>
                      <a:r>
                        <a:rPr lang="en-US" dirty="0"/>
                        <a:t>Affiliation</a:t>
                      </a:r>
                    </a:p>
                  </a:txBody>
                  <a:tcPr/>
                </a:tc>
                <a:tc>
                  <a:txBody>
                    <a:bodyPr/>
                    <a:lstStyle/>
                    <a:p>
                      <a:r>
                        <a:rPr lang="en-US" dirty="0"/>
                        <a:t>Topic</a:t>
                      </a:r>
                    </a:p>
                  </a:txBody>
                  <a:tcPr/>
                </a:tc>
                <a:extLst>
                  <a:ext uri="{0D108BD9-81ED-4DB2-BD59-A6C34878D82A}">
                    <a16:rowId xmlns:a16="http://schemas.microsoft.com/office/drawing/2014/main" val="3697772019"/>
                  </a:ext>
                </a:extLst>
              </a:tr>
              <a:tr h="370840">
                <a:tc>
                  <a:txBody>
                    <a:bodyPr/>
                    <a:lstStyle/>
                    <a:p>
                      <a:r>
                        <a:rPr lang="en-US" sz="2000" dirty="0"/>
                        <a:t>Binita Gupta</a:t>
                      </a:r>
                    </a:p>
                  </a:txBody>
                  <a:tcPr/>
                </a:tc>
                <a:tc>
                  <a:txBody>
                    <a:bodyPr/>
                    <a:lstStyle/>
                    <a:p>
                      <a:r>
                        <a:rPr lang="en-US" sz="2000" dirty="0"/>
                        <a:t>Intel</a:t>
                      </a:r>
                    </a:p>
                  </a:txBody>
                  <a:tcPr/>
                </a:tc>
                <a:tc>
                  <a:txBody>
                    <a:bodyPr/>
                    <a:lstStyle/>
                    <a:p>
                      <a:r>
                        <a:rPr lang="en-US" sz="2000" dirty="0"/>
                        <a:t>Integration and interworking of 802.11 Wi-Fi access networks with the 3GPP 5G system (As stated in the abstract)</a:t>
                      </a:r>
                    </a:p>
                  </a:txBody>
                  <a:tcPr/>
                </a:tc>
                <a:extLst>
                  <a:ext uri="{0D108BD9-81ED-4DB2-BD59-A6C34878D82A}">
                    <a16:rowId xmlns:a16="http://schemas.microsoft.com/office/drawing/2014/main" val="3963901225"/>
                  </a:ext>
                </a:extLst>
              </a:tr>
              <a:tr h="370840">
                <a:tc>
                  <a:txBody>
                    <a:bodyPr/>
                    <a:lstStyle/>
                    <a:p>
                      <a:r>
                        <a:rPr lang="en-US" sz="2000" dirty="0"/>
                        <a:t>Joseph Levy</a:t>
                      </a:r>
                    </a:p>
                  </a:txBody>
                  <a:tcPr/>
                </a:tc>
                <a:tc>
                  <a:txBody>
                    <a:bodyPr/>
                    <a:lstStyle/>
                    <a:p>
                      <a:r>
                        <a:rPr lang="en-US" sz="2000" dirty="0"/>
                        <a:t>InterDigital</a:t>
                      </a:r>
                    </a:p>
                  </a:txBody>
                  <a:tcPr/>
                </a:tc>
                <a:tc>
                  <a:txBody>
                    <a:bodyPr/>
                    <a:lstStyle/>
                    <a:p>
                      <a:r>
                        <a:rPr lang="en-US" sz="2000" dirty="0"/>
                        <a:t>Summary and status of AANI SC work on WLAN and 3GPP 5G Interworking  (As requested by the 802.11 WG Chair) </a:t>
                      </a:r>
                    </a:p>
                  </a:txBody>
                  <a:tcPr/>
                </a:tc>
                <a:extLst>
                  <a:ext uri="{0D108BD9-81ED-4DB2-BD59-A6C34878D82A}">
                    <a16:rowId xmlns:a16="http://schemas.microsoft.com/office/drawing/2014/main" val="3272599441"/>
                  </a:ext>
                </a:extLst>
              </a:tr>
              <a:tr h="370840">
                <a:tc>
                  <a:txBody>
                    <a:bodyPr/>
                    <a:lstStyle/>
                    <a:p>
                      <a:r>
                        <a:rPr lang="en-US" dirty="0"/>
                        <a: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84885475"/>
                  </a:ext>
                </a:extLst>
              </a:tr>
            </a:tbl>
          </a:graphicData>
        </a:graphic>
      </p:graphicFrame>
    </p:spTree>
    <p:extLst>
      <p:ext uri="{BB962C8B-B14F-4D97-AF65-F5344CB8AC3E}">
        <p14:creationId xmlns:p14="http://schemas.microsoft.com/office/powerpoint/2010/main" val="2561884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598882" y="1219200"/>
            <a:ext cx="10992122" cy="5256214"/>
          </a:xfrm>
        </p:spPr>
        <p:txBody>
          <a:bodyPr/>
          <a:lstStyle/>
          <a:p>
            <a:r>
              <a:rPr lang="it-IT" altLang="en-US" sz="2000" b="0" i="1" dirty="0"/>
              <a:t>802.11 WG Plenary Teleconferences:</a:t>
            </a:r>
          </a:p>
          <a:p>
            <a:r>
              <a:rPr lang="it-IT" altLang="en-US" sz="1800" b="0" i="1" dirty="0"/>
              <a:t>	</a:t>
            </a:r>
            <a:r>
              <a:rPr lang="it-IT" altLang="en-US" sz="1600" b="0" i="1" dirty="0"/>
              <a:t>AANI SC -  Tuesday </a:t>
            </a:r>
            <a:r>
              <a:rPr lang="it-IT" altLang="en-US" sz="1800" b="0" i="1" dirty="0"/>
              <a:t>10 November 2020 11:15-13:15 h EDT  - TBC</a:t>
            </a:r>
          </a:p>
          <a:p>
            <a:r>
              <a:rPr lang="it-IT" altLang="en-US" sz="1800" b="0" i="1" dirty="0"/>
              <a:t>	</a:t>
            </a:r>
            <a:r>
              <a:rPr lang="it-IT" altLang="en-US" sz="1600" b="0" i="1" dirty="0"/>
              <a:t>Closing 802.11 WG Plenary, Friday 13 November 9:00-11:00 h EDT. TBC</a:t>
            </a:r>
          </a:p>
          <a:p>
            <a:r>
              <a:rPr lang="it-IT" altLang="en-US" sz="2000" dirty="0"/>
              <a:t>AANI SC Teleconference Plan (weekly meetings until comment resoluitons is completed):</a:t>
            </a:r>
          </a:p>
          <a:p>
            <a:pPr marL="914400" lvl="1" indent="-457200">
              <a:buFont typeface="+mj-lt"/>
              <a:buAutoNum type="arabicPeriod"/>
            </a:pPr>
            <a:r>
              <a:rPr lang="en-US" altLang="en-US" sz="2000" dirty="0">
                <a:latin typeface="Times New Roman" panose="02020603050405020304" pitchFamily="18" charset="0"/>
              </a:rPr>
              <a:t>Tuesday </a:t>
            </a:r>
            <a:r>
              <a:rPr lang="en-US" sz="2000" dirty="0">
                <a:latin typeface="Times New Roman" panose="02020603050405020304" pitchFamily="18" charset="0"/>
              </a:rPr>
              <a:t>22 September 9:00am-10:00am ET: </a:t>
            </a:r>
            <a:r>
              <a:rPr lang="en-US" dirty="0">
                <a:latin typeface="Times New Roman" panose="02020603050405020304" pitchFamily="18" charset="0"/>
              </a:rPr>
              <a:t>c</a:t>
            </a:r>
            <a:r>
              <a:rPr lang="en-US" sz="2000" dirty="0">
                <a:latin typeface="Times New Roman" panose="02020603050405020304" pitchFamily="18" charset="0"/>
              </a:rPr>
              <a:t>omment resolution	</a:t>
            </a:r>
          </a:p>
          <a:p>
            <a:pPr marL="914400" lvl="1" indent="-457200">
              <a:buFont typeface="+mj-lt"/>
              <a:buAutoNum type="arabicPeriod"/>
            </a:pPr>
            <a:r>
              <a:rPr lang="en-US" altLang="en-US" sz="2000" dirty="0">
                <a:latin typeface="Times New Roman" panose="02020603050405020304" pitchFamily="18" charset="0"/>
              </a:rPr>
              <a:t>Tuesday </a:t>
            </a:r>
            <a:r>
              <a:rPr lang="en-US" sz="2000" dirty="0">
                <a:latin typeface="Times New Roman" panose="02020603050405020304" pitchFamily="18" charset="0"/>
              </a:rPr>
              <a:t>29 September 9:00am-10:00am ET: comment resolution</a:t>
            </a:r>
          </a:p>
          <a:p>
            <a:pPr marL="914400" lvl="1" indent="-457200">
              <a:buFont typeface="+mj-lt"/>
              <a:buAutoNum type="arabicPeriod"/>
            </a:pPr>
            <a:r>
              <a:rPr lang="en-US" dirty="0">
                <a:latin typeface="Times New Roman" panose="02020603050405020304" pitchFamily="18" charset="0"/>
              </a:rPr>
              <a:t>Tuesday 6 October </a:t>
            </a:r>
            <a:r>
              <a:rPr lang="en-US" sz="2000" dirty="0">
                <a:latin typeface="Times New Roman" panose="02020603050405020304" pitchFamily="18" charset="0"/>
              </a:rPr>
              <a:t>9:00am-10:00am ET: comment resolution</a:t>
            </a:r>
          </a:p>
          <a:p>
            <a:pPr marL="914400" lvl="1" indent="-457200">
              <a:buFont typeface="+mj-lt"/>
              <a:buAutoNum type="arabicPeriod"/>
            </a:pPr>
            <a:r>
              <a:rPr lang="en-US" dirty="0">
                <a:latin typeface="Times New Roman" panose="02020603050405020304" pitchFamily="18" charset="0"/>
              </a:rPr>
              <a:t>Tuesday 13 October 9:00am-10:00am ET: comment resolution</a:t>
            </a:r>
            <a:endParaRPr lang="en-US" sz="2000" dirty="0">
              <a:latin typeface="Times New Roman" panose="02020603050405020304" pitchFamily="18" charset="0"/>
            </a:endParaRPr>
          </a:p>
          <a:p>
            <a:pPr marL="57150" indent="0"/>
            <a:r>
              <a:rPr lang="it-IT" altLang="en-US" sz="2000" b="1" dirty="0">
                <a:cs typeface="+mn-cs"/>
              </a:rPr>
              <a:t>	Additional Teleconferences Scheduled as required (with 10 days notice)</a:t>
            </a:r>
          </a:p>
          <a:p>
            <a:r>
              <a:rPr lang="en-US" dirty="0"/>
              <a:t>The AANI SC is contribution driven, </a:t>
            </a:r>
            <a:r>
              <a:rPr lang="en-US" dirty="0">
                <a:highlight>
                  <a:srgbClr val="FFFF00"/>
                </a:highlight>
              </a:rPr>
              <a:t>contributions on are in scope</a:t>
            </a:r>
            <a:r>
              <a:rPr lang="en-US" dirty="0"/>
              <a:t>:</a:t>
            </a:r>
          </a:p>
          <a:p>
            <a:pPr marL="857250" lvl="1" indent="-457200">
              <a:buFont typeface="+mj-lt"/>
              <a:buAutoNum type="arabicPeriod"/>
            </a:pPr>
            <a:r>
              <a:rPr lang="en-US" dirty="0"/>
              <a:t>Contributions are critical to support the resolution of the comments generated in </a:t>
            </a:r>
            <a:r>
              <a:rPr lang="en-US" sz="2000" b="0" dirty="0"/>
              <a:t>CC32.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1600" dirty="0">
                <a:hlinkClick r:id="rId3"/>
              </a:rPr>
              <a:t>https://imat.ieee.org/802.11/attendance-log?p=3183700005&amp;t=47200043</a:t>
            </a:r>
            <a:r>
              <a:rPr lang="en-US" sz="1600" dirty="0"/>
              <a:t>  </a:t>
            </a:r>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066801"/>
            <a:ext cx="11154276" cy="5408613"/>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457200" indent="-457200">
              <a:spcBef>
                <a:spcPts val="200"/>
              </a:spcBef>
              <a:buFont typeface="Times New Roman" panose="02020603050405020304" pitchFamily="18" charset="0"/>
              <a:buAutoNum type="arabicPeriod"/>
              <a:defRPr/>
            </a:pPr>
            <a:r>
              <a:rPr lang="en-US" altLang="en-US" dirty="0"/>
              <a:t>Background/Status [5 min.]</a:t>
            </a:r>
          </a:p>
          <a:p>
            <a:pPr marL="857250" lvl="1" indent="-457200">
              <a:spcBef>
                <a:spcPts val="200"/>
              </a:spcBef>
              <a:buFont typeface="+mj-lt"/>
              <a:buAutoNum type="alphaLcParenR"/>
              <a:defRPr/>
            </a:pPr>
            <a:r>
              <a:rPr lang="en-US" altLang="en-US" dirty="0"/>
              <a:t>Status of 802.11 WG </a:t>
            </a:r>
            <a:r>
              <a:rPr lang="en-GB" dirty="0"/>
              <a:t>comment resolution for CC32 on </a:t>
            </a:r>
            <a:r>
              <a:rPr lang="en-US" dirty="0"/>
              <a:t>11-20/0013r5 “Draft technical report on interworking between 3GPP 5G network &amp; WLAN”, Hyun Seo OH (ETRI), et al.</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mj-lt"/>
              <a:buAutoNum type="alphaLcParenR"/>
              <a:defRPr/>
            </a:pPr>
            <a:r>
              <a:rPr lang="en-US" dirty="0"/>
              <a:t>Continue presentation on </a:t>
            </a:r>
            <a:r>
              <a:rPr lang="en-US" dirty="0">
                <a:hlinkClick r:id="rId3"/>
              </a:rPr>
              <a:t>11-20/1376r0</a:t>
            </a:r>
            <a:r>
              <a:rPr lang="en-US" dirty="0"/>
              <a:t> “Technical report on interworking between 3GPP 5G system and WLAN”, Binita Gupta (Intel) - </a:t>
            </a:r>
            <a:r>
              <a:rPr lang="en-US" dirty="0">
                <a:hlinkClick r:id="rId4"/>
              </a:rPr>
              <a:t>11-20/1472r0</a:t>
            </a:r>
            <a:r>
              <a:rPr lang="en-US" dirty="0"/>
              <a:t> </a:t>
            </a:r>
            <a:r>
              <a:rPr lang="en-US" sz="1400" dirty="0"/>
              <a:t>“Context on 11-20-1376r0 technical report”</a:t>
            </a:r>
            <a:r>
              <a:rPr lang="en-US" dirty="0"/>
              <a:t>  [45 min.]</a:t>
            </a:r>
          </a:p>
          <a:p>
            <a:pPr marL="857250" lvl="1" indent="-457200">
              <a:spcBef>
                <a:spcPts val="200"/>
              </a:spcBef>
              <a:buFont typeface="+mj-lt"/>
              <a:buAutoNum type="alphaLcParenR"/>
              <a:defRPr/>
            </a:pPr>
            <a:r>
              <a:rPr lang="en-US" dirty="0"/>
              <a:t>Discussion on way forward for integration of material/text provided in </a:t>
            </a:r>
            <a:r>
              <a:rPr lang="en-US" dirty="0">
                <a:hlinkClick r:id="rId3"/>
              </a:rPr>
              <a:t>11-20/1376r0</a:t>
            </a:r>
            <a:r>
              <a:rPr lang="en-US" dirty="0"/>
              <a:t> [15 min.]</a:t>
            </a:r>
          </a:p>
          <a:p>
            <a:pPr marL="457200" indent="-457200">
              <a:spcBef>
                <a:spcPts val="200"/>
              </a:spcBef>
              <a:buFont typeface="Times New Roman" panose="02020603050405020304" pitchFamily="18" charset="0"/>
              <a:buAutoNum type="arabicPeriod"/>
              <a:defRPr/>
            </a:pPr>
            <a:r>
              <a:rPr lang="en-US" altLang="en-US" dirty="0"/>
              <a:t>Comment Resolution</a:t>
            </a:r>
          </a:p>
          <a:p>
            <a:pPr marL="857250" lvl="1" indent="-457200">
              <a:spcBef>
                <a:spcPts val="200"/>
              </a:spcBef>
              <a:buFont typeface="+mj-lt"/>
              <a:buAutoNum type="alphaLcParenR"/>
              <a:defRPr/>
            </a:pPr>
            <a:r>
              <a:rPr lang="en-US" altLang="en-US" dirty="0"/>
              <a:t>Status</a:t>
            </a:r>
          </a:p>
          <a:p>
            <a:pPr marL="857250" lvl="1" indent="-457200">
              <a:spcBef>
                <a:spcPts val="200"/>
              </a:spcBef>
              <a:buFont typeface="+mj-lt"/>
              <a:buAutoNum type="alphaLcParenR"/>
              <a:defRPr/>
            </a:pPr>
            <a:r>
              <a:rPr lang="en-US" altLang="en-US" dirty="0"/>
              <a:t>Motions to approve comment resolutions [25 minutes]</a:t>
            </a:r>
          </a:p>
          <a:p>
            <a:pPr marL="457200" indent="-457200">
              <a:spcBef>
                <a:spcPts val="200"/>
              </a:spcBef>
              <a:buFont typeface="+mj-lt"/>
              <a:buAutoNum type="arabicPeriod"/>
              <a:defRPr/>
            </a:pPr>
            <a:r>
              <a:rPr lang="en-US" altLang="en-US" dirty="0"/>
              <a:t>Discussion:802 Tutorial “WLAN and 3GPP 5G Interworking” [10 min.]</a:t>
            </a:r>
          </a:p>
          <a:p>
            <a:pPr marL="457200"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371600"/>
            <a:ext cx="10361084" cy="4722815"/>
          </a:xfrm>
        </p:spPr>
        <p:txBody>
          <a:bodyPr/>
          <a:lstStyle/>
          <a:p>
            <a:r>
              <a:rPr lang="en-US" altLang="en-US" dirty="0"/>
              <a:t>Minutes from the 14 July 2020 </a:t>
            </a:r>
            <a:r>
              <a:rPr lang="en-US" dirty="0"/>
              <a:t>Telecon (802.11 July Plenary)</a:t>
            </a:r>
            <a:r>
              <a:rPr lang="en-US" altLang="en-US" dirty="0"/>
              <a:t>:</a:t>
            </a:r>
            <a:br>
              <a:rPr lang="en-US" altLang="en-US" dirty="0"/>
            </a:br>
            <a:r>
              <a:rPr lang="en-US" altLang="en-US" dirty="0">
                <a:hlinkClick r:id="rId2"/>
              </a:rPr>
              <a:t>11-20/1098r0</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r>
              <a:rPr lang="en-US" altLang="en-US" dirty="0"/>
              <a:t>	28 July 2020 Teleconference: </a:t>
            </a:r>
            <a:r>
              <a:rPr lang="en-US" altLang="en-US" dirty="0">
                <a:hlinkClick r:id="rId3"/>
              </a:rPr>
              <a:t>11-20/1146r0</a:t>
            </a:r>
            <a:endParaRPr lang="en-US" altLang="en-US" dirty="0"/>
          </a:p>
          <a:p>
            <a:r>
              <a:rPr lang="en-US" altLang="en-US" dirty="0"/>
              <a:t>	25 August 2020 Teleconference: </a:t>
            </a:r>
            <a:r>
              <a:rPr lang="en-US" altLang="en-US" dirty="0">
                <a:hlinkClick r:id="rId4"/>
              </a:rPr>
              <a:t>11-20/1321r2</a:t>
            </a:r>
            <a:endParaRPr lang="en-US" altLang="en-US" dirty="0"/>
          </a:p>
          <a:p>
            <a:r>
              <a:rPr lang="en-US" altLang="en-US" dirty="0"/>
              <a:t>	1 September 2020 Teleconference: </a:t>
            </a:r>
            <a:r>
              <a:rPr lang="en-US" altLang="en-US" dirty="0">
                <a:hlinkClick r:id="rId5"/>
              </a:rPr>
              <a:t>11-20/1406r0</a:t>
            </a:r>
            <a:endParaRPr lang="en-US" altLang="en-US" dirty="0"/>
          </a:p>
          <a:p>
            <a:r>
              <a:rPr lang="en-US" altLang="en-US" dirty="0"/>
              <a:t>	8 September 2020 Teleconference: </a:t>
            </a:r>
            <a:r>
              <a:rPr lang="en-US" altLang="en-US" dirty="0">
                <a:hlinkClick r:id="rId6"/>
              </a:rPr>
              <a:t>11-20/1455r0</a:t>
            </a:r>
            <a:r>
              <a:rPr lang="en-US" altLang="en-US" dirty="0"/>
              <a:t>   </a:t>
            </a:r>
          </a:p>
          <a:p>
            <a:r>
              <a:rPr lang="en-US" altLang="en-US" sz="2000" dirty="0"/>
              <a:t>	Comments?</a:t>
            </a:r>
          </a:p>
          <a:p>
            <a:r>
              <a:rPr lang="en-US" altLang="en-US" sz="2000" dirty="0"/>
              <a:t> 	Objections to approving the minutes? </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46965</TotalTime>
  <Words>2755</Words>
  <Application>Microsoft Office PowerPoint</Application>
  <PresentationFormat>Widescreen</PresentationFormat>
  <Paragraphs>342</Paragraphs>
  <Slides>21</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DejaVu Serif</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Approval of Minutes</vt:lpstr>
      <vt:lpstr>Status on the Proposal on Interworking</vt:lpstr>
      <vt:lpstr>Status on the Proposal on Interworking (cont.)</vt:lpstr>
      <vt:lpstr>Plan Coming into the Meeting</vt:lpstr>
      <vt:lpstr>Technical Discussion / Contributions</vt:lpstr>
      <vt:lpstr>Discussion</vt:lpstr>
      <vt:lpstr>Attendees without affiliation in Webex </vt:lpstr>
      <vt:lpstr>Motions</vt:lpstr>
      <vt:lpstr>Motions</vt:lpstr>
      <vt:lpstr>Motions – not taken</vt:lpstr>
      <vt:lpstr>Motions – not taken</vt:lpstr>
      <vt:lpstr>802 Tutorial “WLAN and 3GPP 5G Interworking”</vt:lpstr>
      <vt:lpstr>802 Tutorial “WLAN and 3GPP 5G Interworking”</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11-20-0863-00-AANI-aani-sc-teleconference-agenda-23-June-2020</dc:title>
  <dc:creator>Levy, Joseph</dc:creator>
  <cp:lastModifiedBy>Joseph Levy</cp:lastModifiedBy>
  <cp:revision>415</cp:revision>
  <cp:lastPrinted>1601-01-01T00:00:00Z</cp:lastPrinted>
  <dcterms:created xsi:type="dcterms:W3CDTF">2017-06-02T20:57:23Z</dcterms:created>
  <dcterms:modified xsi:type="dcterms:W3CDTF">2020-09-15T17:35:03Z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