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262" r:id="rId4"/>
    <p:sldId id="268" r:id="rId5"/>
    <p:sldId id="313" r:id="rId6"/>
    <p:sldId id="312" r:id="rId7"/>
    <p:sldId id="314" r:id="rId8"/>
    <p:sldId id="315" r:id="rId9"/>
    <p:sldId id="311" r:id="rId10"/>
    <p:sldId id="265" r:id="rId11"/>
    <p:sldId id="269" r:id="rId12"/>
    <p:sldId id="275" r:id="rId13"/>
    <p:sldId id="286" r:id="rId14"/>
    <p:sldId id="271" r:id="rId15"/>
    <p:sldId id="272" r:id="rId16"/>
    <p:sldId id="274" r:id="rId17"/>
    <p:sldId id="273" r:id="rId18"/>
    <p:sldId id="300" r:id="rId19"/>
    <p:sldId id="301" r:id="rId20"/>
    <p:sldId id="302" r:id="rId21"/>
    <p:sldId id="303" r:id="rId22"/>
    <p:sldId id="304" r:id="rId23"/>
    <p:sldId id="305" r:id="rId24"/>
    <p:sldId id="306" r:id="rId25"/>
    <p:sldId id="307" r:id="rId26"/>
    <p:sldId id="308" r:id="rId27"/>
    <p:sldId id="310" r:id="rId28"/>
    <p:sldId id="317" r:id="rId29"/>
    <p:sldId id="316" r:id="rId30"/>
    <p:sldId id="287" r:id="rId31"/>
    <p:sldId id="266" r:id="rId32"/>
    <p:sldId id="289" r:id="rId33"/>
    <p:sldId id="290" r:id="rId34"/>
    <p:sldId id="288" r:id="rId35"/>
    <p:sldId id="292" r:id="rId36"/>
    <p:sldId id="299" r:id="rId37"/>
    <p:sldId id="293" r:id="rId38"/>
    <p:sldId id="294" r:id="rId39"/>
    <p:sldId id="263" r:id="rId40"/>
    <p:sldId id="296" r:id="rId41"/>
    <p:sldId id="297" r:id="rId42"/>
    <p:sldId id="295" r:id="rId43"/>
    <p:sldId id="264"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802.11-20/1362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802.11-20/1362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802.11-20/1362</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802.11-20/1362</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802.11-20/1362</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802.11-20/1362</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802.11-20/1362</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2020</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802.11-20/1362r0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4/11-14-0629-22-0000-802-11-operations-manual.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eeesa.webex.com/ieeesa/j.php?MTID=m0906213b25240e77d1d763b2ebddc33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ieeesa.webex.com/ieeesa/j.php?MTID=me6dcd2bb472282aa5d99faf864b8a6b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September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2020-09-14</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17"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(Self)</a:t>
            </a:r>
          </a:p>
          <a:p>
            <a:endParaRPr lang="en-US" dirty="0"/>
          </a:p>
          <a:p>
            <a:r>
              <a:rPr lang="en-US" dirty="0"/>
              <a:t>Secretary:			</a:t>
            </a:r>
            <a:r>
              <a:rPr lang="en-US" dirty="0" err="1"/>
              <a:t>Xiaofei</a:t>
            </a:r>
            <a:r>
              <a:rPr lang="en-US" dirty="0"/>
              <a:t> Wang (Interdigital)</a:t>
            </a:r>
          </a:p>
          <a:p>
            <a:r>
              <a:rPr lang="en-US" dirty="0"/>
              <a:t>Technical Editor:	Carol Ansley (Self)</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Approval of meeting minutes</a:t>
            </a:r>
          </a:p>
          <a:p>
            <a:pPr>
              <a:buFont typeface="Arial" panose="020B0604020202020204" pitchFamily="34" charset="0"/>
              <a:buChar char="•"/>
            </a:pPr>
            <a:r>
              <a:rPr lang="en-US" dirty="0">
                <a:solidFill>
                  <a:schemeClr val="tx1"/>
                </a:solidFill>
              </a:rPr>
              <a:t>Motion to approve approve resolutions for CIDs from </a:t>
            </a:r>
            <a:r>
              <a:rPr lang="en-US" dirty="0" err="1">
                <a:solidFill>
                  <a:schemeClr val="tx1"/>
                </a:solidFill>
              </a:rPr>
              <a:t>telcos</a:t>
            </a:r>
            <a:endParaRPr lang="en-US" dirty="0">
              <a:solidFill>
                <a:schemeClr val="tx1"/>
              </a:solidFill>
            </a:endParaRPr>
          </a:p>
          <a:p>
            <a:pPr>
              <a:buFont typeface="Arial" panose="020B0604020202020204" pitchFamily="34" charset="0"/>
              <a:buChar char="•"/>
            </a:pPr>
            <a:r>
              <a:rPr lang="en-US" dirty="0">
                <a:solidFill>
                  <a:schemeClr val="tx1"/>
                </a:solidFill>
              </a:rPr>
              <a:t>Elections</a:t>
            </a:r>
          </a:p>
          <a:p>
            <a:pPr>
              <a:buFont typeface="Arial" panose="020B0604020202020204" pitchFamily="34" charset="0"/>
              <a:buChar char="•"/>
            </a:pPr>
            <a:r>
              <a:rPr lang="en-US" dirty="0">
                <a:solidFill>
                  <a:schemeClr val="tx1"/>
                </a:solidFill>
              </a:rPr>
              <a:t>Resolution of remaining CIDs </a:t>
            </a:r>
            <a:r>
              <a:rPr lang="en-US" dirty="0">
                <a:solidFill>
                  <a:schemeClr val="tx1"/>
                </a:solidFill>
                <a:sym typeface="Wingdings" pitchFamily="2" charset="2"/>
              </a:rPr>
              <a:t> D1.0</a:t>
            </a:r>
          </a:p>
          <a:p>
            <a:pPr>
              <a:buFont typeface="Arial" panose="020B0604020202020204" pitchFamily="34" charset="0"/>
              <a:buChar char="•"/>
            </a:pPr>
            <a:r>
              <a:rPr lang="en-US" dirty="0">
                <a:solidFill>
                  <a:schemeClr val="tx1"/>
                </a:solidFill>
                <a:sym typeface="Wingdings" pitchFamily="2" charset="2"/>
              </a:rPr>
              <a:t>Motion for WG letter ballot</a:t>
            </a:r>
            <a:endParaRPr lang="en-US" dirty="0">
              <a:solidFill>
                <a:schemeClr val="tx1"/>
              </a:solidFill>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September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September 2020 (online interim)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Elections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5347734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84B5F-B130-844E-83BF-2D5ED32C74D6}"/>
              </a:ext>
            </a:extLst>
          </p:cNvPr>
          <p:cNvSpPr>
            <a:spLocks noGrp="1"/>
          </p:cNvSpPr>
          <p:nvPr>
            <p:ph type="title"/>
          </p:nvPr>
        </p:nvSpPr>
        <p:spPr/>
        <p:txBody>
          <a:bodyPr/>
          <a:lstStyle/>
          <a:p>
            <a:r>
              <a:rPr lang="en-US" dirty="0"/>
              <a:t>TG Leadership</a:t>
            </a:r>
          </a:p>
        </p:txBody>
      </p:sp>
      <p:sp>
        <p:nvSpPr>
          <p:cNvPr id="3" name="Content Placeholder 2">
            <a:extLst>
              <a:ext uri="{FF2B5EF4-FFF2-40B4-BE49-F238E27FC236}">
                <a16:creationId xmlns:a16="http://schemas.microsoft.com/office/drawing/2014/main" id="{CD9CA705-5209-3F45-8E31-D359B53B0F0D}"/>
              </a:ext>
            </a:extLst>
          </p:cNvPr>
          <p:cNvSpPr>
            <a:spLocks noGrp="1"/>
          </p:cNvSpPr>
          <p:nvPr>
            <p:ph idx="1"/>
          </p:nvPr>
        </p:nvSpPr>
        <p:spPr/>
        <p:txBody>
          <a:bodyPr/>
          <a:lstStyle/>
          <a:p>
            <a:pPr>
              <a:buFont typeface="Arial" panose="020B0604020202020204" pitchFamily="34" charset="0"/>
              <a:buChar char="•"/>
            </a:pPr>
            <a:r>
              <a:rPr lang="en-US" sz="2000" dirty="0"/>
              <a:t>TG Chair appointed by WG Chair – no elections required</a:t>
            </a:r>
          </a:p>
          <a:p>
            <a:pPr>
              <a:buFont typeface="Arial" panose="020B0604020202020204" pitchFamily="34" charset="0"/>
              <a:buChar char="•"/>
            </a:pPr>
            <a:r>
              <a:rPr lang="en-US" sz="2000" dirty="0"/>
              <a:t>TG Vice Chair(s)</a:t>
            </a:r>
          </a:p>
          <a:p>
            <a:pPr lvl="1">
              <a:buFont typeface="Arial" panose="020B0604020202020204" pitchFamily="34" charset="0"/>
              <a:buChar char="•"/>
            </a:pPr>
            <a:r>
              <a:rPr lang="en-GB" sz="1800" dirty="0"/>
              <a:t>TG Vice-Chair is elected by a </a:t>
            </a:r>
            <a:r>
              <a:rPr lang="en-GB" sz="1800" b="1" dirty="0"/>
              <a:t>TG majority </a:t>
            </a:r>
            <a:r>
              <a:rPr lang="en-GB" sz="1800" dirty="0"/>
              <a:t>approval and confirmed by a WG majority approval.</a:t>
            </a:r>
          </a:p>
          <a:p>
            <a:pPr>
              <a:buFont typeface="Arial" panose="020B0604020202020204" pitchFamily="34" charset="0"/>
              <a:buChar char="•"/>
            </a:pPr>
            <a:r>
              <a:rPr lang="en-GB" sz="2000" dirty="0"/>
              <a:t>TG Secretary</a:t>
            </a:r>
          </a:p>
          <a:p>
            <a:pPr lvl="1">
              <a:buFont typeface="Arial" panose="020B0604020202020204" pitchFamily="34" charset="0"/>
              <a:buChar char="•"/>
            </a:pPr>
            <a:r>
              <a:rPr lang="en-GB" sz="1800" dirty="0"/>
              <a:t>The TG Secretary shall be </a:t>
            </a:r>
            <a:r>
              <a:rPr lang="en-GB" sz="1800" b="1" dirty="0"/>
              <a:t>appointed by the TG Chair </a:t>
            </a:r>
            <a:r>
              <a:rPr lang="en-GB" sz="1800" dirty="0"/>
              <a:t>and </a:t>
            </a:r>
            <a:r>
              <a:rPr lang="en-GB" sz="1800" b="1" dirty="0"/>
              <a:t>confirmed by a TG </a:t>
            </a:r>
            <a:r>
              <a:rPr lang="en-GB" sz="1800" dirty="0"/>
              <a:t>motion that is approved with a </a:t>
            </a:r>
            <a:r>
              <a:rPr lang="en-GB" sz="1800" b="1" dirty="0"/>
              <a:t>minimum 50% majority</a:t>
            </a:r>
            <a:r>
              <a:rPr lang="en-GB" sz="1800" dirty="0"/>
              <a:t>. The TG Secretary is re-affirmed every 2 years; one session after the WG Chair is elected.</a:t>
            </a:r>
            <a:endParaRPr lang="en-US" sz="1800" dirty="0"/>
          </a:p>
          <a:p>
            <a:pPr>
              <a:buFont typeface="Arial" panose="020B0604020202020204" pitchFamily="34" charset="0"/>
              <a:buChar char="•"/>
            </a:pPr>
            <a:r>
              <a:rPr lang="en-US" sz="2000" dirty="0"/>
              <a:t>Note: </a:t>
            </a:r>
          </a:p>
          <a:p>
            <a:pPr lvl="1">
              <a:buFont typeface="Arial" panose="020B0604020202020204" pitchFamily="34" charset="0"/>
              <a:buChar char="•"/>
            </a:pPr>
            <a:r>
              <a:rPr lang="en-GB" sz="1800" dirty="0"/>
              <a:t>OM do not require the position of the TG Editor to be reaffirmed.</a:t>
            </a:r>
            <a:endParaRPr lang="en-US" sz="1800" dirty="0"/>
          </a:p>
          <a:p>
            <a:pPr lvl="1">
              <a:buFont typeface="Arial" panose="020B0604020202020204" pitchFamily="34" charset="0"/>
              <a:buChar char="•"/>
            </a:pPr>
            <a:r>
              <a:rPr lang="en-US" sz="1800" dirty="0"/>
              <a:t>see </a:t>
            </a:r>
            <a:r>
              <a:rPr lang="en-GB" sz="1800" b="0" dirty="0"/>
              <a:t>802.11 OM </a:t>
            </a:r>
            <a:r>
              <a:rPr lang="en-GB" sz="1800" b="0" dirty="0">
                <a:hlinkClick r:id="rId2"/>
              </a:rPr>
              <a:t>https://mentor.ieee.org/802.11/dcn/14/11-14-0629-22-0000-802-11-operations-manual.docx</a:t>
            </a:r>
            <a:r>
              <a:rPr lang="en-GB" sz="1800" b="0" dirty="0"/>
              <a:t> </a:t>
            </a:r>
            <a:endParaRPr lang="en-US" sz="1800" dirty="0"/>
          </a:p>
        </p:txBody>
      </p:sp>
      <p:sp>
        <p:nvSpPr>
          <p:cNvPr id="4" name="Slide Number Placeholder 3">
            <a:extLst>
              <a:ext uri="{FF2B5EF4-FFF2-40B4-BE49-F238E27FC236}">
                <a16:creationId xmlns:a16="http://schemas.microsoft.com/office/drawing/2014/main" id="{D23421EB-B0B8-B347-9EE9-D4973DCD42D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73D853C-92A4-B74A-9300-1B375408120D}"/>
              </a:ext>
            </a:extLst>
          </p:cNvPr>
          <p:cNvSpPr>
            <a:spLocks noGrp="1"/>
          </p:cNvSpPr>
          <p:nvPr>
            <p:ph type="ftr" idx="14"/>
          </p:nvPr>
        </p:nvSpPr>
        <p:spPr/>
        <p:txBody>
          <a:bodyPr/>
          <a:lstStyle/>
          <a:p>
            <a:r>
              <a:rPr lang="de-DE" dirty="0"/>
              <a:t>Marc Emmelmann (</a:t>
            </a:r>
            <a:r>
              <a:rPr lang="de-DE" dirty="0" err="1"/>
              <a:t>Koden</a:t>
            </a:r>
            <a:r>
              <a:rPr lang="de-DE" dirty="0"/>
              <a:t>-TI)</a:t>
            </a:r>
            <a:endParaRPr lang="en-GB" dirty="0"/>
          </a:p>
        </p:txBody>
      </p:sp>
      <p:sp>
        <p:nvSpPr>
          <p:cNvPr id="6" name="Date Placeholder 5">
            <a:extLst>
              <a:ext uri="{FF2B5EF4-FFF2-40B4-BE49-F238E27FC236}">
                <a16:creationId xmlns:a16="http://schemas.microsoft.com/office/drawing/2014/main" id="{16849A16-90C6-8C4C-A37B-911AD071F0C3}"/>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3371790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2020</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September 14-18,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(Self)</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(Self)</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Comment resolution from WG letter ballot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de-DE" dirty="0" err="1">
                <a:sym typeface="Wingdings" pitchFamily="2" charset="2"/>
              </a:rPr>
              <a:t>No</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required</a:t>
            </a:r>
            <a:endParaRPr lang="de-DE" dirty="0">
              <a:sym typeface="Wingdings" pitchFamily="2" charset="2"/>
            </a:endParaRPr>
          </a:p>
          <a:p>
            <a:pPr>
              <a:buFont typeface="Arial" panose="020B0604020202020204" pitchFamily="34" charset="0"/>
              <a:buChar char="•"/>
            </a:pPr>
            <a:r>
              <a:rPr lang="en-US" dirty="0"/>
              <a:t>Weekly, Tuesdays, 10:00h ET for 1 hour</a:t>
            </a:r>
            <a:endParaRPr lang="de-DE" dirty="0">
              <a:sym typeface="Wingdings" pitchFamily="2" charset="2"/>
            </a:endParaRPr>
          </a:p>
          <a:p>
            <a:pPr>
              <a:buFont typeface="Arial" panose="020B0604020202020204" pitchFamily="34" charset="0"/>
              <a:buChar char="•"/>
            </a:pPr>
            <a:r>
              <a:rPr lang="de-DE" dirty="0" err="1">
                <a:sym typeface="Wingdings" pitchFamily="2" charset="2"/>
              </a:rPr>
              <a:t>Telco</a:t>
            </a:r>
            <a:r>
              <a:rPr lang="de-DE" dirty="0">
                <a:sym typeface="Wingdings" pitchFamily="2" charset="2"/>
              </a:rPr>
              <a:t> </a:t>
            </a:r>
            <a:r>
              <a:rPr lang="de-DE" dirty="0" err="1">
                <a:sym typeface="Wingdings" pitchFamily="2" charset="2"/>
              </a:rPr>
              <a:t>have</a:t>
            </a:r>
            <a:r>
              <a:rPr lang="de-DE" dirty="0">
                <a:sym typeface="Wingdings" pitchFamily="2" charset="2"/>
              </a:rPr>
              <a:t> </a:t>
            </a:r>
            <a:r>
              <a:rPr lang="de-DE" dirty="0" err="1">
                <a:sym typeface="Wingdings" pitchFamily="2" charset="2"/>
              </a:rPr>
              <a:t>beenn</a:t>
            </a:r>
            <a:r>
              <a:rPr lang="de-DE" dirty="0">
                <a:sym typeface="Wingdings" pitchFamily="2" charset="2"/>
              </a:rPr>
              <a:t> </a:t>
            </a:r>
            <a:r>
              <a:rPr lang="de-DE" dirty="0" err="1">
                <a:sym typeface="Wingdings" pitchFamily="2" charset="2"/>
              </a:rPr>
              <a:t>announced</a:t>
            </a:r>
            <a:r>
              <a:rPr lang="de-DE" dirty="0">
                <a:sym typeface="Wingdings" pitchFamily="2" charset="2"/>
              </a:rPr>
              <a:t> </a:t>
            </a:r>
            <a:r>
              <a:rPr lang="de-DE" dirty="0" err="1">
                <a:sym typeface="Wingdings" pitchFamily="2" charset="2"/>
              </a:rPr>
              <a:t>with</a:t>
            </a:r>
            <a:r>
              <a:rPr lang="de-DE" dirty="0">
                <a:sym typeface="Wingdings" pitchFamily="2" charset="2"/>
              </a:rPr>
              <a:t> 10-day </a:t>
            </a:r>
            <a:r>
              <a:rPr lang="de-DE" dirty="0" err="1">
                <a:sym typeface="Wingdings" pitchFamily="2" charset="2"/>
              </a:rPr>
              <a:t>notice</a:t>
            </a:r>
            <a:r>
              <a:rPr lang="de-DE" dirty="0">
                <a:sym typeface="Wingdings" pitchFamily="2" charset="2"/>
              </a:rPr>
              <a:t> on </a:t>
            </a:r>
            <a:r>
              <a:rPr lang="de-DE" dirty="0" err="1">
                <a:sym typeface="Wingdings" pitchFamily="2" charset="2"/>
              </a:rPr>
              <a:t>the</a:t>
            </a:r>
            <a:r>
              <a:rPr lang="de-DE" dirty="0">
                <a:sym typeface="Wingdings" pitchFamily="2" charset="2"/>
              </a:rPr>
              <a:t> WG </a:t>
            </a:r>
            <a:r>
              <a:rPr lang="de-DE" dirty="0" err="1">
                <a:sym typeface="Wingdings" pitchFamily="2" charset="2"/>
              </a:rPr>
              <a:t>reflector</a:t>
            </a:r>
            <a:endParaRPr lang="de-DE" dirty="0">
              <a:sym typeface="Wingdings" pitchFamily="2" charset="2"/>
            </a:endParaRPr>
          </a:p>
          <a:p>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
        <p:nvSpPr>
          <p:cNvPr id="7" name="Textfeld 6"/>
          <p:cNvSpPr txBox="1"/>
          <p:nvPr/>
        </p:nvSpPr>
        <p:spPr>
          <a:xfrm rot="20107319">
            <a:off x="6451" y="1520179"/>
            <a:ext cx="1953930" cy="461665"/>
          </a:xfrm>
          <a:prstGeom prst="rect">
            <a:avLst/>
          </a:prstGeom>
          <a:noFill/>
        </p:spPr>
        <p:txBody>
          <a:bodyPr wrap="none" rtlCol="0">
            <a:spAutoFit/>
          </a:bodyPr>
          <a:lstStyle/>
          <a:p>
            <a:r>
              <a:rPr lang="en-US" dirty="0">
                <a:solidFill>
                  <a:srgbClr val="FF0000"/>
                </a:solidFill>
              </a:rPr>
              <a:t>Update HERE</a:t>
            </a:r>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rgbClr val="FF0000"/>
                </a:solidFill>
              </a:rPr>
              <a:t>July </a:t>
            </a:r>
            <a:r>
              <a:rPr lang="en-US" altLang="en-US" strike="sngStrike" dirty="0">
                <a:solidFill>
                  <a:srgbClr val="FF0000"/>
                </a:solidFill>
              </a:rPr>
              <a:t>June</a:t>
            </a:r>
            <a:r>
              <a:rPr lang="en-US" altLang="en-US" dirty="0">
                <a:solidFill>
                  <a:srgbClr val="FF0000"/>
                </a:solidFill>
              </a:rPr>
              <a:t> 2020			</a:t>
            </a:r>
            <a:r>
              <a:rPr lang="en-US" altLang="en-US" dirty="0">
                <a:solidFill>
                  <a:schemeClr val="tx1"/>
                </a:solidFill>
              </a:rPr>
              <a:t>Call for comments on D0.1</a:t>
            </a:r>
          </a:p>
          <a:p>
            <a:pPr marL="0" indent="0">
              <a:lnSpc>
                <a:spcPct val="80000"/>
              </a:lnSpc>
            </a:pPr>
            <a:r>
              <a:rPr lang="en-US" altLang="en-US" dirty="0">
                <a:solidFill>
                  <a:schemeClr val="tx1"/>
                </a:solidFill>
              </a:rPr>
              <a:t>September 2020			Initial WGLB (D1.0)</a:t>
            </a:r>
          </a:p>
          <a:p>
            <a:pPr marL="0" indent="0">
              <a:lnSpc>
                <a:spcPct val="80000"/>
              </a:lnSpc>
            </a:pPr>
            <a:r>
              <a:rPr lang="en-US" altLang="en-US" dirty="0">
                <a:solidFill>
                  <a:schemeClr val="tx1"/>
                </a:solidFill>
              </a:rPr>
              <a:t>March 2020				D2.0 WGLB Recirculation LB</a:t>
            </a:r>
          </a:p>
          <a:p>
            <a:pPr marL="0" indent="0">
              <a:lnSpc>
                <a:spcPct val="80000"/>
              </a:lnSpc>
            </a:pPr>
            <a:r>
              <a:rPr lang="en-US" altLang="en-US" dirty="0">
                <a:solidFill>
                  <a:schemeClr val="tx1"/>
                </a:solidFill>
              </a:rPr>
              <a:t>September 2021			Form SB Pool</a:t>
            </a:r>
          </a:p>
          <a:p>
            <a:pPr marL="0" indent="0">
              <a:lnSpc>
                <a:spcPct val="80000"/>
              </a:lnSpc>
            </a:pPr>
            <a:r>
              <a:rPr lang="en-US" altLang="en-US" dirty="0">
                <a:solidFill>
                  <a:schemeClr val="tx1"/>
                </a:solidFill>
              </a:rPr>
              <a:t>September 2021			MEC/MDR done</a:t>
            </a:r>
          </a:p>
          <a:p>
            <a:pPr marL="0" indent="0">
              <a:lnSpc>
                <a:spcPct val="80000"/>
              </a:lnSpc>
            </a:pPr>
            <a:r>
              <a:rPr lang="en-US" altLang="en-US" dirty="0">
                <a:solidFill>
                  <a:schemeClr val="tx1"/>
                </a:solidFill>
              </a:rPr>
              <a:t>November 2021			Initial SB</a:t>
            </a:r>
          </a:p>
          <a:p>
            <a:pPr marL="0" indent="0">
              <a:lnSpc>
                <a:spcPct val="80000"/>
              </a:lnSpc>
            </a:pPr>
            <a:r>
              <a:rPr lang="en-US" altLang="en-US" dirty="0">
                <a:solidFill>
                  <a:schemeClr val="tx1"/>
                </a:solidFill>
              </a:rPr>
              <a:t>March 2021				Recirculation SB</a:t>
            </a:r>
          </a:p>
          <a:p>
            <a:pPr marL="0" indent="0">
              <a:lnSpc>
                <a:spcPct val="80000"/>
              </a:lnSpc>
            </a:pPr>
            <a:r>
              <a:rPr lang="en-US" altLang="en-US" dirty="0">
                <a:solidFill>
                  <a:schemeClr val="tx1"/>
                </a:solidFill>
              </a:rPr>
              <a:t>May 2022					Final WG/EC approval</a:t>
            </a:r>
          </a:p>
          <a:p>
            <a:pPr marL="0" indent="0">
              <a:lnSpc>
                <a:spcPct val="80000"/>
              </a:lnSpc>
            </a:pPr>
            <a:r>
              <a:rPr lang="en-US" altLang="en-US" dirty="0">
                <a:solidFill>
                  <a:schemeClr val="tx1"/>
                </a:solidFill>
              </a:rPr>
              <a:t>July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pPr>
              <a:buFont typeface="Arial"/>
              <a:buChar char="•"/>
            </a:pPr>
            <a:endParaRPr lang="en-US" dirty="0">
              <a:solidFill>
                <a:schemeClr val="tx1"/>
              </a:solidFill>
            </a:endParaRPr>
          </a:p>
          <a:p>
            <a:endParaRPr lang="en-US" dirty="0">
              <a:solidFill>
                <a:schemeClr val="tx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2020</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err="1"/>
              <a:t>WebEX</a:t>
            </a:r>
            <a:r>
              <a:rPr lang="en-US" dirty="0"/>
              <a:t> dial-in numbers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2020</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8A3E-2232-8344-9F03-5808B1BACB51}"/>
              </a:ext>
            </a:extLst>
          </p:cNvPr>
          <p:cNvSpPr>
            <a:spLocks noGrp="1"/>
          </p:cNvSpPr>
          <p:nvPr>
            <p:ph type="title"/>
          </p:nvPr>
        </p:nvSpPr>
        <p:spPr/>
        <p:txBody>
          <a:bodyPr/>
          <a:lstStyle/>
          <a:p>
            <a:r>
              <a:rPr lang="en-US" dirty="0"/>
              <a:t>Monday, Sep 14, 11:15 – 13:15h</a:t>
            </a:r>
          </a:p>
        </p:txBody>
      </p:sp>
      <p:sp>
        <p:nvSpPr>
          <p:cNvPr id="3" name="Content Placeholder 2">
            <a:extLst>
              <a:ext uri="{FF2B5EF4-FFF2-40B4-BE49-F238E27FC236}">
                <a16:creationId xmlns:a16="http://schemas.microsoft.com/office/drawing/2014/main" id="{25368895-7BCC-1045-86BE-B72685E929CA}"/>
              </a:ext>
            </a:extLst>
          </p:cNvPr>
          <p:cNvSpPr>
            <a:spLocks noGrp="1"/>
          </p:cNvSpPr>
          <p:nvPr>
            <p:ph idx="1"/>
          </p:nvPr>
        </p:nvSpPr>
        <p:spPr/>
        <p:txBody>
          <a:bodyPr/>
          <a:lstStyle/>
          <a:p>
            <a:r>
              <a:rPr lang="en-GB" dirty="0"/>
              <a:t>Meeting link: </a:t>
            </a:r>
            <a:r>
              <a:rPr lang="en-GB" dirty="0">
                <a:hlinkClick r:id="rId2"/>
              </a:rPr>
              <a:t>https://ieeesa.webex.com/ieeesa/j.php?MTID=m0906213b25240e77d1d763b2ebddc33a</a:t>
            </a:r>
            <a:endParaRPr lang="en-GB" dirty="0"/>
          </a:p>
          <a:p>
            <a:r>
              <a:rPr lang="en-GB" dirty="0"/>
              <a:t>Meeting number: 173 204 1818</a:t>
            </a:r>
          </a:p>
          <a:p>
            <a:r>
              <a:rPr lang="en-GB" dirty="0"/>
              <a:t>Password: wireless</a:t>
            </a:r>
          </a:p>
          <a:p>
            <a:r>
              <a:rPr lang="en-GB" dirty="0"/>
              <a:t>Host key:223703</a:t>
            </a:r>
            <a:endParaRPr lang="en-US" dirty="0"/>
          </a:p>
        </p:txBody>
      </p:sp>
      <p:sp>
        <p:nvSpPr>
          <p:cNvPr id="4" name="Slide Number Placeholder 3">
            <a:extLst>
              <a:ext uri="{FF2B5EF4-FFF2-40B4-BE49-F238E27FC236}">
                <a16:creationId xmlns:a16="http://schemas.microsoft.com/office/drawing/2014/main" id="{E12920BF-905D-9D43-9CE1-8023F3C5AF1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B2F66D9-3FC4-EB47-9F20-D0A71CE03A2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06D245-94CB-1349-AF44-188462387ECA}"/>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1416020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E7F9B-8546-424E-87FF-0E090CD0875B}"/>
              </a:ext>
            </a:extLst>
          </p:cNvPr>
          <p:cNvSpPr>
            <a:spLocks noGrp="1"/>
          </p:cNvSpPr>
          <p:nvPr>
            <p:ph type="title"/>
          </p:nvPr>
        </p:nvSpPr>
        <p:spPr/>
        <p:txBody>
          <a:bodyPr/>
          <a:lstStyle/>
          <a:p>
            <a:r>
              <a:rPr lang="en-US" dirty="0"/>
              <a:t>Tuesday, Sep 15, 9:00h – 11:00h ET</a:t>
            </a:r>
          </a:p>
        </p:txBody>
      </p:sp>
      <p:sp>
        <p:nvSpPr>
          <p:cNvPr id="3" name="Content Placeholder 2">
            <a:extLst>
              <a:ext uri="{FF2B5EF4-FFF2-40B4-BE49-F238E27FC236}">
                <a16:creationId xmlns:a16="http://schemas.microsoft.com/office/drawing/2014/main" id="{157792F2-0CFA-5E40-972D-F0865D2F74A8}"/>
              </a:ext>
            </a:extLst>
          </p:cNvPr>
          <p:cNvSpPr>
            <a:spLocks noGrp="1"/>
          </p:cNvSpPr>
          <p:nvPr>
            <p:ph idx="1"/>
          </p:nvPr>
        </p:nvSpPr>
        <p:spPr/>
        <p:txBody>
          <a:bodyPr/>
          <a:lstStyle/>
          <a:p>
            <a:r>
              <a:rPr lang="en-GB" dirty="0"/>
              <a:t>Meeting link: </a:t>
            </a:r>
            <a:r>
              <a:rPr lang="en-GB" dirty="0">
                <a:hlinkClick r:id="rId2"/>
              </a:rPr>
              <a:t>https://ieeesa.webex.com/ieeesa/j.php?MTID=me6dcd2bb472282aa5d99faf864b8a6b1</a:t>
            </a:r>
            <a:endParaRPr lang="en-GB" dirty="0"/>
          </a:p>
          <a:p>
            <a:r>
              <a:rPr lang="en-GB" dirty="0"/>
              <a:t>Meeting number: 173 915 1654</a:t>
            </a:r>
          </a:p>
          <a:p>
            <a:r>
              <a:rPr lang="en-GB" dirty="0"/>
              <a:t>Password: wireless</a:t>
            </a:r>
          </a:p>
        </p:txBody>
      </p:sp>
      <p:sp>
        <p:nvSpPr>
          <p:cNvPr id="4" name="Slide Number Placeholder 3">
            <a:extLst>
              <a:ext uri="{FF2B5EF4-FFF2-40B4-BE49-F238E27FC236}">
                <a16:creationId xmlns:a16="http://schemas.microsoft.com/office/drawing/2014/main" id="{4C5B7E45-1163-B244-B66E-DB4987A774A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84BAF92-002D-234B-9A3A-EBC2E2C7EB3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0E3ED91-3FA6-9342-915D-2F6634CEF938}"/>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1690425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8A3E-2232-8344-9F03-5808B1BACB51}"/>
              </a:ext>
            </a:extLst>
          </p:cNvPr>
          <p:cNvSpPr>
            <a:spLocks noGrp="1"/>
          </p:cNvSpPr>
          <p:nvPr>
            <p:ph type="title"/>
          </p:nvPr>
        </p:nvSpPr>
        <p:spPr/>
        <p:txBody>
          <a:bodyPr/>
          <a:lstStyle/>
          <a:p>
            <a:r>
              <a:rPr lang="en-US" dirty="0"/>
              <a:t>Tuesday, Sep 15, 11:15 – 13:15h</a:t>
            </a:r>
          </a:p>
        </p:txBody>
      </p:sp>
      <p:sp>
        <p:nvSpPr>
          <p:cNvPr id="3" name="Content Placeholder 2">
            <a:extLst>
              <a:ext uri="{FF2B5EF4-FFF2-40B4-BE49-F238E27FC236}">
                <a16:creationId xmlns:a16="http://schemas.microsoft.com/office/drawing/2014/main" id="{25368895-7BCC-1045-86BE-B72685E929CA}"/>
              </a:ext>
            </a:extLst>
          </p:cNvPr>
          <p:cNvSpPr>
            <a:spLocks noGrp="1"/>
          </p:cNvSpPr>
          <p:nvPr>
            <p:ph idx="1"/>
          </p:nvPr>
        </p:nvSpPr>
        <p:spPr/>
        <p:txBody>
          <a:bodyPr/>
          <a:lstStyle/>
          <a:p>
            <a:r>
              <a:rPr lang="en-US" dirty="0"/>
              <a:t>Join the </a:t>
            </a:r>
            <a:r>
              <a:rPr lang="en-US" dirty="0" err="1"/>
              <a:t>Webex</a:t>
            </a:r>
            <a:r>
              <a:rPr lang="en-US" dirty="0"/>
              <a:t> meeting here:</a:t>
            </a:r>
          </a:p>
          <a:p>
            <a:r>
              <a:rPr lang="en-US" dirty="0"/>
              <a:t>https://</a:t>
            </a:r>
            <a:r>
              <a:rPr lang="en-US" dirty="0" err="1"/>
              <a:t>ieeesa.webex.com</a:t>
            </a:r>
            <a:r>
              <a:rPr lang="en-US" dirty="0"/>
              <a:t>/</a:t>
            </a:r>
            <a:r>
              <a:rPr lang="en-US" dirty="0" err="1"/>
              <a:t>ieeesa</a:t>
            </a:r>
            <a:r>
              <a:rPr lang="en-US" dirty="0"/>
              <a:t>/</a:t>
            </a:r>
            <a:r>
              <a:rPr lang="en-US" dirty="0" err="1"/>
              <a:t>j.php?MTID</a:t>
            </a:r>
            <a:r>
              <a:rPr lang="en-US" dirty="0"/>
              <a:t>=mc061249ffe163e520e119ce298796d1d</a:t>
            </a:r>
          </a:p>
          <a:p>
            <a:endParaRPr lang="en-US" dirty="0"/>
          </a:p>
          <a:p>
            <a:r>
              <a:rPr lang="en-US" dirty="0"/>
              <a:t>Meeting number: 173 458 2977</a:t>
            </a:r>
          </a:p>
          <a:p>
            <a:r>
              <a:rPr lang="en-US" dirty="0"/>
              <a:t>Meeting password: wireless (94735377 from phones and video systems)</a:t>
            </a:r>
          </a:p>
          <a:p>
            <a:endParaRPr lang="en-US" dirty="0"/>
          </a:p>
        </p:txBody>
      </p:sp>
      <p:sp>
        <p:nvSpPr>
          <p:cNvPr id="4" name="Slide Number Placeholder 3">
            <a:extLst>
              <a:ext uri="{FF2B5EF4-FFF2-40B4-BE49-F238E27FC236}">
                <a16:creationId xmlns:a16="http://schemas.microsoft.com/office/drawing/2014/main" id="{E12920BF-905D-9D43-9CE1-8023F3C5AF1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B2F66D9-3FC4-EB47-9F20-D0A71CE03A2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06D245-94CB-1349-AF44-188462387ECA}"/>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595850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8A3E-2232-8344-9F03-5808B1BACB51}"/>
              </a:ext>
            </a:extLst>
          </p:cNvPr>
          <p:cNvSpPr>
            <a:spLocks noGrp="1"/>
          </p:cNvSpPr>
          <p:nvPr>
            <p:ph type="title"/>
          </p:nvPr>
        </p:nvSpPr>
        <p:spPr/>
        <p:txBody>
          <a:bodyPr/>
          <a:lstStyle/>
          <a:p>
            <a:r>
              <a:rPr lang="en-US" dirty="0"/>
              <a:t>Thu, Sep 17, 09:00 – 11:00h</a:t>
            </a:r>
          </a:p>
        </p:txBody>
      </p:sp>
      <p:sp>
        <p:nvSpPr>
          <p:cNvPr id="3" name="Content Placeholder 2">
            <a:extLst>
              <a:ext uri="{FF2B5EF4-FFF2-40B4-BE49-F238E27FC236}">
                <a16:creationId xmlns:a16="http://schemas.microsoft.com/office/drawing/2014/main" id="{25368895-7BCC-1045-86BE-B72685E929CA}"/>
              </a:ext>
            </a:extLst>
          </p:cNvPr>
          <p:cNvSpPr>
            <a:spLocks noGrp="1"/>
          </p:cNvSpPr>
          <p:nvPr>
            <p:ph idx="1"/>
          </p:nvPr>
        </p:nvSpPr>
        <p:spPr/>
        <p:txBody>
          <a:bodyPr/>
          <a:lstStyle/>
          <a:p>
            <a:r>
              <a:rPr lang="en-US" dirty="0"/>
              <a:t>Join the </a:t>
            </a:r>
            <a:r>
              <a:rPr lang="en-US" dirty="0" err="1"/>
              <a:t>Webex</a:t>
            </a:r>
            <a:r>
              <a:rPr lang="en-US" dirty="0"/>
              <a:t> meeting here:</a:t>
            </a:r>
          </a:p>
          <a:p>
            <a:r>
              <a:rPr lang="en-US" dirty="0"/>
              <a:t>https://</a:t>
            </a:r>
            <a:r>
              <a:rPr lang="en-US" dirty="0" err="1"/>
              <a:t>ieeesa.webex.com</a:t>
            </a:r>
            <a:r>
              <a:rPr lang="en-US" dirty="0"/>
              <a:t>/</a:t>
            </a:r>
            <a:r>
              <a:rPr lang="en-US" dirty="0" err="1"/>
              <a:t>ieeesa</a:t>
            </a:r>
            <a:r>
              <a:rPr lang="en-US" dirty="0"/>
              <a:t>/</a:t>
            </a:r>
            <a:r>
              <a:rPr lang="en-US" dirty="0" err="1"/>
              <a:t>j.php?MTID</a:t>
            </a:r>
            <a:r>
              <a:rPr lang="en-US" dirty="0"/>
              <a:t>=m1ad394bf2f245d999ef4e6f6fb65ec62</a:t>
            </a:r>
          </a:p>
          <a:p>
            <a:endParaRPr lang="en-US" dirty="0"/>
          </a:p>
          <a:p>
            <a:r>
              <a:rPr lang="en-US" dirty="0"/>
              <a:t>Meeting number: 173 046 1591</a:t>
            </a:r>
          </a:p>
          <a:p>
            <a:r>
              <a:rPr lang="en-US" dirty="0"/>
              <a:t>Meeting password: wireless (94735377 from phones and video systems)</a:t>
            </a:r>
          </a:p>
        </p:txBody>
      </p:sp>
      <p:sp>
        <p:nvSpPr>
          <p:cNvPr id="4" name="Slide Number Placeholder 3">
            <a:extLst>
              <a:ext uri="{FF2B5EF4-FFF2-40B4-BE49-F238E27FC236}">
                <a16:creationId xmlns:a16="http://schemas.microsoft.com/office/drawing/2014/main" id="{E12920BF-905D-9D43-9CE1-8023F3C5AF1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B2F66D9-3FC4-EB47-9F20-D0A71CE03A2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06D245-94CB-1349-AF44-188462387ECA}"/>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3261201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90770375"/>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189</TotalTime>
  <Words>2374</Words>
  <Application>Microsoft Macintosh PowerPoint</Application>
  <PresentationFormat>On-screen Show (4:3)</PresentationFormat>
  <Paragraphs>365</Paragraphs>
  <Slides>43</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0"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WebEX dial-in numbers</vt:lpstr>
      <vt:lpstr>Monday, Sep 14, 11:15 – 13:15h</vt:lpstr>
      <vt:lpstr>Tuesday, Sep 15, 9:00h – 11:00h ET</vt:lpstr>
      <vt:lpstr>Tuesday, Sep 15, 11:15 – 13:15h</vt:lpstr>
      <vt:lpstr>Thu, Sep 17, 09:00 – 11:00h</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Documents</vt:lpstr>
      <vt:lpstr>Elections</vt:lpstr>
      <vt:lpstr>TG Leadership</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16</cp:revision>
  <cp:lastPrinted>1601-01-01T00:00:00Z</cp:lastPrinted>
  <dcterms:created xsi:type="dcterms:W3CDTF">2019-05-17T00:07:25Z</dcterms:created>
  <dcterms:modified xsi:type="dcterms:W3CDTF">2020-09-14T10:29:20Z</dcterms:modified>
  <cp:category/>
</cp:coreProperties>
</file>